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0" r:id="rId3"/>
    <p:sldId id="263" r:id="rId5"/>
    <p:sldId id="264" r:id="rId6"/>
    <p:sldId id="265" r:id="rId7"/>
  </p:sldIdLst>
  <p:sldSz cx="15119350" cy="10690225"/>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1pPr>
    <a:lvl2pPr marL="457200" lvl="1"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2pPr>
    <a:lvl3pPr marL="914400" lvl="2"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3pPr>
    <a:lvl4pPr marL="1371600" lvl="3"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4pPr>
    <a:lvl5pPr marL="1828800" lvl="4"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5pPr>
    <a:lvl6pPr marL="2286000" lvl="5"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6pPr>
    <a:lvl7pPr marL="2743200" lvl="6"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7pPr>
    <a:lvl8pPr marL="3200400" lvl="7"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8pPr>
    <a:lvl9pPr marL="3657600" lvl="8" indent="0" algn="l" defTabSz="914400" rtl="0" eaLnBrk="1" fontAlgn="base" latinLnBrk="0" hangingPunct="1">
      <a:lnSpc>
        <a:spcPct val="100000"/>
      </a:lnSpc>
      <a:spcBef>
        <a:spcPct val="0"/>
      </a:spcBef>
      <a:spcAft>
        <a:spcPct val="0"/>
      </a:spcAft>
      <a:buNone/>
      <a:defRPr kern="1200">
        <a:solidFill>
          <a:schemeClr val="tx1"/>
        </a:solidFill>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000000"/>
    <a:srgbClr val="5B9BD5"/>
    <a:srgbClr val="FEE599"/>
    <a:srgbClr val="CCFF66"/>
    <a:srgbClr val="ABC0E4"/>
    <a:srgbClr val="4F88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p:restoredTop sz="94660"/>
  </p:normalViewPr>
  <p:slideViewPr>
    <p:cSldViewPr snapToGrid="0" showGuides="1">
      <p:cViewPr varScale="1">
        <p:scale>
          <a:sx n="114" d="100"/>
          <a:sy n="114" d="100"/>
        </p:scale>
        <p:origin x="414" y="108"/>
      </p:cViewPr>
      <p:guideLst>
        <p:guide orient="horz" pos="2190"/>
        <p:guide pos="2910"/>
      </p:guideLst>
    </p:cSldViewPr>
  </p:slideViewPr>
  <p:notesTextViewPr>
    <p:cViewPr>
      <p:scale>
        <a:sx n="1" d="1"/>
        <a:sy n="1" d="1"/>
      </p:scale>
      <p:origin x="0" y="0"/>
    </p:cViewPr>
  </p:notesTextViewPr>
  <p:gridSpacing cx="72006" cy="72006"/>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auto"/>
            <a:endParaRPr lang="zh-CN" altLang="en-US" strike="noStrike" noProof="1"/>
          </a:p>
        </p:txBody>
      </p:sp>
      <p:sp>
        <p:nvSpPr>
          <p:cNvPr id="3" name="日期占位符 2"/>
          <p:cNvSpPr>
            <a:spLocks noGrp="true"/>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auto"/>
            <a:fld id="{D2A48B96-639E-45A3-A0BA-2464DFDB1FAA}" type="datetimeFigureOut">
              <a:rPr lang="zh-CN" altLang="en-US" strike="noStrike" noProof="1" smtClean="0">
                <a:latin typeface="+mn-lt"/>
                <a:ea typeface="+mn-ea"/>
                <a:cs typeface="+mn-cs"/>
              </a:rPr>
            </a:fld>
            <a:endParaRPr lang="zh-CN" altLang="en-US" strike="noStrike" noProof="1"/>
          </a:p>
        </p:txBody>
      </p:sp>
      <p:sp>
        <p:nvSpPr>
          <p:cNvPr id="2052" name="幻灯片图像占位符 3"/>
          <p:cNvSpPr>
            <a:spLocks noGrp="true" noRot="true" noChangeAspect="true"/>
          </p:cNvSpPr>
          <p:nvPr>
            <p:ph type="sldImg"/>
          </p:nvPr>
        </p:nvSpPr>
        <p:spPr>
          <a:xfrm>
            <a:off x="1246188" y="1143000"/>
            <a:ext cx="4365625" cy="3086100"/>
          </a:xfrm>
          <a:prstGeom prst="rect">
            <a:avLst/>
          </a:prstGeom>
          <a:noFill/>
          <a:ln w="12700" cap="flat" cmpd="sng">
            <a:solidFill>
              <a:srgbClr val="000000"/>
            </a:solidFill>
            <a:prstDash val="solid"/>
            <a:round/>
            <a:headEnd type="none" w="med" len="med"/>
            <a:tailEnd type="none" w="med" len="med"/>
          </a:ln>
        </p:spPr>
      </p:sp>
      <p:sp>
        <p:nvSpPr>
          <p:cNvPr id="2053" name="备注占位符 4"/>
          <p:cNvSpPr>
            <a:spLocks noGrp="true"/>
          </p:cNvSpPr>
          <p:nvPr>
            <p:ph type="body" sz="quarter"/>
          </p:nvPr>
        </p:nvSpPr>
        <p:spPr>
          <a:xfrm>
            <a:off x="685800" y="4400550"/>
            <a:ext cx="5486400" cy="3600450"/>
          </a:xfrm>
          <a:prstGeom prst="rect">
            <a:avLst/>
          </a:prstGeom>
          <a:noFill/>
          <a:ln w="9525">
            <a:noFill/>
          </a:ln>
        </p:spPr>
        <p:txBody>
          <a:bodyPr vert="horz" lIns="91440" tIns="45720" rIns="91440" bIns="45720" anchor="t" anchorCtr="false"/>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6" name="页脚占位符 5"/>
          <p:cNvSpPr>
            <a:spLocks noGrp="true"/>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auto"/>
            <a:endParaRPr lang="zh-CN" altLang="en-US" strike="noStrike" noProof="1"/>
          </a:p>
        </p:txBody>
      </p:sp>
      <p:sp>
        <p:nvSpPr>
          <p:cNvPr id="7" name="灯片编号占位符 6"/>
          <p:cNvSpPr>
            <a:spLocks noGrp="true"/>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auto"/>
            <a:fld id="{A6837353-30EB-4A48-80EB-173D804AEFB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幻灯片图像占位符 1"/>
          <p:cNvSpPr>
            <a:spLocks noGrp="true" noRot="true"/>
          </p:cNvSpPr>
          <p:nvPr>
            <p:ph type="sldImg"/>
          </p:nvPr>
        </p:nvSpPr>
        <p:spPr/>
      </p:sp>
      <p:sp>
        <p:nvSpPr>
          <p:cNvPr id="4098"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幻灯片图像占位符 1"/>
          <p:cNvSpPr>
            <a:spLocks noGrp="true" noRot="true"/>
          </p:cNvSpPr>
          <p:nvPr>
            <p:ph type="sldImg"/>
          </p:nvPr>
        </p:nvSpPr>
        <p:spPr/>
      </p:sp>
      <p:sp>
        <p:nvSpPr>
          <p:cNvPr id="6146"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幻灯片图像占位符 1"/>
          <p:cNvSpPr>
            <a:spLocks noGrp="true" noRot="true"/>
          </p:cNvSpPr>
          <p:nvPr>
            <p:ph type="sldImg"/>
          </p:nvPr>
        </p:nvSpPr>
        <p:spPr/>
      </p:sp>
      <p:sp>
        <p:nvSpPr>
          <p:cNvPr id="4098"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幻灯片图像占位符 1"/>
          <p:cNvSpPr>
            <a:spLocks noGrp="true" noRot="true"/>
          </p:cNvSpPr>
          <p:nvPr>
            <p:ph type="sldImg"/>
          </p:nvPr>
        </p:nvSpPr>
        <p:spPr/>
      </p:sp>
      <p:sp>
        <p:nvSpPr>
          <p:cNvPr id="4098"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3" Type="http://schemas.openxmlformats.org/officeDocument/2006/relationships/notesSlide" Target="../notesSlides/notesSlide1.xml"/><Relationship Id="rId52" Type="http://schemas.openxmlformats.org/officeDocument/2006/relationships/slideLayout" Target="../slideLayouts/slideLayout1.xml"/><Relationship Id="rId51" Type="http://schemas.openxmlformats.org/officeDocument/2006/relationships/tags" Target="../tags/tag49.xml"/><Relationship Id="rId50" Type="http://schemas.openxmlformats.org/officeDocument/2006/relationships/tags" Target="../tags/tag48.xml"/><Relationship Id="rId5" Type="http://schemas.openxmlformats.org/officeDocument/2006/relationships/tags" Target="../tags/tag3.xml"/><Relationship Id="rId49" Type="http://schemas.openxmlformats.org/officeDocument/2006/relationships/tags" Target="../tags/tag47.xml"/><Relationship Id="rId48" Type="http://schemas.openxmlformats.org/officeDocument/2006/relationships/tags" Target="../tags/tag46.xml"/><Relationship Id="rId47" Type="http://schemas.openxmlformats.org/officeDocument/2006/relationships/tags" Target="../tags/tag45.xml"/><Relationship Id="rId46" Type="http://schemas.openxmlformats.org/officeDocument/2006/relationships/tags" Target="../tags/tag44.xml"/><Relationship Id="rId45" Type="http://schemas.openxmlformats.org/officeDocument/2006/relationships/tags" Target="../tags/tag43.xml"/><Relationship Id="rId44" Type="http://schemas.openxmlformats.org/officeDocument/2006/relationships/tags" Target="../tags/tag42.xml"/><Relationship Id="rId43" Type="http://schemas.openxmlformats.org/officeDocument/2006/relationships/tags" Target="../tags/tag41.xml"/><Relationship Id="rId42" Type="http://schemas.openxmlformats.org/officeDocument/2006/relationships/tags" Target="../tags/tag40.xml"/><Relationship Id="rId41" Type="http://schemas.openxmlformats.org/officeDocument/2006/relationships/tags" Target="../tags/tag39.xml"/><Relationship Id="rId40" Type="http://schemas.openxmlformats.org/officeDocument/2006/relationships/tags" Target="../tags/tag38.xml"/><Relationship Id="rId4" Type="http://schemas.openxmlformats.org/officeDocument/2006/relationships/tags" Target="../tags/tag2.xml"/><Relationship Id="rId39" Type="http://schemas.openxmlformats.org/officeDocument/2006/relationships/tags" Target="../tags/tag37.xml"/><Relationship Id="rId38" Type="http://schemas.openxmlformats.org/officeDocument/2006/relationships/tags" Target="../tags/tag36.xml"/><Relationship Id="rId37" Type="http://schemas.openxmlformats.org/officeDocument/2006/relationships/tags" Target="../tags/tag35.xml"/><Relationship Id="rId36" Type="http://schemas.openxmlformats.org/officeDocument/2006/relationships/tags" Target="../tags/tag34.xml"/><Relationship Id="rId35" Type="http://schemas.openxmlformats.org/officeDocument/2006/relationships/tags" Target="../tags/tag33.xml"/><Relationship Id="rId34" Type="http://schemas.openxmlformats.org/officeDocument/2006/relationships/tags" Target="../tags/tag32.xml"/><Relationship Id="rId33" Type="http://schemas.openxmlformats.org/officeDocument/2006/relationships/tags" Target="../tags/tag31.xml"/><Relationship Id="rId32" Type="http://schemas.openxmlformats.org/officeDocument/2006/relationships/tags" Target="../tags/tag30.xml"/><Relationship Id="rId31" Type="http://schemas.openxmlformats.org/officeDocument/2006/relationships/tags" Target="../tags/tag29.xml"/><Relationship Id="rId30" Type="http://schemas.openxmlformats.org/officeDocument/2006/relationships/tags" Target="../tags/tag28.xml"/><Relationship Id="rId3" Type="http://schemas.openxmlformats.org/officeDocument/2006/relationships/tags" Target="../tags/tag1.xml"/><Relationship Id="rId29" Type="http://schemas.openxmlformats.org/officeDocument/2006/relationships/tags" Target="../tags/tag27.xml"/><Relationship Id="rId28" Type="http://schemas.openxmlformats.org/officeDocument/2006/relationships/tags" Target="../tags/tag26.xml"/><Relationship Id="rId27" Type="http://schemas.openxmlformats.org/officeDocument/2006/relationships/tags" Target="../tags/tag25.xml"/><Relationship Id="rId26" Type="http://schemas.openxmlformats.org/officeDocument/2006/relationships/tags" Target="../tags/tag24.xml"/><Relationship Id="rId25" Type="http://schemas.openxmlformats.org/officeDocument/2006/relationships/tags" Target="../tags/tag23.xml"/><Relationship Id="rId24" Type="http://schemas.openxmlformats.org/officeDocument/2006/relationships/tags" Target="../tags/tag22.xml"/><Relationship Id="rId23" Type="http://schemas.openxmlformats.org/officeDocument/2006/relationships/tags" Target="../tags/tag21.xml"/><Relationship Id="rId22" Type="http://schemas.openxmlformats.org/officeDocument/2006/relationships/tags" Target="../tags/tag20.xml"/><Relationship Id="rId21" Type="http://schemas.openxmlformats.org/officeDocument/2006/relationships/tags" Target="../tags/tag19.xml"/><Relationship Id="rId20" Type="http://schemas.openxmlformats.org/officeDocument/2006/relationships/tags" Target="../tags/tag18.xml"/><Relationship Id="rId2" Type="http://schemas.openxmlformats.org/officeDocument/2006/relationships/image" Target="../media/image2.png"/><Relationship Id="rId19" Type="http://schemas.openxmlformats.org/officeDocument/2006/relationships/tags" Target="../tags/tag17.xml"/><Relationship Id="rId18" Type="http://schemas.openxmlformats.org/officeDocument/2006/relationships/tags" Target="../tags/tag16.xml"/><Relationship Id="rId17" Type="http://schemas.openxmlformats.org/officeDocument/2006/relationships/tags" Target="../tags/tag15.xml"/><Relationship Id="rId16" Type="http://schemas.openxmlformats.org/officeDocument/2006/relationships/tags" Target="../tags/tag14.xml"/><Relationship Id="rId15" Type="http://schemas.openxmlformats.org/officeDocument/2006/relationships/tags" Target="../tags/tag13.xml"/><Relationship Id="rId14" Type="http://schemas.openxmlformats.org/officeDocument/2006/relationships/tags" Target="../tags/tag12.xml"/><Relationship Id="rId13" Type="http://schemas.openxmlformats.org/officeDocument/2006/relationships/tags" Target="../tags/tag1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tags" Target="../tags/tag55.xml"/><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8" Type="http://schemas.openxmlformats.org/officeDocument/2006/relationships/notesSlide" Target="../notesSlides/notesSlide2.xml"/><Relationship Id="rId37" Type="http://schemas.openxmlformats.org/officeDocument/2006/relationships/slideLayout" Target="../slideLayouts/slideLayout1.xml"/><Relationship Id="rId36" Type="http://schemas.openxmlformats.org/officeDocument/2006/relationships/tags" Target="../tags/tag83.xml"/><Relationship Id="rId35" Type="http://schemas.openxmlformats.org/officeDocument/2006/relationships/tags" Target="../tags/tag82.xml"/><Relationship Id="rId34" Type="http://schemas.openxmlformats.org/officeDocument/2006/relationships/tags" Target="../tags/tag81.xml"/><Relationship Id="rId33" Type="http://schemas.openxmlformats.org/officeDocument/2006/relationships/tags" Target="../tags/tag80.xml"/><Relationship Id="rId32" Type="http://schemas.openxmlformats.org/officeDocument/2006/relationships/tags" Target="../tags/tag79.xml"/><Relationship Id="rId31" Type="http://schemas.openxmlformats.org/officeDocument/2006/relationships/tags" Target="../tags/tag78.xml"/><Relationship Id="rId30" Type="http://schemas.openxmlformats.org/officeDocument/2006/relationships/tags" Target="../tags/tag77.xml"/><Relationship Id="rId3" Type="http://schemas.openxmlformats.org/officeDocument/2006/relationships/tags" Target="../tags/tag50.xml"/><Relationship Id="rId29" Type="http://schemas.openxmlformats.org/officeDocument/2006/relationships/tags" Target="../tags/tag76.xml"/><Relationship Id="rId28" Type="http://schemas.openxmlformats.org/officeDocument/2006/relationships/tags" Target="../tags/tag75.xml"/><Relationship Id="rId27" Type="http://schemas.openxmlformats.org/officeDocument/2006/relationships/tags" Target="../tags/tag74.xml"/><Relationship Id="rId26" Type="http://schemas.openxmlformats.org/officeDocument/2006/relationships/tags" Target="../tags/tag73.xml"/><Relationship Id="rId25" Type="http://schemas.openxmlformats.org/officeDocument/2006/relationships/tags" Target="../tags/tag72.xml"/><Relationship Id="rId24" Type="http://schemas.openxmlformats.org/officeDocument/2006/relationships/tags" Target="../tags/tag71.xml"/><Relationship Id="rId23" Type="http://schemas.openxmlformats.org/officeDocument/2006/relationships/tags" Target="../tags/tag70.xml"/><Relationship Id="rId22" Type="http://schemas.openxmlformats.org/officeDocument/2006/relationships/tags" Target="../tags/tag69.xml"/><Relationship Id="rId21" Type="http://schemas.openxmlformats.org/officeDocument/2006/relationships/tags" Target="../tags/tag68.xml"/><Relationship Id="rId20" Type="http://schemas.openxmlformats.org/officeDocument/2006/relationships/tags" Target="../tags/tag67.xml"/><Relationship Id="rId2" Type="http://schemas.openxmlformats.org/officeDocument/2006/relationships/image" Target="../media/image2.png"/><Relationship Id="rId19" Type="http://schemas.openxmlformats.org/officeDocument/2006/relationships/tags" Target="../tags/tag66.xml"/><Relationship Id="rId18" Type="http://schemas.openxmlformats.org/officeDocument/2006/relationships/tags" Target="../tags/tag65.xml"/><Relationship Id="rId17" Type="http://schemas.openxmlformats.org/officeDocument/2006/relationships/tags" Target="../tags/tag64.xml"/><Relationship Id="rId16" Type="http://schemas.openxmlformats.org/officeDocument/2006/relationships/tags" Target="../tags/tag63.xml"/><Relationship Id="rId15" Type="http://schemas.openxmlformats.org/officeDocument/2006/relationships/tags" Target="../tags/tag62.xml"/><Relationship Id="rId14" Type="http://schemas.openxmlformats.org/officeDocument/2006/relationships/tags" Target="../tags/tag61.xml"/><Relationship Id="rId13" Type="http://schemas.openxmlformats.org/officeDocument/2006/relationships/tags" Target="../tags/tag60.xml"/><Relationship Id="rId12" Type="http://schemas.openxmlformats.org/officeDocument/2006/relationships/tags" Target="../tags/tag59.xml"/><Relationship Id="rId11" Type="http://schemas.openxmlformats.org/officeDocument/2006/relationships/tags" Target="../tags/tag58.xml"/><Relationship Id="rId10" Type="http://schemas.openxmlformats.org/officeDocument/2006/relationships/tags" Target="../tags/tag5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5" Type="http://schemas.openxmlformats.org/officeDocument/2006/relationships/notesSlide" Target="../notesSlides/notesSlide3.xml"/><Relationship Id="rId74" Type="http://schemas.openxmlformats.org/officeDocument/2006/relationships/slideLayout" Target="../slideLayouts/slideLayout1.xml"/><Relationship Id="rId73" Type="http://schemas.openxmlformats.org/officeDocument/2006/relationships/tags" Target="../tags/tag154.xml"/><Relationship Id="rId72" Type="http://schemas.openxmlformats.org/officeDocument/2006/relationships/tags" Target="../tags/tag153.xml"/><Relationship Id="rId71" Type="http://schemas.openxmlformats.org/officeDocument/2006/relationships/tags" Target="../tags/tag152.xml"/><Relationship Id="rId70" Type="http://schemas.openxmlformats.org/officeDocument/2006/relationships/tags" Target="../tags/tag151.xml"/><Relationship Id="rId7" Type="http://schemas.openxmlformats.org/officeDocument/2006/relationships/tags" Target="../tags/tag88.xml"/><Relationship Id="rId69" Type="http://schemas.openxmlformats.org/officeDocument/2006/relationships/tags" Target="../tags/tag150.xml"/><Relationship Id="rId68" Type="http://schemas.openxmlformats.org/officeDocument/2006/relationships/tags" Target="../tags/tag149.xml"/><Relationship Id="rId67" Type="http://schemas.openxmlformats.org/officeDocument/2006/relationships/tags" Target="../tags/tag148.xml"/><Relationship Id="rId66" Type="http://schemas.openxmlformats.org/officeDocument/2006/relationships/tags" Target="../tags/tag147.xml"/><Relationship Id="rId65" Type="http://schemas.openxmlformats.org/officeDocument/2006/relationships/tags" Target="../tags/tag146.xml"/><Relationship Id="rId64" Type="http://schemas.openxmlformats.org/officeDocument/2006/relationships/tags" Target="../tags/tag145.xml"/><Relationship Id="rId63" Type="http://schemas.openxmlformats.org/officeDocument/2006/relationships/tags" Target="../tags/tag144.xml"/><Relationship Id="rId62" Type="http://schemas.openxmlformats.org/officeDocument/2006/relationships/tags" Target="../tags/tag143.xml"/><Relationship Id="rId61" Type="http://schemas.openxmlformats.org/officeDocument/2006/relationships/tags" Target="../tags/tag142.xml"/><Relationship Id="rId60" Type="http://schemas.openxmlformats.org/officeDocument/2006/relationships/tags" Target="../tags/tag141.xml"/><Relationship Id="rId6" Type="http://schemas.openxmlformats.org/officeDocument/2006/relationships/tags" Target="../tags/tag87.xml"/><Relationship Id="rId59" Type="http://schemas.openxmlformats.org/officeDocument/2006/relationships/tags" Target="../tags/tag140.xml"/><Relationship Id="rId58" Type="http://schemas.openxmlformats.org/officeDocument/2006/relationships/tags" Target="../tags/tag139.xml"/><Relationship Id="rId57" Type="http://schemas.openxmlformats.org/officeDocument/2006/relationships/tags" Target="../tags/tag138.xml"/><Relationship Id="rId56" Type="http://schemas.openxmlformats.org/officeDocument/2006/relationships/tags" Target="../tags/tag137.xml"/><Relationship Id="rId55" Type="http://schemas.openxmlformats.org/officeDocument/2006/relationships/tags" Target="../tags/tag136.xml"/><Relationship Id="rId54" Type="http://schemas.openxmlformats.org/officeDocument/2006/relationships/tags" Target="../tags/tag135.xml"/><Relationship Id="rId53" Type="http://schemas.openxmlformats.org/officeDocument/2006/relationships/tags" Target="../tags/tag134.xml"/><Relationship Id="rId52" Type="http://schemas.openxmlformats.org/officeDocument/2006/relationships/tags" Target="../tags/tag133.xml"/><Relationship Id="rId51" Type="http://schemas.openxmlformats.org/officeDocument/2006/relationships/tags" Target="../tags/tag132.xml"/><Relationship Id="rId50" Type="http://schemas.openxmlformats.org/officeDocument/2006/relationships/tags" Target="../tags/tag131.xml"/><Relationship Id="rId5" Type="http://schemas.openxmlformats.org/officeDocument/2006/relationships/tags" Target="../tags/tag86.xml"/><Relationship Id="rId49" Type="http://schemas.openxmlformats.org/officeDocument/2006/relationships/tags" Target="../tags/tag130.xml"/><Relationship Id="rId48" Type="http://schemas.openxmlformats.org/officeDocument/2006/relationships/tags" Target="../tags/tag129.xml"/><Relationship Id="rId47" Type="http://schemas.openxmlformats.org/officeDocument/2006/relationships/tags" Target="../tags/tag128.xml"/><Relationship Id="rId46" Type="http://schemas.openxmlformats.org/officeDocument/2006/relationships/tags" Target="../tags/tag127.xml"/><Relationship Id="rId45" Type="http://schemas.openxmlformats.org/officeDocument/2006/relationships/tags" Target="../tags/tag126.xml"/><Relationship Id="rId44" Type="http://schemas.openxmlformats.org/officeDocument/2006/relationships/tags" Target="../tags/tag125.xml"/><Relationship Id="rId43" Type="http://schemas.openxmlformats.org/officeDocument/2006/relationships/tags" Target="../tags/tag124.xml"/><Relationship Id="rId42" Type="http://schemas.openxmlformats.org/officeDocument/2006/relationships/tags" Target="../tags/tag123.xml"/><Relationship Id="rId41" Type="http://schemas.openxmlformats.org/officeDocument/2006/relationships/tags" Target="../tags/tag122.xml"/><Relationship Id="rId40" Type="http://schemas.openxmlformats.org/officeDocument/2006/relationships/tags" Target="../tags/tag121.xml"/><Relationship Id="rId4" Type="http://schemas.openxmlformats.org/officeDocument/2006/relationships/tags" Target="../tags/tag85.xml"/><Relationship Id="rId39" Type="http://schemas.openxmlformats.org/officeDocument/2006/relationships/tags" Target="../tags/tag120.xml"/><Relationship Id="rId38" Type="http://schemas.openxmlformats.org/officeDocument/2006/relationships/tags" Target="../tags/tag119.xml"/><Relationship Id="rId37" Type="http://schemas.openxmlformats.org/officeDocument/2006/relationships/tags" Target="../tags/tag118.xml"/><Relationship Id="rId36" Type="http://schemas.openxmlformats.org/officeDocument/2006/relationships/tags" Target="../tags/tag117.xml"/><Relationship Id="rId35" Type="http://schemas.openxmlformats.org/officeDocument/2006/relationships/tags" Target="../tags/tag116.xml"/><Relationship Id="rId34" Type="http://schemas.openxmlformats.org/officeDocument/2006/relationships/tags" Target="../tags/tag115.xml"/><Relationship Id="rId33" Type="http://schemas.openxmlformats.org/officeDocument/2006/relationships/tags" Target="../tags/tag114.xml"/><Relationship Id="rId32" Type="http://schemas.openxmlformats.org/officeDocument/2006/relationships/tags" Target="../tags/tag113.xml"/><Relationship Id="rId31" Type="http://schemas.openxmlformats.org/officeDocument/2006/relationships/tags" Target="../tags/tag112.xml"/><Relationship Id="rId30" Type="http://schemas.openxmlformats.org/officeDocument/2006/relationships/tags" Target="../tags/tag111.xml"/><Relationship Id="rId3" Type="http://schemas.openxmlformats.org/officeDocument/2006/relationships/tags" Target="../tags/tag84.xml"/><Relationship Id="rId29" Type="http://schemas.openxmlformats.org/officeDocument/2006/relationships/tags" Target="../tags/tag110.xml"/><Relationship Id="rId28" Type="http://schemas.openxmlformats.org/officeDocument/2006/relationships/tags" Target="../tags/tag109.xml"/><Relationship Id="rId27" Type="http://schemas.openxmlformats.org/officeDocument/2006/relationships/tags" Target="../tags/tag108.xml"/><Relationship Id="rId26" Type="http://schemas.openxmlformats.org/officeDocument/2006/relationships/tags" Target="../tags/tag107.xml"/><Relationship Id="rId25" Type="http://schemas.openxmlformats.org/officeDocument/2006/relationships/tags" Target="../tags/tag106.xml"/><Relationship Id="rId24" Type="http://schemas.openxmlformats.org/officeDocument/2006/relationships/tags" Target="../tags/tag105.xml"/><Relationship Id="rId23" Type="http://schemas.openxmlformats.org/officeDocument/2006/relationships/tags" Target="../tags/tag104.xml"/><Relationship Id="rId22" Type="http://schemas.openxmlformats.org/officeDocument/2006/relationships/tags" Target="../tags/tag103.xml"/><Relationship Id="rId21" Type="http://schemas.openxmlformats.org/officeDocument/2006/relationships/tags" Target="../tags/tag102.xml"/><Relationship Id="rId20" Type="http://schemas.openxmlformats.org/officeDocument/2006/relationships/tags" Target="../tags/tag101.xml"/><Relationship Id="rId2" Type="http://schemas.openxmlformats.org/officeDocument/2006/relationships/image" Target="../media/image2.png"/><Relationship Id="rId19" Type="http://schemas.openxmlformats.org/officeDocument/2006/relationships/tags" Target="../tags/tag100.xml"/><Relationship Id="rId18" Type="http://schemas.openxmlformats.org/officeDocument/2006/relationships/tags" Target="../tags/tag99.xml"/><Relationship Id="rId17" Type="http://schemas.openxmlformats.org/officeDocument/2006/relationships/tags" Target="../tags/tag98.xml"/><Relationship Id="rId16" Type="http://schemas.openxmlformats.org/officeDocument/2006/relationships/tags" Target="../tags/tag97.xml"/><Relationship Id="rId15" Type="http://schemas.openxmlformats.org/officeDocument/2006/relationships/tags" Target="../tags/tag96.xml"/><Relationship Id="rId14" Type="http://schemas.openxmlformats.org/officeDocument/2006/relationships/tags" Target="../tags/tag95.xml"/><Relationship Id="rId13" Type="http://schemas.openxmlformats.org/officeDocument/2006/relationships/tags" Target="../tags/tag94.xml"/><Relationship Id="rId12" Type="http://schemas.openxmlformats.org/officeDocument/2006/relationships/tags" Target="../tags/tag93.xml"/><Relationship Id="rId11" Type="http://schemas.openxmlformats.org/officeDocument/2006/relationships/tags" Target="../tags/tag92.xml"/><Relationship Id="rId10" Type="http://schemas.openxmlformats.org/officeDocument/2006/relationships/tags" Target="../tags/tag9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90" Type="http://schemas.openxmlformats.org/officeDocument/2006/relationships/notesSlide" Target="../notesSlides/notesSlide4.xml"/><Relationship Id="rId9" Type="http://schemas.openxmlformats.org/officeDocument/2006/relationships/tags" Target="../tags/tag161.xml"/><Relationship Id="rId89" Type="http://schemas.openxmlformats.org/officeDocument/2006/relationships/slideLayout" Target="../slideLayouts/slideLayout1.xml"/><Relationship Id="rId88" Type="http://schemas.openxmlformats.org/officeDocument/2006/relationships/tags" Target="../tags/tag240.xml"/><Relationship Id="rId87" Type="http://schemas.openxmlformats.org/officeDocument/2006/relationships/tags" Target="../tags/tag239.xml"/><Relationship Id="rId86" Type="http://schemas.openxmlformats.org/officeDocument/2006/relationships/tags" Target="../tags/tag238.xml"/><Relationship Id="rId85" Type="http://schemas.openxmlformats.org/officeDocument/2006/relationships/tags" Target="../tags/tag237.xml"/><Relationship Id="rId84" Type="http://schemas.openxmlformats.org/officeDocument/2006/relationships/tags" Target="../tags/tag236.xml"/><Relationship Id="rId83" Type="http://schemas.openxmlformats.org/officeDocument/2006/relationships/tags" Target="../tags/tag235.xml"/><Relationship Id="rId82" Type="http://schemas.openxmlformats.org/officeDocument/2006/relationships/tags" Target="../tags/tag234.xml"/><Relationship Id="rId81" Type="http://schemas.openxmlformats.org/officeDocument/2006/relationships/tags" Target="../tags/tag233.xml"/><Relationship Id="rId80" Type="http://schemas.openxmlformats.org/officeDocument/2006/relationships/tags" Target="../tags/tag232.xml"/><Relationship Id="rId8" Type="http://schemas.openxmlformats.org/officeDocument/2006/relationships/tags" Target="../tags/tag160.xml"/><Relationship Id="rId79" Type="http://schemas.openxmlformats.org/officeDocument/2006/relationships/tags" Target="../tags/tag231.xml"/><Relationship Id="rId78" Type="http://schemas.openxmlformats.org/officeDocument/2006/relationships/tags" Target="../tags/tag230.xml"/><Relationship Id="rId77" Type="http://schemas.openxmlformats.org/officeDocument/2006/relationships/tags" Target="../tags/tag229.xml"/><Relationship Id="rId76" Type="http://schemas.openxmlformats.org/officeDocument/2006/relationships/tags" Target="../tags/tag228.xml"/><Relationship Id="rId75" Type="http://schemas.openxmlformats.org/officeDocument/2006/relationships/tags" Target="../tags/tag227.xml"/><Relationship Id="rId74" Type="http://schemas.openxmlformats.org/officeDocument/2006/relationships/tags" Target="../tags/tag226.xml"/><Relationship Id="rId73" Type="http://schemas.openxmlformats.org/officeDocument/2006/relationships/tags" Target="../tags/tag225.xml"/><Relationship Id="rId72" Type="http://schemas.openxmlformats.org/officeDocument/2006/relationships/tags" Target="../tags/tag224.xml"/><Relationship Id="rId71" Type="http://schemas.openxmlformats.org/officeDocument/2006/relationships/tags" Target="../tags/tag223.xml"/><Relationship Id="rId70" Type="http://schemas.openxmlformats.org/officeDocument/2006/relationships/tags" Target="../tags/tag222.xml"/><Relationship Id="rId7" Type="http://schemas.openxmlformats.org/officeDocument/2006/relationships/tags" Target="../tags/tag159.xml"/><Relationship Id="rId69" Type="http://schemas.openxmlformats.org/officeDocument/2006/relationships/tags" Target="../tags/tag221.xml"/><Relationship Id="rId68" Type="http://schemas.openxmlformats.org/officeDocument/2006/relationships/tags" Target="../tags/tag220.xml"/><Relationship Id="rId67" Type="http://schemas.openxmlformats.org/officeDocument/2006/relationships/tags" Target="../tags/tag219.xml"/><Relationship Id="rId66" Type="http://schemas.openxmlformats.org/officeDocument/2006/relationships/tags" Target="../tags/tag218.xml"/><Relationship Id="rId65" Type="http://schemas.openxmlformats.org/officeDocument/2006/relationships/tags" Target="../tags/tag217.xml"/><Relationship Id="rId64" Type="http://schemas.openxmlformats.org/officeDocument/2006/relationships/tags" Target="../tags/tag216.xml"/><Relationship Id="rId63" Type="http://schemas.openxmlformats.org/officeDocument/2006/relationships/tags" Target="../tags/tag215.xml"/><Relationship Id="rId62" Type="http://schemas.openxmlformats.org/officeDocument/2006/relationships/tags" Target="../tags/tag214.xml"/><Relationship Id="rId61" Type="http://schemas.openxmlformats.org/officeDocument/2006/relationships/tags" Target="../tags/tag213.xml"/><Relationship Id="rId60" Type="http://schemas.openxmlformats.org/officeDocument/2006/relationships/tags" Target="../tags/tag212.xml"/><Relationship Id="rId6" Type="http://schemas.openxmlformats.org/officeDocument/2006/relationships/tags" Target="../tags/tag158.xml"/><Relationship Id="rId59" Type="http://schemas.openxmlformats.org/officeDocument/2006/relationships/tags" Target="../tags/tag211.xml"/><Relationship Id="rId58" Type="http://schemas.openxmlformats.org/officeDocument/2006/relationships/tags" Target="../tags/tag210.xml"/><Relationship Id="rId57" Type="http://schemas.openxmlformats.org/officeDocument/2006/relationships/tags" Target="../tags/tag209.xml"/><Relationship Id="rId56" Type="http://schemas.openxmlformats.org/officeDocument/2006/relationships/tags" Target="../tags/tag208.xml"/><Relationship Id="rId55" Type="http://schemas.openxmlformats.org/officeDocument/2006/relationships/tags" Target="../tags/tag207.xml"/><Relationship Id="rId54" Type="http://schemas.openxmlformats.org/officeDocument/2006/relationships/tags" Target="../tags/tag206.xml"/><Relationship Id="rId53" Type="http://schemas.openxmlformats.org/officeDocument/2006/relationships/tags" Target="../tags/tag205.xml"/><Relationship Id="rId52" Type="http://schemas.openxmlformats.org/officeDocument/2006/relationships/tags" Target="../tags/tag204.xml"/><Relationship Id="rId51" Type="http://schemas.openxmlformats.org/officeDocument/2006/relationships/tags" Target="../tags/tag203.xml"/><Relationship Id="rId50" Type="http://schemas.openxmlformats.org/officeDocument/2006/relationships/tags" Target="../tags/tag202.xml"/><Relationship Id="rId5" Type="http://schemas.openxmlformats.org/officeDocument/2006/relationships/tags" Target="../tags/tag157.xml"/><Relationship Id="rId49" Type="http://schemas.openxmlformats.org/officeDocument/2006/relationships/tags" Target="../tags/tag201.xml"/><Relationship Id="rId48" Type="http://schemas.openxmlformats.org/officeDocument/2006/relationships/tags" Target="../tags/tag200.xml"/><Relationship Id="rId47" Type="http://schemas.openxmlformats.org/officeDocument/2006/relationships/tags" Target="../tags/tag199.xml"/><Relationship Id="rId46" Type="http://schemas.openxmlformats.org/officeDocument/2006/relationships/tags" Target="../tags/tag198.xml"/><Relationship Id="rId45" Type="http://schemas.openxmlformats.org/officeDocument/2006/relationships/tags" Target="../tags/tag197.xml"/><Relationship Id="rId44" Type="http://schemas.openxmlformats.org/officeDocument/2006/relationships/tags" Target="../tags/tag196.xml"/><Relationship Id="rId43" Type="http://schemas.openxmlformats.org/officeDocument/2006/relationships/tags" Target="../tags/tag195.xml"/><Relationship Id="rId42" Type="http://schemas.openxmlformats.org/officeDocument/2006/relationships/tags" Target="../tags/tag194.xml"/><Relationship Id="rId41" Type="http://schemas.openxmlformats.org/officeDocument/2006/relationships/tags" Target="../tags/tag193.xml"/><Relationship Id="rId40" Type="http://schemas.openxmlformats.org/officeDocument/2006/relationships/tags" Target="../tags/tag192.xml"/><Relationship Id="rId4" Type="http://schemas.openxmlformats.org/officeDocument/2006/relationships/tags" Target="../tags/tag156.xml"/><Relationship Id="rId39" Type="http://schemas.openxmlformats.org/officeDocument/2006/relationships/tags" Target="../tags/tag191.xml"/><Relationship Id="rId38" Type="http://schemas.openxmlformats.org/officeDocument/2006/relationships/tags" Target="../tags/tag190.xml"/><Relationship Id="rId37" Type="http://schemas.openxmlformats.org/officeDocument/2006/relationships/tags" Target="../tags/tag189.xml"/><Relationship Id="rId36" Type="http://schemas.openxmlformats.org/officeDocument/2006/relationships/tags" Target="../tags/tag188.xml"/><Relationship Id="rId35" Type="http://schemas.openxmlformats.org/officeDocument/2006/relationships/tags" Target="../tags/tag187.xml"/><Relationship Id="rId34" Type="http://schemas.openxmlformats.org/officeDocument/2006/relationships/tags" Target="../tags/tag186.xml"/><Relationship Id="rId33" Type="http://schemas.openxmlformats.org/officeDocument/2006/relationships/tags" Target="../tags/tag185.xml"/><Relationship Id="rId32" Type="http://schemas.openxmlformats.org/officeDocument/2006/relationships/tags" Target="../tags/tag184.xml"/><Relationship Id="rId31" Type="http://schemas.openxmlformats.org/officeDocument/2006/relationships/tags" Target="../tags/tag183.xml"/><Relationship Id="rId30" Type="http://schemas.openxmlformats.org/officeDocument/2006/relationships/tags" Target="../tags/tag182.xml"/><Relationship Id="rId3" Type="http://schemas.openxmlformats.org/officeDocument/2006/relationships/tags" Target="../tags/tag155.xml"/><Relationship Id="rId29" Type="http://schemas.openxmlformats.org/officeDocument/2006/relationships/tags" Target="../tags/tag181.xml"/><Relationship Id="rId28" Type="http://schemas.openxmlformats.org/officeDocument/2006/relationships/tags" Target="../tags/tag180.xml"/><Relationship Id="rId27" Type="http://schemas.openxmlformats.org/officeDocument/2006/relationships/tags" Target="../tags/tag179.xml"/><Relationship Id="rId26" Type="http://schemas.openxmlformats.org/officeDocument/2006/relationships/tags" Target="../tags/tag178.xml"/><Relationship Id="rId25" Type="http://schemas.openxmlformats.org/officeDocument/2006/relationships/tags" Target="../tags/tag177.xml"/><Relationship Id="rId24" Type="http://schemas.openxmlformats.org/officeDocument/2006/relationships/tags" Target="../tags/tag176.xml"/><Relationship Id="rId23" Type="http://schemas.openxmlformats.org/officeDocument/2006/relationships/tags" Target="../tags/tag175.xml"/><Relationship Id="rId22" Type="http://schemas.openxmlformats.org/officeDocument/2006/relationships/tags" Target="../tags/tag174.xml"/><Relationship Id="rId21" Type="http://schemas.openxmlformats.org/officeDocument/2006/relationships/tags" Target="../tags/tag173.xml"/><Relationship Id="rId20" Type="http://schemas.openxmlformats.org/officeDocument/2006/relationships/tags" Target="../tags/tag172.xml"/><Relationship Id="rId2" Type="http://schemas.openxmlformats.org/officeDocument/2006/relationships/image" Target="../media/image2.png"/><Relationship Id="rId19" Type="http://schemas.openxmlformats.org/officeDocument/2006/relationships/tags" Target="../tags/tag171.xml"/><Relationship Id="rId18" Type="http://schemas.openxmlformats.org/officeDocument/2006/relationships/tags" Target="../tags/tag170.xml"/><Relationship Id="rId17" Type="http://schemas.openxmlformats.org/officeDocument/2006/relationships/tags" Target="../tags/tag169.xml"/><Relationship Id="rId16" Type="http://schemas.openxmlformats.org/officeDocument/2006/relationships/tags" Target="../tags/tag168.xml"/><Relationship Id="rId15" Type="http://schemas.openxmlformats.org/officeDocument/2006/relationships/tags" Target="../tags/tag167.xml"/><Relationship Id="rId14" Type="http://schemas.openxmlformats.org/officeDocument/2006/relationships/tags" Target="../tags/tag166.xml"/><Relationship Id="rId13" Type="http://schemas.openxmlformats.org/officeDocument/2006/relationships/tags" Target="../tags/tag165.xml"/><Relationship Id="rId12" Type="http://schemas.openxmlformats.org/officeDocument/2006/relationships/tags" Target="../tags/tag164.xml"/><Relationship Id="rId11" Type="http://schemas.openxmlformats.org/officeDocument/2006/relationships/tags" Target="../tags/tag163.xml"/><Relationship Id="rId10" Type="http://schemas.openxmlformats.org/officeDocument/2006/relationships/tags" Target="../tags/tag16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12" name="textbox 712"/>
          <p:cNvSpPr/>
          <p:nvPr/>
        </p:nvSpPr>
        <p:spPr>
          <a:xfrm>
            <a:off x="5668010" y="6809106"/>
            <a:ext cx="4740910" cy="1085850"/>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1905" algn="just" rtl="0" eaLnBrk="0" fontAlgn="auto">
              <a:lnSpc>
                <a:spcPct val="120000"/>
              </a:lnSpc>
              <a:spcBef>
                <a:spcPts val="0"/>
              </a:spcBef>
              <a:spcAft>
                <a:spcPts val="0"/>
              </a:spcAft>
            </a:pP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r>
              <a:rPr sz="1200" strike="noStrike" kern="0" spc="-3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a:t>
            </a:r>
            <a:endPar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1905" algn="just" rtl="0" eaLnBrk="0" fontAlgn="auto">
              <a:lnSpc>
                <a:spcPct val="120000"/>
              </a:lnSpc>
              <a:spcBef>
                <a:spcPts val="0"/>
              </a:spcBef>
              <a:spcAft>
                <a:spcPts val="0"/>
              </a:spcAft>
            </a:pPr>
            <a:r>
              <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深度对接华为“1+8+N”战略合作，重点围绕深科技等智能手机龙头企业</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，加快引进包括显示屏、电池、摄像头等在内的关键零部件配套企业入驻，</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逐步</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健全以智能手机为核心的智能终端产品配套产业生态，推动产业链上下游协同</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发展</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endPar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endParaRPr>
          </a:p>
          <a:p>
            <a:pPr marL="12700" indent="1905" algn="just" rtl="0" eaLnBrk="0" fontAlgn="auto">
              <a:lnSpc>
                <a:spcPct val="120000"/>
              </a:lnSpc>
              <a:spcBef>
                <a:spcPts val="0"/>
              </a:spcBef>
              <a:spcAft>
                <a:spcPts val="0"/>
              </a:spcAft>
            </a:pPr>
            <a:endParaRPr sz="1200" strike="noStrike" noProof="1" dirty="0">
              <a:latin typeface="宋体" panose="02010600030101010101" pitchFamily="2" charset="-122"/>
              <a:ea typeface="宋体" panose="02010600030101010101" pitchFamily="2" charset="-122"/>
              <a:cs typeface="宋体" panose="02010600030101010101" pitchFamily="2" charset="-122"/>
            </a:endParaRPr>
          </a:p>
        </p:txBody>
      </p:sp>
      <p:sp>
        <p:nvSpPr>
          <p:cNvPr id="714" name="textbox 714"/>
          <p:cNvSpPr/>
          <p:nvPr/>
        </p:nvSpPr>
        <p:spPr>
          <a:xfrm>
            <a:off x="11014075" y="6809105"/>
            <a:ext cx="3657600" cy="934720"/>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2540" algn="l" rtl="0" eaLnBrk="0" fontAlgn="auto">
              <a:lnSpc>
                <a:spcPct val="120000"/>
              </a:lnSpc>
              <a:spcBef>
                <a:spcPts val="0"/>
              </a:spcBef>
              <a:spcAft>
                <a:spcPts val="0"/>
              </a:spcAft>
            </a:pPr>
            <a:r>
              <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endPar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2540" algn="l" rtl="0" eaLnBrk="0" fontAlgn="auto">
              <a:lnSpc>
                <a:spcPct val="120000"/>
              </a:lnSpc>
              <a:spcBef>
                <a:spcPts val="0"/>
              </a:spcBef>
              <a:spcAft>
                <a:spcPts val="0"/>
              </a:spcAft>
            </a:pPr>
            <a:r>
              <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重点吸引比亚迪电子、英华达、伟创力等国内外智能手机制造企</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业</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及智能穿戴等其他智能消费设备领军或高成长性企业</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入驻</a:t>
            </a:r>
            <a:r>
              <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，推动产业链扩量提质</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200" strike="noStrike" noProof="1" dirty="0">
              <a:latin typeface="宋体" panose="02010600030101010101" pitchFamily="2" charset="-122"/>
              <a:ea typeface="宋体" panose="02010600030101010101" pitchFamily="2" charset="-122"/>
              <a:cs typeface="宋体" panose="02010600030101010101" pitchFamily="2" charset="-122"/>
            </a:endParaRPr>
          </a:p>
        </p:txBody>
      </p:sp>
      <p:pic>
        <p:nvPicPr>
          <p:cNvPr id="3076" name="picture 718"/>
          <p:cNvPicPr>
            <a:picLocks noChangeAspect="true"/>
          </p:cNvPicPr>
          <p:nvPr/>
        </p:nvPicPr>
        <p:blipFill>
          <a:blip r:embed="rId1"/>
          <a:stretch>
            <a:fillRect/>
          </a:stretch>
        </p:blipFill>
        <p:spPr>
          <a:xfrm>
            <a:off x="5400675" y="801688"/>
            <a:ext cx="19050" cy="9307512"/>
          </a:xfrm>
          <a:prstGeom prst="rect">
            <a:avLst/>
          </a:prstGeom>
          <a:noFill/>
          <a:ln w="9525">
            <a:noFill/>
          </a:ln>
        </p:spPr>
      </p:pic>
      <p:pic>
        <p:nvPicPr>
          <p:cNvPr id="3077" name="picture 720"/>
          <p:cNvPicPr>
            <a:picLocks noChangeAspect="true"/>
          </p:cNvPicPr>
          <p:nvPr/>
        </p:nvPicPr>
        <p:blipFill>
          <a:blip r:embed="rId2"/>
          <a:stretch>
            <a:fillRect/>
          </a:stretch>
        </p:blipFill>
        <p:spPr>
          <a:xfrm>
            <a:off x="10853738" y="833438"/>
            <a:ext cx="19050" cy="9275762"/>
          </a:xfrm>
          <a:prstGeom prst="rect">
            <a:avLst/>
          </a:prstGeom>
          <a:noFill/>
          <a:ln w="9525">
            <a:noFill/>
          </a:ln>
        </p:spPr>
      </p:pic>
      <p:graphicFrame>
        <p:nvGraphicFramePr>
          <p:cNvPr id="728" name="table 728"/>
          <p:cNvGraphicFramePr>
            <a:graphicFrameLocks noGrp="true"/>
          </p:cNvGraphicFramePr>
          <p:nvPr>
            <p:custDataLst>
              <p:tags r:id="rId3"/>
            </p:custDataLst>
          </p:nvPr>
        </p:nvGraphicFramePr>
        <p:xfrm>
          <a:off x="419100" y="802005"/>
          <a:ext cx="4563110" cy="403860"/>
        </p:xfrm>
        <a:graphic>
          <a:graphicData uri="http://schemas.openxmlformats.org/drawingml/2006/table">
            <a:tbl>
              <a:tblPr>
                <a:solidFill>
                  <a:srgbClr val="C5E0B3"/>
                </a:solidFill>
              </a:tblPr>
              <a:tblGrid>
                <a:gridCol w="4563110"/>
              </a:tblGrid>
              <a:tr h="403860">
                <a:tc>
                  <a:txBody>
                    <a:bodyPr/>
                    <a:lstStyle/>
                    <a:p>
                      <a:pPr algn="l" rtl="0" eaLnBrk="0">
                        <a:lnSpc>
                          <a:spcPct val="109000"/>
                        </a:lnSpc>
                      </a:pPr>
                      <a:endParaRPr sz="600" dirty="0">
                        <a:latin typeface="Arial" panose="020B0604020202020204"/>
                        <a:ea typeface="Arial" panose="020B0604020202020204"/>
                        <a:cs typeface="Arial" panose="020B0604020202020204"/>
                      </a:endParaRPr>
                    </a:p>
                    <a:p>
                      <a:pPr marL="2055495" algn="l" rtl="0" eaLnBrk="0">
                        <a:lnSpc>
                          <a:spcPct val="98000"/>
                        </a:lnSpc>
                        <a:spcBef>
                          <a:spcPts val="5"/>
                        </a:spcBef>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1106785" y="791845"/>
          <a:ext cx="3627755" cy="403860"/>
        </p:xfrm>
        <a:graphic>
          <a:graphicData uri="http://schemas.openxmlformats.org/drawingml/2006/table">
            <a:tbl>
              <a:tblPr>
                <a:solidFill>
                  <a:srgbClr val="B7DDE8"/>
                </a:solidFill>
              </a:tblPr>
              <a:tblGrid>
                <a:gridCol w="3627755"/>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5760720" y="791845"/>
          <a:ext cx="4774565" cy="403860"/>
        </p:xfrm>
        <a:graphic>
          <a:graphicData uri="http://schemas.openxmlformats.org/drawingml/2006/table">
            <a:tbl>
              <a:tblPr>
                <a:solidFill>
                  <a:srgbClr val="99CCFF"/>
                </a:solidFill>
              </a:tblPr>
              <a:tblGrid>
                <a:gridCol w="4774565"/>
              </a:tblGrid>
              <a:tr h="403859">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734" name="textbox 734"/>
          <p:cNvSpPr/>
          <p:nvPr/>
        </p:nvSpPr>
        <p:spPr>
          <a:xfrm>
            <a:off x="-635" y="157480"/>
            <a:ext cx="15120620" cy="393700"/>
          </a:xfrm>
          <a:prstGeom prst="rect">
            <a:avLst/>
          </a:prstGeom>
          <a:noFill/>
          <a:ln w="0" cap="flat">
            <a:noFill/>
            <a:prstDash val="solid"/>
            <a:miter lim="0"/>
          </a:ln>
        </p:spPr>
        <p:txBody>
          <a:bodyPr vert="horz" wrap="square" lIns="0" tIns="0" rIns="0" bIns="0"/>
          <a:lstStyle/>
          <a:p>
            <a:pPr algn="ctr" rtl="0" eaLnBrk="0" fontAlgn="auto">
              <a:lnSpc>
                <a:spcPct val="86000"/>
              </a:lnSpc>
            </a:pPr>
            <a:endParaRPr sz="100" strike="noStrike" noProof="1" dirty="0">
              <a:latin typeface="Arial" panose="020B0604020202020204"/>
              <a:ea typeface="Arial" panose="020B0604020202020204"/>
              <a:cs typeface="Arial" panose="020B0604020202020204"/>
            </a:endParaRPr>
          </a:p>
          <a:p>
            <a:pPr marL="12700" algn="ctr" rtl="0" eaLnBrk="0" fontAlgn="auto">
              <a:lnSpc>
                <a:spcPct val="91000"/>
              </a:lnSpc>
            </a:pPr>
            <a:r>
              <a:rPr sz="2400" strike="noStrike" kern="0" spc="0" noProof="1" dirty="0">
                <a:solidFill>
                  <a:schemeClr val="tx1">
                    <a:alpha val="100000"/>
                  </a:schemeClr>
                </a:solidFill>
                <a:latin typeface="方正小标宋简体" panose="02000000000000000000" charset="-122"/>
                <a:ea typeface="方正小标宋简体" panose="02000000000000000000" charset="-122"/>
                <a:cs typeface="方正小标宋简体" panose="02000000000000000000" charset="-122"/>
              </a:rPr>
              <a:t>智能终端产业链图谱</a:t>
            </a:r>
            <a:endParaRPr sz="2400" strike="noStrike" kern="0" spc="0" noProof="1" dirty="0">
              <a:solidFill>
                <a:schemeClr val="tx1">
                  <a:alpha val="100000"/>
                </a:schemeClr>
              </a:solidFill>
              <a:latin typeface="方正小标宋简体" panose="02000000000000000000" charset="-122"/>
              <a:ea typeface="方正小标宋简体" panose="02000000000000000000" charset="-122"/>
              <a:cs typeface="方正小标宋简体" panose="02000000000000000000" charset="-122"/>
            </a:endParaRPr>
          </a:p>
        </p:txBody>
      </p:sp>
      <p:graphicFrame>
        <p:nvGraphicFramePr>
          <p:cNvPr id="756" name="table 756"/>
          <p:cNvGraphicFramePr>
            <a:graphicFrameLocks noGrp="true"/>
          </p:cNvGraphicFramePr>
          <p:nvPr>
            <p:custDataLst>
              <p:tags r:id="rId6"/>
            </p:custDataLst>
          </p:nvPr>
        </p:nvGraphicFramePr>
        <p:xfrm>
          <a:off x="12574905" y="3758565"/>
          <a:ext cx="2120900" cy="459105"/>
        </p:xfrm>
        <a:graphic>
          <a:graphicData uri="http://schemas.openxmlformats.org/drawingml/2006/table">
            <a:tbl>
              <a:tblPr/>
              <a:tblGrid>
                <a:gridCol w="967105"/>
                <a:gridCol w="1153795"/>
              </a:tblGrid>
              <a:tr h="459105">
                <a:tc>
                  <a:txBody>
                    <a:bodyPr/>
                    <a:lstStyle/>
                    <a:p>
                      <a:pPr algn="l" rtl="0" eaLnBrk="0">
                        <a:lnSpc>
                          <a:spcPct val="119000"/>
                        </a:lnSpc>
                      </a:pPr>
                      <a:endParaRPr sz="200" dirty="0">
                        <a:latin typeface="Arial" panose="020B0604020202020204"/>
                        <a:ea typeface="Arial" panose="020B0604020202020204"/>
                        <a:cs typeface="Arial" panose="020B0604020202020204"/>
                      </a:endParaRPr>
                    </a:p>
                    <a:p>
                      <a:pPr marL="66675" algn="l" rtl="0" eaLnBrk="0">
                        <a:lnSpc>
                          <a:spcPts val="1100"/>
                        </a:lnSpc>
                        <a:spcBef>
                          <a:spcPts val="0"/>
                        </a:spcBef>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代工生产：</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深科技（临桂）</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lstStyle/>
                    <a:p>
                      <a:pPr algn="l" rtl="0" eaLnBrk="0">
                        <a:lnSpc>
                          <a:spcPct val="119000"/>
                        </a:lnSpc>
                      </a:pPr>
                      <a:endParaRPr sz="200" dirty="0">
                        <a:latin typeface="Arial" panose="020B0604020202020204"/>
                        <a:ea typeface="Arial" panose="020B0604020202020204"/>
                        <a:cs typeface="Arial" panose="020B0604020202020204"/>
                      </a:endParaRPr>
                    </a:p>
                    <a:p>
                      <a:pPr marL="64770" algn="l" rtl="0" eaLnBrk="0">
                        <a:lnSpc>
                          <a:spcPts val="1110"/>
                        </a:lnSpc>
                        <a:spcBef>
                          <a:spcPts val="0"/>
                        </a:spcBef>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比亚迪电子（深圳）</a:t>
                      </a:r>
                      <a:r>
                        <a:rPr sz="900" kern="0" spc="-22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英华达、</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富士康、</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伟创力</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58" name="table 758"/>
          <p:cNvGraphicFramePr>
            <a:graphicFrameLocks noGrp="true"/>
          </p:cNvGraphicFramePr>
          <p:nvPr>
            <p:custDataLst>
              <p:tags r:id="rId7"/>
            </p:custDataLst>
          </p:nvPr>
        </p:nvGraphicFramePr>
        <p:xfrm>
          <a:off x="12575540" y="3154045"/>
          <a:ext cx="2124710" cy="453390"/>
        </p:xfrm>
        <a:graphic>
          <a:graphicData uri="http://schemas.openxmlformats.org/drawingml/2006/table">
            <a:tbl>
              <a:tblPr>
                <a:solidFill>
                  <a:srgbClr val="FFCCCC"/>
                </a:solidFill>
              </a:tblPr>
              <a:tblGrid>
                <a:gridCol w="2124710"/>
              </a:tblGrid>
              <a:tr h="453390">
                <a:tc>
                  <a:txBody>
                    <a:bodyPr/>
                    <a:lstStyle/>
                    <a:p>
                      <a:pPr algn="l" rtl="0" eaLnBrk="0">
                        <a:lnSpc>
                          <a:spcPct val="120000"/>
                        </a:lnSpc>
                      </a:pPr>
                      <a:endParaRPr sz="200" dirty="0">
                        <a:latin typeface="Arial" panose="020B0604020202020204"/>
                        <a:ea typeface="Arial" panose="020B0604020202020204"/>
                        <a:cs typeface="Arial" panose="020B0604020202020204"/>
                      </a:endParaRPr>
                    </a:p>
                    <a:p>
                      <a:pPr marL="82550" algn="l" rtl="0" eaLnBrk="0">
                        <a:lnSpc>
                          <a:spcPts val="1095"/>
                        </a:lnSpc>
                        <a:spcBef>
                          <a:spcPts val="0"/>
                        </a:spcBef>
                      </a:pP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自主生产：华为</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、荣耀</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、小米</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（北京）</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、vivo</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、OPPO</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（东莞）</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等</a:t>
                      </a:r>
                      <a:endParaRPr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pSp>
        <p:nvGrpSpPr>
          <p:cNvPr id="3084" name="group 66"/>
          <p:cNvGrpSpPr/>
          <p:nvPr/>
        </p:nvGrpSpPr>
        <p:grpSpPr>
          <a:xfrm>
            <a:off x="11707813" y="549275"/>
            <a:ext cx="1811337" cy="187325"/>
            <a:chOff x="-974939" y="221615"/>
            <a:chExt cx="1811782" cy="187905"/>
          </a:xfrm>
        </p:grpSpPr>
        <p:sp>
          <p:nvSpPr>
            <p:cNvPr id="3085" name="rect 814"/>
            <p:cNvSpPr/>
            <p:nvPr/>
          </p:nvSpPr>
          <p:spPr>
            <a:xfrm>
              <a:off x="-974939" y="221615"/>
              <a:ext cx="1811782" cy="187718"/>
            </a:xfrm>
            <a:prstGeom prst="rect">
              <a:avLst/>
            </a:prstGeom>
            <a:solidFill>
              <a:srgbClr val="CCFF66"/>
            </a:solidFill>
            <a:ln w="0">
              <a:noFill/>
            </a:ln>
          </p:spPr>
          <p:txBody>
            <a:bodyPr anchor="t" anchorCtr="false"/>
            <a:p>
              <a:pPr algn="ctr"/>
              <a:endParaRPr lang="zh-CN" altLang="en-US"/>
            </a:p>
          </p:txBody>
        </p:sp>
        <p:sp>
          <p:nvSpPr>
            <p:cNvPr id="816" name="textbox 816"/>
            <p:cNvSpPr/>
            <p:nvPr/>
          </p:nvSpPr>
          <p:spPr>
            <a:xfrm>
              <a:off x="-931737" y="245691"/>
              <a:ext cx="1670050" cy="163829"/>
            </a:xfrm>
            <a:prstGeom prst="rect">
              <a:avLst/>
            </a:prstGeom>
            <a:noFill/>
            <a:ln w="0" cap="flat">
              <a:noFill/>
              <a:prstDash val="solid"/>
              <a:miter lim="0"/>
            </a:ln>
          </p:spPr>
          <p:txBody>
            <a:bodyPr vert="horz" wrap="square" lIns="0" tIns="0" rIns="0" bIns="0" anchor="ctr" anchorCtr="false"/>
            <a:lstStyle/>
            <a:p>
              <a:pPr algn="l" rtl="0" eaLnBrk="0" fontAlgn="auto">
                <a:lnSpc>
                  <a:spcPct val="83000"/>
                </a:lnSpc>
              </a:pPr>
              <a:endParaRPr sz="100" strike="noStrike" noProof="1" dirty="0">
                <a:latin typeface="Arial" panose="020B0604020202020204"/>
                <a:ea typeface="Arial" panose="020B0604020202020204"/>
                <a:cs typeface="Arial" panose="020B0604020202020204"/>
              </a:endParaRPr>
            </a:p>
            <a:p>
              <a:pPr marL="12700" algn="l" rtl="0" eaLnBrk="0" fontAlgn="auto">
                <a:lnSpc>
                  <a:spcPts val="1090"/>
                </a:lnSpc>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在谈项目（企业）、</a:t>
              </a:r>
              <a:r>
                <a:rPr sz="900" strike="noStrike" kern="0" spc="-1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拟建项目</a:t>
              </a:r>
              <a:endParaRPr sz="900" strike="noStrike" noProof="1" dirty="0">
                <a:latin typeface="黑体" panose="02010609060101010101" charset="-122"/>
                <a:ea typeface="黑体" panose="02010609060101010101" charset="-122"/>
                <a:cs typeface="黑体" panose="02010609060101010101" charset="-122"/>
              </a:endParaRPr>
            </a:p>
          </p:txBody>
        </p:sp>
      </p:grpSp>
      <p:graphicFrame>
        <p:nvGraphicFramePr>
          <p:cNvPr id="862" name="table 862"/>
          <p:cNvGraphicFramePr>
            <a:graphicFrameLocks noGrp="true"/>
          </p:cNvGraphicFramePr>
          <p:nvPr>
            <p:custDataLst>
              <p:tags r:id="rId8"/>
            </p:custDataLst>
          </p:nvPr>
        </p:nvGraphicFramePr>
        <p:xfrm>
          <a:off x="2769235" y="4895215"/>
          <a:ext cx="2210435" cy="232410"/>
        </p:xfrm>
        <a:graphic>
          <a:graphicData uri="http://schemas.openxmlformats.org/drawingml/2006/table">
            <a:tbl>
              <a:tblPr/>
              <a:tblGrid>
                <a:gridCol w="2210435"/>
              </a:tblGrid>
              <a:tr h="232410">
                <a:tc>
                  <a:txBody>
                    <a:bodyPr/>
                    <a:lstStyle/>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华正新材（杭州）</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、德邦科技</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（烟台）</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878" name="table 878"/>
          <p:cNvGraphicFramePr>
            <a:graphicFrameLocks noGrp="true"/>
          </p:cNvGraphicFramePr>
          <p:nvPr>
            <p:custDataLst>
              <p:tags r:id="rId9"/>
            </p:custDataLst>
          </p:nvPr>
        </p:nvGraphicFramePr>
        <p:xfrm>
          <a:off x="2755900" y="3946525"/>
          <a:ext cx="2223135" cy="172720"/>
        </p:xfrm>
        <a:graphic>
          <a:graphicData uri="http://schemas.openxmlformats.org/drawingml/2006/table">
            <a:tbl>
              <a:tblPr/>
              <a:tblGrid>
                <a:gridCol w="2223135"/>
              </a:tblGrid>
              <a:tr h="172720">
                <a:tc>
                  <a:txBody>
                    <a:bodyPr/>
                    <a:lstStyle/>
                    <a:p>
                      <a:pPr algn="l" rtl="0" eaLnBrk="0">
                        <a:lnSpc>
                          <a:spcPct val="106000"/>
                        </a:lnSpc>
                      </a:pPr>
                      <a:endParaRPr sz="200" dirty="0">
                        <a:latin typeface="Arial" panose="020B0604020202020204"/>
                        <a:ea typeface="Arial" panose="020B0604020202020204"/>
                        <a:cs typeface="Arial" panose="020B0604020202020204"/>
                      </a:endParaRPr>
                    </a:p>
                    <a:p>
                      <a:pPr marL="482600" algn="l" rtl="0" eaLnBrk="0">
                        <a:lnSpc>
                          <a:spcPts val="1095"/>
                        </a:lnSpc>
                        <a:spcBef>
                          <a:spcPts val="0"/>
                        </a:spcBef>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玉晶光电(厦门)</a:t>
                      </a:r>
                      <a:endParaRPr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880" name="table 880"/>
          <p:cNvGraphicFramePr>
            <a:graphicFrameLocks noGrp="true"/>
          </p:cNvGraphicFramePr>
          <p:nvPr/>
        </p:nvGraphicFramePr>
        <p:xfrm>
          <a:off x="1384801" y="3586480"/>
          <a:ext cx="1210310" cy="181610"/>
        </p:xfrm>
        <a:graphic>
          <a:graphicData uri="http://schemas.openxmlformats.org/drawingml/2006/table">
            <a:tbl>
              <a:tblPr>
                <a:solidFill>
                  <a:srgbClr val="FFCCCC"/>
                </a:solidFill>
              </a:tblPr>
              <a:tblGrid>
                <a:gridCol w="1210309"/>
              </a:tblGrid>
              <a:tr h="181610">
                <a:tc>
                  <a:txBody>
                    <a:bodyPr/>
                    <a:lstStyle/>
                    <a:p>
                      <a:pPr algn="l" rtl="0" eaLnBrk="0">
                        <a:lnSpc>
                          <a:spcPct val="107000"/>
                        </a:lnSpc>
                      </a:pPr>
                      <a:endParaRPr sz="200" dirty="0">
                        <a:latin typeface="Arial" panose="020B0604020202020204"/>
                        <a:ea typeface="Arial" panose="020B0604020202020204"/>
                        <a:cs typeface="Arial" panose="020B0604020202020204"/>
                      </a:endParaRPr>
                    </a:p>
                    <a:p>
                      <a:pPr marL="330835" algn="l" rtl="0" eaLnBrk="0">
                        <a:lnSpc>
                          <a:spcPts val="1175"/>
                        </a:lnSpc>
                        <a:spcBef>
                          <a:spcPts val="0"/>
                        </a:spcBef>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显示屏材料</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888" name="table 888"/>
          <p:cNvGraphicFramePr>
            <a:graphicFrameLocks noGrp="true"/>
          </p:cNvGraphicFramePr>
          <p:nvPr>
            <p:custDataLst>
              <p:tags r:id="rId10"/>
            </p:custDataLst>
          </p:nvPr>
        </p:nvGraphicFramePr>
        <p:xfrm>
          <a:off x="2769235" y="4220210"/>
          <a:ext cx="2210435" cy="179705"/>
        </p:xfrm>
        <a:graphic>
          <a:graphicData uri="http://schemas.openxmlformats.org/drawingml/2006/table">
            <a:tbl>
              <a:tblPr/>
              <a:tblGrid>
                <a:gridCol w="2210435"/>
              </a:tblGrid>
              <a:tr h="179705">
                <a:tc>
                  <a:txBody>
                    <a:bodyPr/>
                    <a:lstStyle/>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安利材料(</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合肥</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欧菲</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光</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(深圳)</a:t>
                      </a:r>
                      <a:endParaRPr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90" name="table 890"/>
          <p:cNvGraphicFramePr>
            <a:graphicFrameLocks noGrp="true"/>
          </p:cNvGraphicFramePr>
          <p:nvPr>
            <p:custDataLst>
              <p:tags r:id="rId11"/>
            </p:custDataLst>
          </p:nvPr>
        </p:nvGraphicFramePr>
        <p:xfrm>
          <a:off x="1376045" y="4549140"/>
          <a:ext cx="1223645" cy="179705"/>
        </p:xfrm>
        <a:graphic>
          <a:graphicData uri="http://schemas.openxmlformats.org/drawingml/2006/table">
            <a:tbl>
              <a:tblPr>
                <a:solidFill>
                  <a:srgbClr val="FFCCCC"/>
                </a:solidFill>
              </a:tblPr>
              <a:tblGrid>
                <a:gridCol w="1223645"/>
              </a:tblGrid>
              <a:tr h="179705">
                <a:tc>
                  <a:txBody>
                    <a:bodyPr/>
                    <a:lstStyle/>
                    <a:p>
                      <a:pPr algn="ctr" rtl="0" eaLnBrk="0">
                        <a:lnSpc>
                          <a:spcPct val="108000"/>
                        </a:lnSpc>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电池材料</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96" name="table 896"/>
          <p:cNvGraphicFramePr>
            <a:graphicFrameLocks noGrp="true"/>
          </p:cNvGraphicFramePr>
          <p:nvPr>
            <p:custDataLst>
              <p:tags r:id="rId12"/>
            </p:custDataLst>
          </p:nvPr>
        </p:nvGraphicFramePr>
        <p:xfrm>
          <a:off x="2769235" y="4548505"/>
          <a:ext cx="2210435" cy="180340"/>
        </p:xfrm>
        <a:graphic>
          <a:graphicData uri="http://schemas.openxmlformats.org/drawingml/2006/table">
            <a:tbl>
              <a:tblPr/>
              <a:tblGrid>
                <a:gridCol w="2210435"/>
              </a:tblGrid>
              <a:tr h="180340">
                <a:tc>
                  <a:txBody>
                    <a:bodyPr/>
                    <a:lstStyle/>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贝特瑞(深圳)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德福科技（九江）</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00" name="table 900"/>
          <p:cNvGraphicFramePr>
            <a:graphicFrameLocks noGrp="true"/>
          </p:cNvGraphicFramePr>
          <p:nvPr/>
        </p:nvGraphicFramePr>
        <p:xfrm>
          <a:off x="5795893" y="1943501"/>
          <a:ext cx="1210310" cy="179705"/>
        </p:xfrm>
        <a:graphic>
          <a:graphicData uri="http://schemas.openxmlformats.org/drawingml/2006/table">
            <a:tbl>
              <a:tblPr>
                <a:solidFill>
                  <a:srgbClr val="FFCCCC"/>
                </a:solidFill>
              </a:tblPr>
              <a:tblGrid>
                <a:gridCol w="1210310"/>
              </a:tblGrid>
              <a:tr h="179705">
                <a:tc>
                  <a:txBody>
                    <a:bodyPr/>
                    <a:lstStyle/>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屏</a:t>
                      </a: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  </a:t>
                      </a: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幕</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08" name="table 908"/>
          <p:cNvGraphicFramePr>
            <a:graphicFrameLocks noGrp="true"/>
          </p:cNvGraphicFramePr>
          <p:nvPr/>
        </p:nvGraphicFramePr>
        <p:xfrm>
          <a:off x="5795893" y="1566946"/>
          <a:ext cx="1210310" cy="179705"/>
        </p:xfrm>
        <a:graphic>
          <a:graphicData uri="http://schemas.openxmlformats.org/drawingml/2006/table">
            <a:tbl>
              <a:tblPr>
                <a:solidFill>
                  <a:srgbClr val="FFCCCC"/>
                </a:solidFill>
              </a:tblPr>
              <a:tblGrid>
                <a:gridCol w="1210310"/>
              </a:tblGrid>
              <a:tr h="179705">
                <a:tc>
                  <a:txBody>
                    <a:bodyPr/>
                    <a:lstStyle/>
                    <a:p>
                      <a:pPr algn="ctr" rtl="0" eaLnBrk="0">
                        <a:lnSpc>
                          <a:spcPct val="108000"/>
                        </a:lnSpc>
                      </a:pPr>
                      <a:r>
                        <a:rPr lang="en-US" sz="900" kern="0" spc="0" dirty="0">
                          <a:solidFill>
                            <a:srgbClr val="000000">
                              <a:alpha val="100000"/>
                            </a:srgbClr>
                          </a:solidFill>
                          <a:latin typeface="黑体" panose="02010609060101010101" charset="-122"/>
                          <a:ea typeface="黑体" panose="02010609060101010101" charset="-122"/>
                          <a:cs typeface="黑体" panose="02010609060101010101" charset="-122"/>
                        </a:rPr>
                        <a:t>CPU</a:t>
                      </a:r>
                      <a:r>
                        <a:rPr lang="zh-CN" altLang="en-US" sz="900" kern="0" spc="0" dirty="0">
                          <a:solidFill>
                            <a:srgbClr val="000000">
                              <a:alpha val="100000"/>
                            </a:srgbClr>
                          </a:solidFill>
                          <a:latin typeface="黑体" panose="02010609060101010101" charset="-122"/>
                          <a:ea typeface="黑体" panose="02010609060101010101" charset="-122"/>
                          <a:cs typeface="黑体" panose="02010609060101010101" charset="-122"/>
                        </a:rPr>
                        <a:t>和</a:t>
                      </a:r>
                      <a:r>
                        <a:rPr lang="en-US" altLang="zh-CN" sz="900" kern="0" spc="0" dirty="0">
                          <a:solidFill>
                            <a:srgbClr val="000000">
                              <a:alpha val="100000"/>
                            </a:srgbClr>
                          </a:solidFill>
                          <a:latin typeface="黑体" panose="02010609060101010101" charset="-122"/>
                          <a:ea typeface="黑体" panose="02010609060101010101" charset="-122"/>
                          <a:cs typeface="黑体" panose="02010609060101010101" charset="-122"/>
                        </a:rPr>
                        <a:t>5G</a:t>
                      </a:r>
                      <a:r>
                        <a:rPr lang="zh-CN" altLang="en-US" sz="900" kern="0" spc="0" dirty="0">
                          <a:solidFill>
                            <a:srgbClr val="000000">
                              <a:alpha val="100000"/>
                            </a:srgbClr>
                          </a:solidFill>
                          <a:latin typeface="黑体" panose="02010609060101010101" charset="-122"/>
                          <a:ea typeface="黑体" panose="02010609060101010101" charset="-122"/>
                          <a:cs typeface="黑体" panose="02010609060101010101" charset="-122"/>
                        </a:rPr>
                        <a:t>基带</a:t>
                      </a:r>
                      <a:endParaRPr lang="zh-CN" altLang="en-US" sz="900" kern="0" spc="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914" name="table 914"/>
          <p:cNvGraphicFramePr>
            <a:graphicFrameLocks noGrp="true"/>
          </p:cNvGraphicFramePr>
          <p:nvPr>
            <p:custDataLst>
              <p:tags r:id="rId13"/>
            </p:custDataLst>
          </p:nvPr>
        </p:nvGraphicFramePr>
        <p:xfrm>
          <a:off x="7206615" y="1557655"/>
          <a:ext cx="3328035" cy="189230"/>
        </p:xfrm>
        <a:graphic>
          <a:graphicData uri="http://schemas.openxmlformats.org/drawingml/2006/table">
            <a:tbl>
              <a:tblPr/>
              <a:tblGrid>
                <a:gridCol w="3328035"/>
              </a:tblGrid>
              <a:tr h="189230">
                <a:tc>
                  <a:txBody>
                    <a:bodyPr/>
                    <a:lstStyle/>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华为海思（深圳）</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中芯国际（上海）</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展讯通信（北京）</a:t>
                      </a:r>
                      <a:endParaRPr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922" name="table 922"/>
          <p:cNvGraphicFramePr>
            <a:graphicFrameLocks noGrp="true"/>
          </p:cNvGraphicFramePr>
          <p:nvPr>
            <p:custDataLst>
              <p:tags r:id="rId14"/>
            </p:custDataLst>
          </p:nvPr>
        </p:nvGraphicFramePr>
        <p:xfrm>
          <a:off x="7206615" y="3045460"/>
          <a:ext cx="3328670" cy="300990"/>
        </p:xfrm>
        <a:graphic>
          <a:graphicData uri="http://schemas.openxmlformats.org/drawingml/2006/table">
            <a:tbl>
              <a:tblPr/>
              <a:tblGrid>
                <a:gridCol w="1223010"/>
                <a:gridCol w="2105660"/>
              </a:tblGrid>
              <a:tr h="300990">
                <a:tc>
                  <a:txBody>
                    <a:bodyPr/>
                    <a:lstStyle/>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领益制造（临桂）</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lstStyle/>
                    <a:p>
                      <a:pPr algn="ctr" rtl="0" eaLnBrk="0">
                        <a:lnSpc>
                          <a:spcPct val="110000"/>
                        </a:lnSpc>
                      </a:pPr>
                      <a:r>
                        <a:rPr sz="900" kern="0" spc="70" dirty="0">
                          <a:solidFill>
                            <a:srgbClr val="000000">
                              <a:alpha val="100000"/>
                            </a:srgbClr>
                          </a:solidFill>
                          <a:latin typeface="黑体" panose="02010609060101010101" charset="-122"/>
                          <a:ea typeface="黑体" panose="02010609060101010101" charset="-122"/>
                          <a:cs typeface="黑体" panose="02010609060101010101" charset="-122"/>
                        </a:rPr>
                        <a:t>蓝思科技</a:t>
                      </a: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（长沙）、长盈精密（深圳）、比亚迪电子（深圳）</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60" name="table 960"/>
          <p:cNvGraphicFramePr>
            <a:graphicFrameLocks noGrp="true"/>
          </p:cNvGraphicFramePr>
          <p:nvPr/>
        </p:nvGraphicFramePr>
        <p:xfrm>
          <a:off x="405923" y="4204607"/>
          <a:ext cx="777875" cy="407670"/>
        </p:xfrm>
        <a:graphic>
          <a:graphicData uri="http://schemas.openxmlformats.org/drawingml/2006/table">
            <a:tbl>
              <a:tblPr/>
              <a:tblGrid>
                <a:gridCol w="777875"/>
              </a:tblGrid>
              <a:tr h="407670">
                <a:tc>
                  <a:txBody>
                    <a:bodyPr/>
                    <a:lstStyle/>
                    <a:p>
                      <a:pPr algn="ctr" rtl="0" eaLnBrk="0">
                        <a:lnSpc>
                          <a:spcPct val="102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原材料</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sp>
        <p:nvSpPr>
          <p:cNvPr id="962" name="textbox 962"/>
          <p:cNvSpPr/>
          <p:nvPr/>
        </p:nvSpPr>
        <p:spPr>
          <a:xfrm>
            <a:off x="7285990" y="549275"/>
            <a:ext cx="1843404" cy="187325"/>
          </a:xfrm>
          <a:prstGeom prst="rect">
            <a:avLst/>
          </a:prstGeom>
          <a:solidFill>
            <a:srgbClr val="FEE599">
              <a:alpha val="100000"/>
            </a:srgbClr>
          </a:solidFill>
          <a:ln w="0" cap="flat">
            <a:noFill/>
            <a:prstDash val="solid"/>
            <a:miter lim="0"/>
          </a:ln>
        </p:spPr>
        <p:txBody>
          <a:bodyPr vert="horz" wrap="square" lIns="0" tIns="0" rIns="0" bIns="0" anchor="ctr" anchorCtr="false"/>
          <a:lstStyle/>
          <a:p>
            <a:pPr algn="ctr"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ctr" rtl="0" eaLnBrk="0" fontAlgn="auto">
              <a:lnSpc>
                <a:spcPts val="1095"/>
              </a:lnSpc>
              <a:spcBef>
                <a:spcPts val="0"/>
              </a:spcBef>
            </a:pPr>
            <a:r>
              <a:rPr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现有产业链环节、落地企业</a:t>
            </a:r>
            <a:endParaRPr sz="900" strike="noStrike" noProof="1" dirty="0">
              <a:latin typeface="黑体" panose="02010609060101010101" charset="-122"/>
              <a:ea typeface="黑体" panose="02010609060101010101" charset="-122"/>
              <a:cs typeface="黑体" panose="02010609060101010101" charset="-122"/>
            </a:endParaRPr>
          </a:p>
        </p:txBody>
      </p:sp>
      <p:sp>
        <p:nvSpPr>
          <p:cNvPr id="964" name="textbox 964"/>
          <p:cNvSpPr/>
          <p:nvPr/>
        </p:nvSpPr>
        <p:spPr>
          <a:xfrm>
            <a:off x="9217660" y="549275"/>
            <a:ext cx="2362835" cy="187325"/>
          </a:xfrm>
          <a:prstGeom prst="rect">
            <a:avLst/>
          </a:prstGeom>
          <a:solidFill>
            <a:srgbClr val="FFCCCC">
              <a:alpha val="100000"/>
            </a:srgbClr>
          </a:solidFill>
          <a:ln w="0" cap="flat">
            <a:noFill/>
            <a:prstDash val="solid"/>
            <a:miter lim="0"/>
          </a:ln>
        </p:spPr>
        <p:txBody>
          <a:bodyPr vert="horz" wrap="square" lIns="0" tIns="0" rIns="0" bIns="0" anchor="ctr" anchorCtr="false"/>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90170" algn="l" rtl="0" eaLnBrk="0" fontAlgn="auto">
              <a:lnSpc>
                <a:spcPts val="1100"/>
              </a:lnSpc>
              <a:spcBef>
                <a:spcPts val="0"/>
              </a:spcBef>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重点补链</a:t>
            </a:r>
            <a:r>
              <a:rPr lang="zh-CN"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、强链、延链</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环节、</a:t>
            </a:r>
            <a:r>
              <a:rPr sz="900" strike="noStrike" kern="0" spc="-22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目标企业</a:t>
            </a:r>
            <a:endParaRPr sz="900" strike="noStrike" noProof="1" dirty="0">
              <a:latin typeface="黑体" panose="02010609060101010101" charset="-122"/>
              <a:ea typeface="黑体" panose="02010609060101010101" charset="-122"/>
              <a:cs typeface="黑体" panose="02010609060101010101" charset="-122"/>
            </a:endParaRPr>
          </a:p>
        </p:txBody>
      </p:sp>
      <p:graphicFrame>
        <p:nvGraphicFramePr>
          <p:cNvPr id="992" name="table 992"/>
          <p:cNvGraphicFramePr>
            <a:graphicFrameLocks noGrp="true"/>
          </p:cNvGraphicFramePr>
          <p:nvPr/>
        </p:nvGraphicFramePr>
        <p:xfrm>
          <a:off x="1376363" y="3940175"/>
          <a:ext cx="1211263" cy="179705"/>
        </p:xfrm>
        <a:graphic>
          <a:graphicData uri="http://schemas.openxmlformats.org/drawingml/2006/table">
            <a:tbl>
              <a:tblPr/>
              <a:tblGrid>
                <a:gridCol w="1210309"/>
              </a:tblGrid>
              <a:tr h="179705">
                <a:tc>
                  <a:txBody>
                    <a:bodyPr/>
                    <a:lstStyle/>
                    <a:p>
                      <a:pPr algn="ctr" rtl="0" eaLnBrk="0">
                        <a:lnSpc>
                          <a:spcPct val="106000"/>
                        </a:lnSpc>
                      </a:pPr>
                      <a:r>
                        <a:rPr lang="zh-CN" sz="900" dirty="0">
                          <a:latin typeface="黑体" panose="02010609060101010101" charset="-122"/>
                          <a:ea typeface="黑体" panose="02010609060101010101" charset="-122"/>
                          <a:cs typeface="黑体" panose="02010609060101010101" charset="-122"/>
                        </a:rPr>
                        <a:t>摄像头材料</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998" name="table 998"/>
          <p:cNvGraphicFramePr>
            <a:graphicFrameLocks noGrp="true"/>
          </p:cNvGraphicFramePr>
          <p:nvPr>
            <p:custDataLst>
              <p:tags r:id="rId15"/>
            </p:custDataLst>
          </p:nvPr>
        </p:nvGraphicFramePr>
        <p:xfrm>
          <a:off x="1376045" y="4895215"/>
          <a:ext cx="1210945" cy="233045"/>
        </p:xfrm>
        <a:graphic>
          <a:graphicData uri="http://schemas.openxmlformats.org/drawingml/2006/table">
            <a:tbl>
              <a:tblPr/>
              <a:tblGrid>
                <a:gridCol w="1210945"/>
              </a:tblGrid>
              <a:tr h="233045">
                <a:tc>
                  <a:txBody>
                    <a:bodyPr/>
                    <a:lstStyle/>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芯片半导体材料</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1000" name="table 1000"/>
          <p:cNvGraphicFramePr>
            <a:graphicFrameLocks noGrp="true"/>
          </p:cNvGraphicFramePr>
          <p:nvPr/>
        </p:nvGraphicFramePr>
        <p:xfrm>
          <a:off x="1376546" y="4219975"/>
          <a:ext cx="1210310" cy="179705"/>
        </p:xfrm>
        <a:graphic>
          <a:graphicData uri="http://schemas.openxmlformats.org/drawingml/2006/table">
            <a:tbl>
              <a:tblPr/>
              <a:tblGrid>
                <a:gridCol w="1210309"/>
              </a:tblGrid>
              <a:tr h="179705">
                <a:tc>
                  <a:txBody>
                    <a:bodyPr/>
                    <a:lstStyle/>
                    <a:p>
                      <a:pPr algn="l" rtl="0" eaLnBrk="0">
                        <a:lnSpc>
                          <a:spcPct val="108000"/>
                        </a:lnSpc>
                      </a:pPr>
                      <a:endParaRPr sz="200" dirty="0">
                        <a:latin typeface="Arial" panose="020B0604020202020204"/>
                        <a:ea typeface="Arial" panose="020B0604020202020204"/>
                        <a:cs typeface="Arial" panose="020B0604020202020204"/>
                      </a:endParaRPr>
                    </a:p>
                    <a:p>
                      <a:pPr marL="357505" algn="l" rtl="0" eaLnBrk="0">
                        <a:lnSpc>
                          <a:spcPts val="1100"/>
                        </a:lnSpc>
                        <a:spcBef>
                          <a:spcPts val="0"/>
                        </a:spcBef>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外壳</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材料</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6" name="直接连接符 5"/>
          <p:cNvCxnSpPr/>
          <p:nvPr/>
        </p:nvCxnSpPr>
        <p:spPr>
          <a:xfrm>
            <a:off x="1250950" y="3673475"/>
            <a:ext cx="0" cy="134302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7" name="table 960"/>
          <p:cNvGraphicFramePr>
            <a:graphicFrameLocks noGrp="true"/>
          </p:cNvGraphicFramePr>
          <p:nvPr>
            <p:custDataLst>
              <p:tags r:id="rId16"/>
            </p:custDataLst>
          </p:nvPr>
        </p:nvGraphicFramePr>
        <p:xfrm>
          <a:off x="414020" y="2205990"/>
          <a:ext cx="769620" cy="394970"/>
        </p:xfrm>
        <a:graphic>
          <a:graphicData uri="http://schemas.openxmlformats.org/drawingml/2006/table">
            <a:tbl>
              <a:tblPr/>
              <a:tblGrid>
                <a:gridCol w="769620"/>
              </a:tblGrid>
              <a:tr h="394970">
                <a:tc>
                  <a:txBody>
                    <a:bodyPr/>
                    <a:p>
                      <a:pPr algn="ctr" rtl="0" eaLnBrk="0">
                        <a:lnSpc>
                          <a:spcPct val="102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设备</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2000"/>
                        </a:lnSpc>
                      </a:pPr>
                      <a:r>
                        <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手机组装设备</a:t>
                      </a:r>
                      <a:r>
                        <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endPar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sp>
        <p:nvSpPr>
          <p:cNvPr id="3111" name="文本框 7"/>
          <p:cNvSpPr txBox="true"/>
          <p:nvPr/>
        </p:nvSpPr>
        <p:spPr>
          <a:xfrm>
            <a:off x="538163" y="6698774"/>
            <a:ext cx="4438650" cy="2082165"/>
          </a:xfrm>
          <a:prstGeom prst="rect">
            <a:avLst/>
          </a:prstGeom>
          <a:noFill/>
          <a:ln w="9525">
            <a:noFill/>
          </a:ln>
        </p:spPr>
        <p:txBody>
          <a:bodyPr wrap="square" anchor="ctr" anchorCtr="false">
            <a:spAutoFit/>
          </a:bodyPr>
          <a:p>
            <a:pPr>
              <a:lnSpc>
                <a:spcPct val="120000"/>
              </a:lnSpc>
            </a:pPr>
            <a:r>
              <a:rPr lang="zh-CN" altLang="en-US" sz="1200" b="1">
                <a:latin typeface="宋体" panose="02010600030101010101" pitchFamily="2" charset="-122"/>
                <a:ea typeface="宋体" panose="02010600030101010101" pitchFamily="2" charset="-122"/>
              </a:rPr>
              <a:t>重点方向：</a:t>
            </a:r>
            <a:endParaRPr lang="zh-CN" altLang="en-US" sz="1200" b="1">
              <a:latin typeface="宋体" panose="02010600030101010101" pitchFamily="2" charset="-122"/>
              <a:ea typeface="宋体" panose="02010600030101010101" pitchFamily="2" charset="-122"/>
            </a:endParaRPr>
          </a:p>
          <a:p>
            <a:pPr>
              <a:lnSpc>
                <a:spcPct val="120000"/>
              </a:lnSpc>
            </a:pPr>
            <a:r>
              <a:rPr lang="zh-CN" altLang="en-US" sz="1200">
                <a:latin typeface="宋体" panose="02010600030101010101" pitchFamily="2" charset="-122"/>
                <a:ea typeface="宋体" panose="02010600030101010101" pitchFamily="2" charset="-122"/>
              </a:rPr>
              <a:t>（</a:t>
            </a:r>
            <a:r>
              <a:rPr lang="en-US" altLang="zh-CN" sz="1200">
                <a:latin typeface="宋体" panose="02010600030101010101" pitchFamily="2" charset="-122"/>
                <a:ea typeface="宋体" panose="02010600030101010101" pitchFamily="2" charset="-122"/>
              </a:rPr>
              <a:t>1</a:t>
            </a:r>
            <a:r>
              <a:rPr lang="zh-CN" altLang="en-US" sz="1200">
                <a:latin typeface="宋体" panose="02010600030101010101" pitchFamily="2" charset="-122"/>
                <a:ea typeface="宋体" panose="02010600030101010101" pitchFamily="2" charset="-122"/>
              </a:rPr>
              <a:t>）原材料方面：主要是围绕中游的玻璃盖板、结构件等配套企业，引进光学玻璃材料、外壳材料等。</a:t>
            </a:r>
            <a:endParaRPr lang="zh-CN" altLang="en-US" sz="1200">
              <a:latin typeface="宋体" panose="02010600030101010101" pitchFamily="2" charset="-122"/>
              <a:ea typeface="宋体" panose="02010600030101010101" pitchFamily="2" charset="-122"/>
            </a:endParaRPr>
          </a:p>
          <a:p>
            <a:pPr>
              <a:lnSpc>
                <a:spcPct val="120000"/>
              </a:lnSpc>
            </a:pPr>
            <a:r>
              <a:rPr lang="zh-CN" altLang="en-US" sz="1200">
                <a:latin typeface="宋体" panose="02010600030101010101" pitchFamily="2" charset="-122"/>
                <a:ea typeface="宋体" panose="02010600030101010101" pitchFamily="2" charset="-122"/>
              </a:rPr>
              <a:t>（</a:t>
            </a:r>
            <a:r>
              <a:rPr lang="en-US" altLang="zh-CN" sz="1200">
                <a:latin typeface="宋体" panose="02010600030101010101" pitchFamily="2" charset="-122"/>
                <a:ea typeface="宋体" panose="02010600030101010101" pitchFamily="2" charset="-122"/>
              </a:rPr>
              <a:t>2</a:t>
            </a:r>
            <a:r>
              <a:rPr lang="zh-CN" altLang="en-US" sz="1200">
                <a:latin typeface="宋体" panose="02010600030101010101" pitchFamily="2" charset="-122"/>
                <a:ea typeface="宋体" panose="02010600030101010101" pitchFamily="2" charset="-122"/>
              </a:rPr>
              <a:t>）生产设备方面：重点引进贴片机、点胶机、印刷机、检测设备等国内外设备生产制造企业。 </a:t>
            </a:r>
            <a:endParaRPr lang="zh-CN" altLang="en-US" sz="1200">
              <a:latin typeface="宋体" panose="02010600030101010101" pitchFamily="2" charset="-122"/>
              <a:ea typeface="宋体" panose="02010600030101010101" pitchFamily="2" charset="-122"/>
            </a:endParaRPr>
          </a:p>
          <a:p>
            <a:pPr>
              <a:lnSpc>
                <a:spcPct val="120000"/>
              </a:lnSpc>
            </a:pPr>
            <a:r>
              <a:rPr lang="zh-CN" altLang="en-US" sz="1200">
                <a:latin typeface="宋体" panose="02010600030101010101" pitchFamily="2" charset="-122"/>
                <a:ea typeface="宋体" panose="02010600030101010101" pitchFamily="2" charset="-122"/>
              </a:rPr>
              <a:t>（</a:t>
            </a:r>
            <a:r>
              <a:rPr lang="en-US" altLang="zh-CN" sz="1200">
                <a:latin typeface="宋体" panose="02010600030101010101" pitchFamily="2" charset="-122"/>
                <a:ea typeface="宋体" panose="02010600030101010101" pitchFamily="2" charset="-122"/>
              </a:rPr>
              <a:t>3</a:t>
            </a:r>
            <a:r>
              <a:rPr lang="zh-CN" altLang="en-US" sz="1200">
                <a:latin typeface="宋体" panose="02010600030101010101" pitchFamily="2" charset="-122"/>
                <a:ea typeface="宋体" panose="02010600030101010101" pitchFamily="2" charset="-122"/>
              </a:rPr>
              <a:t>）研发设计方面：一方面布局引进华为、荣耀、小米、vivo、OPPO等手机品牌企业。另一方面重点引进华勤科技、龙旗科技、闻泰科技等手机研发设计服务企业</a:t>
            </a:r>
            <a:r>
              <a:rPr lang="zh-CN" altLang="en-US" sz="1200">
                <a:solidFill>
                  <a:schemeClr val="tx1"/>
                </a:solidFill>
                <a:latin typeface="宋体" panose="02010600030101010101" pitchFamily="2" charset="-122"/>
                <a:ea typeface="宋体" panose="02010600030101010101" pitchFamily="2" charset="-122"/>
              </a:rPr>
              <a:t>，并充分利用桂林市高校院所创新要素集聚的优势，加强协同创新。</a:t>
            </a:r>
            <a:endParaRPr lang="zh-CN" altLang="en-US" sz="1200">
              <a:solidFill>
                <a:schemeClr val="tx1"/>
              </a:solidFill>
              <a:latin typeface="宋体" panose="02010600030101010101" pitchFamily="2" charset="-122"/>
              <a:ea typeface="宋体" panose="02010600030101010101" pitchFamily="2" charset="-122"/>
            </a:endParaRPr>
          </a:p>
        </p:txBody>
      </p:sp>
      <p:sp>
        <p:nvSpPr>
          <p:cNvPr id="10" name="右箭头 9"/>
          <p:cNvSpPr/>
          <p:nvPr/>
        </p:nvSpPr>
        <p:spPr>
          <a:xfrm>
            <a:off x="5187950" y="3540125"/>
            <a:ext cx="43180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cxnSp>
        <p:nvCxnSpPr>
          <p:cNvPr id="12" name="直接箭头连接符 11"/>
          <p:cNvCxnSpPr>
            <a:endCxn id="880" idx="3"/>
          </p:cNvCxnSpPr>
          <p:nvPr/>
        </p:nvCxnSpPr>
        <p:spPr>
          <a:xfrm flipH="true">
            <a:off x="2595563" y="4038600"/>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 name="直接箭头连接符 12"/>
          <p:cNvCxnSpPr>
            <a:endCxn id="880" idx="3"/>
          </p:cNvCxnSpPr>
          <p:nvPr/>
        </p:nvCxnSpPr>
        <p:spPr>
          <a:xfrm flipH="true">
            <a:off x="2600325" y="4306888"/>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 name="直接箭头连接符 13"/>
          <p:cNvCxnSpPr>
            <a:endCxn id="880" idx="3"/>
          </p:cNvCxnSpPr>
          <p:nvPr/>
        </p:nvCxnSpPr>
        <p:spPr>
          <a:xfrm flipH="true">
            <a:off x="2600325" y="4643438"/>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 name="直接箭头连接符 14"/>
          <p:cNvCxnSpPr>
            <a:endCxn id="880" idx="3"/>
          </p:cNvCxnSpPr>
          <p:nvPr/>
        </p:nvCxnSpPr>
        <p:spPr>
          <a:xfrm flipH="true">
            <a:off x="2595563" y="5000625"/>
            <a:ext cx="173038"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6" name="直接箭头连接符 15"/>
          <p:cNvCxnSpPr>
            <a:endCxn id="880" idx="3"/>
          </p:cNvCxnSpPr>
          <p:nvPr/>
        </p:nvCxnSpPr>
        <p:spPr>
          <a:xfrm flipH="true">
            <a:off x="1254125" y="3676650"/>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8" name="直接箭头连接符 17"/>
          <p:cNvCxnSpPr>
            <a:endCxn id="880" idx="3"/>
          </p:cNvCxnSpPr>
          <p:nvPr/>
        </p:nvCxnSpPr>
        <p:spPr>
          <a:xfrm flipH="true">
            <a:off x="1254125" y="4040188"/>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9" name="直接箭头连接符 18"/>
          <p:cNvCxnSpPr>
            <a:endCxn id="880" idx="3"/>
          </p:cNvCxnSpPr>
          <p:nvPr/>
        </p:nvCxnSpPr>
        <p:spPr>
          <a:xfrm flipH="true">
            <a:off x="1249363" y="431482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0" name="直接箭头连接符 19"/>
          <p:cNvCxnSpPr>
            <a:endCxn id="880" idx="3"/>
          </p:cNvCxnSpPr>
          <p:nvPr/>
        </p:nvCxnSpPr>
        <p:spPr>
          <a:xfrm flipH="true">
            <a:off x="1247775" y="4645025"/>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 name="直接箭头连接符 20"/>
          <p:cNvCxnSpPr>
            <a:endCxn id="880" idx="3"/>
          </p:cNvCxnSpPr>
          <p:nvPr/>
        </p:nvCxnSpPr>
        <p:spPr>
          <a:xfrm flipH="true">
            <a:off x="1254125" y="502602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2" name="直接连接符 21"/>
          <p:cNvCxnSpPr>
            <a:endCxn id="880" idx="3"/>
          </p:cNvCxnSpPr>
          <p:nvPr/>
        </p:nvCxnSpPr>
        <p:spPr>
          <a:xfrm>
            <a:off x="1184275" y="4427538"/>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33" name="table 998"/>
          <p:cNvGraphicFramePr>
            <a:graphicFrameLocks noGrp="true"/>
          </p:cNvGraphicFramePr>
          <p:nvPr>
            <p:custDataLst>
              <p:tags r:id="rId17"/>
            </p:custDataLst>
          </p:nvPr>
        </p:nvGraphicFramePr>
        <p:xfrm>
          <a:off x="1376045" y="2286000"/>
          <a:ext cx="1198880" cy="245745"/>
        </p:xfrm>
        <a:graphic>
          <a:graphicData uri="http://schemas.openxmlformats.org/drawingml/2006/table">
            <a:tbl>
              <a:tblPr/>
              <a:tblGrid>
                <a:gridCol w="1198880"/>
              </a:tblGrid>
              <a:tr h="245745">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点胶机</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34" name="table 998"/>
          <p:cNvGraphicFramePr>
            <a:graphicFrameLocks noGrp="true"/>
          </p:cNvGraphicFramePr>
          <p:nvPr>
            <p:custDataLst>
              <p:tags r:id="rId18"/>
            </p:custDataLst>
          </p:nvPr>
        </p:nvGraphicFramePr>
        <p:xfrm>
          <a:off x="1381125" y="2653030"/>
          <a:ext cx="1193800" cy="309880"/>
        </p:xfrm>
        <a:graphic>
          <a:graphicData uri="http://schemas.openxmlformats.org/drawingml/2006/table">
            <a:tbl>
              <a:tblPr/>
              <a:tblGrid>
                <a:gridCol w="1193800"/>
              </a:tblGrid>
              <a:tr h="309880">
                <a:tc>
                  <a:txBody>
                    <a:bodyPr/>
                    <a:p>
                      <a:pPr algn="ctr" rtl="0" eaLnBrk="0">
                        <a:lnSpc>
                          <a:spcPct val="108000"/>
                        </a:lnSpc>
                        <a:buClrTx/>
                        <a:buSzTx/>
                        <a:buFontTx/>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机器人和AGV（自动引导车）</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35" name="table 998"/>
          <p:cNvGraphicFramePr>
            <a:graphicFrameLocks noGrp="true"/>
          </p:cNvGraphicFramePr>
          <p:nvPr>
            <p:custDataLst>
              <p:tags r:id="rId19"/>
            </p:custDataLst>
          </p:nvPr>
        </p:nvGraphicFramePr>
        <p:xfrm>
          <a:off x="1379220" y="3082925"/>
          <a:ext cx="1195705" cy="245745"/>
        </p:xfrm>
        <a:graphic>
          <a:graphicData uri="http://schemas.openxmlformats.org/drawingml/2006/table">
            <a:tbl>
              <a:tblPr/>
              <a:tblGrid>
                <a:gridCol w="1195705"/>
              </a:tblGrid>
              <a:tr h="245745">
                <a:tc>
                  <a:txBody>
                    <a:bodyPr/>
                    <a:p>
                      <a:pPr algn="ctr" rtl="0" eaLnBrk="0">
                        <a:lnSpc>
                          <a:spcPct val="108000"/>
                        </a:lnSpc>
                        <a:buClrTx/>
                        <a:buSzTx/>
                        <a:buFontTx/>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检测设备</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31" name="table 998"/>
          <p:cNvGraphicFramePr>
            <a:graphicFrameLocks noGrp="true"/>
          </p:cNvGraphicFramePr>
          <p:nvPr>
            <p:custDataLst>
              <p:tags r:id="rId20"/>
            </p:custDataLst>
          </p:nvPr>
        </p:nvGraphicFramePr>
        <p:xfrm>
          <a:off x="1381125" y="1545590"/>
          <a:ext cx="1186815" cy="245110"/>
        </p:xfrm>
        <a:graphic>
          <a:graphicData uri="http://schemas.openxmlformats.org/drawingml/2006/table">
            <a:tbl>
              <a:tblPr/>
              <a:tblGrid>
                <a:gridCol w="1186815"/>
              </a:tblGrid>
              <a:tr h="245110">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印刷机</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32" name="table 980"/>
          <p:cNvGraphicFramePr>
            <a:graphicFrameLocks noGrp="true"/>
          </p:cNvGraphicFramePr>
          <p:nvPr>
            <p:custDataLst>
              <p:tags r:id="rId21"/>
            </p:custDataLst>
          </p:nvPr>
        </p:nvGraphicFramePr>
        <p:xfrm>
          <a:off x="1376045" y="1887220"/>
          <a:ext cx="1192530" cy="295275"/>
        </p:xfrm>
        <a:graphic>
          <a:graphicData uri="http://schemas.openxmlformats.org/drawingml/2006/table">
            <a:tbl>
              <a:tblPr/>
              <a:tblGrid>
                <a:gridCol w="1192530"/>
              </a:tblGrid>
              <a:tr h="295275">
                <a:tc>
                  <a:txBody>
                    <a:bodyPr/>
                    <a:p>
                      <a:pPr algn="ctr" rtl="0" eaLnBrk="0">
                        <a:lnSpc>
                          <a:spcPct val="119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贴片机</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36" name="table 862"/>
          <p:cNvGraphicFramePr>
            <a:graphicFrameLocks noGrp="true"/>
          </p:cNvGraphicFramePr>
          <p:nvPr>
            <p:custDataLst>
              <p:tags r:id="rId22"/>
            </p:custDataLst>
          </p:nvPr>
        </p:nvGraphicFramePr>
        <p:xfrm>
          <a:off x="2748280" y="1545590"/>
          <a:ext cx="2229485" cy="245110"/>
        </p:xfrm>
        <a:graphic>
          <a:graphicData uri="http://schemas.openxmlformats.org/drawingml/2006/table">
            <a:tbl>
              <a:tblPr/>
              <a:tblGrid>
                <a:gridCol w="2229485"/>
              </a:tblGrid>
              <a:tr h="24511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凯格精机（东莞）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37" name="直接箭头连接符 36"/>
          <p:cNvCxnSpPr/>
          <p:nvPr/>
        </p:nvCxnSpPr>
        <p:spPr>
          <a:xfrm flipH="true">
            <a:off x="2574925" y="166687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38" name="table 862"/>
          <p:cNvGraphicFramePr>
            <a:graphicFrameLocks noGrp="true"/>
          </p:cNvGraphicFramePr>
          <p:nvPr>
            <p:custDataLst>
              <p:tags r:id="rId23"/>
            </p:custDataLst>
          </p:nvPr>
        </p:nvGraphicFramePr>
        <p:xfrm>
          <a:off x="2748915" y="1887220"/>
          <a:ext cx="2228850" cy="318770"/>
        </p:xfrm>
        <a:graphic>
          <a:graphicData uri="http://schemas.openxmlformats.org/drawingml/2006/table">
            <a:tbl>
              <a:tblPr/>
              <a:tblGrid>
                <a:gridCol w="2228850"/>
              </a:tblGrid>
              <a:tr h="31877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ASM Pacific Technology (ASMPT)（新加坡）</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、Panasonic</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（日本）</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39" name="直接箭头连接符 38"/>
          <p:cNvCxnSpPr/>
          <p:nvPr/>
        </p:nvCxnSpPr>
        <p:spPr>
          <a:xfrm flipH="true">
            <a:off x="2568575" y="2001838"/>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40" name="table 862"/>
          <p:cNvGraphicFramePr>
            <a:graphicFrameLocks noGrp="true"/>
          </p:cNvGraphicFramePr>
          <p:nvPr>
            <p:custDataLst>
              <p:tags r:id="rId24"/>
            </p:custDataLst>
          </p:nvPr>
        </p:nvGraphicFramePr>
        <p:xfrm>
          <a:off x="2755900" y="2280285"/>
          <a:ext cx="2222500" cy="251460"/>
        </p:xfrm>
        <a:graphic>
          <a:graphicData uri="http://schemas.openxmlformats.org/drawingml/2006/table">
            <a:tbl>
              <a:tblPr/>
              <a:tblGrid>
                <a:gridCol w="2222500"/>
              </a:tblGrid>
              <a:tr h="25146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世椿智能（深圳）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41" name="table 862"/>
          <p:cNvGraphicFramePr>
            <a:graphicFrameLocks noGrp="true"/>
          </p:cNvGraphicFramePr>
          <p:nvPr>
            <p:custDataLst>
              <p:tags r:id="rId25"/>
            </p:custDataLst>
          </p:nvPr>
        </p:nvGraphicFramePr>
        <p:xfrm>
          <a:off x="2748915" y="2675255"/>
          <a:ext cx="2230755" cy="295910"/>
        </p:xfrm>
        <a:graphic>
          <a:graphicData uri="http://schemas.openxmlformats.org/drawingml/2006/table">
            <a:tbl>
              <a:tblPr/>
              <a:tblGrid>
                <a:gridCol w="2230755"/>
              </a:tblGrid>
              <a:tr h="29591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海康机器人（杭州）</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、新松机器人</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（沈阳）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42" name="table 862"/>
          <p:cNvGraphicFramePr>
            <a:graphicFrameLocks noGrp="true"/>
          </p:cNvGraphicFramePr>
          <p:nvPr>
            <p:custDataLst>
              <p:tags r:id="rId26"/>
            </p:custDataLst>
          </p:nvPr>
        </p:nvGraphicFramePr>
        <p:xfrm>
          <a:off x="2748915" y="3082925"/>
          <a:ext cx="2231390" cy="251460"/>
        </p:xfrm>
        <a:graphic>
          <a:graphicData uri="http://schemas.openxmlformats.org/drawingml/2006/table">
            <a:tbl>
              <a:tblPr/>
              <a:tblGrid>
                <a:gridCol w="2231390"/>
              </a:tblGrid>
              <a:tr h="25146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天准科技（苏州）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43" name="直接箭头连接符 42"/>
          <p:cNvCxnSpPr/>
          <p:nvPr/>
        </p:nvCxnSpPr>
        <p:spPr>
          <a:xfrm flipH="true">
            <a:off x="2587625" y="240506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4" name="直接箭头连接符 43"/>
          <p:cNvCxnSpPr/>
          <p:nvPr/>
        </p:nvCxnSpPr>
        <p:spPr>
          <a:xfrm flipH="true">
            <a:off x="2574925" y="2811463"/>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5" name="直接箭头连接符 44"/>
          <p:cNvCxnSpPr/>
          <p:nvPr/>
        </p:nvCxnSpPr>
        <p:spPr>
          <a:xfrm flipH="true">
            <a:off x="2568575" y="3209925"/>
            <a:ext cx="173038"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6" name="直接连接符 45"/>
          <p:cNvCxnSpPr/>
          <p:nvPr/>
        </p:nvCxnSpPr>
        <p:spPr>
          <a:xfrm>
            <a:off x="1252538" y="1663700"/>
            <a:ext cx="0" cy="1543050"/>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47" name="直接箭头连接符 46"/>
          <p:cNvCxnSpPr/>
          <p:nvPr/>
        </p:nvCxnSpPr>
        <p:spPr>
          <a:xfrm flipH="true">
            <a:off x="1250950" y="167005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8" name="直接箭头连接符 47"/>
          <p:cNvCxnSpPr/>
          <p:nvPr/>
        </p:nvCxnSpPr>
        <p:spPr>
          <a:xfrm flipH="true">
            <a:off x="1263650" y="2000250"/>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9" name="直接箭头连接符 48"/>
          <p:cNvCxnSpPr/>
          <p:nvPr/>
        </p:nvCxnSpPr>
        <p:spPr>
          <a:xfrm flipH="true">
            <a:off x="1255713" y="240347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0" name="直接箭头连接符 49"/>
          <p:cNvCxnSpPr/>
          <p:nvPr/>
        </p:nvCxnSpPr>
        <p:spPr>
          <a:xfrm flipH="true">
            <a:off x="1255713" y="2811463"/>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1" name="直接箭头连接符 50"/>
          <p:cNvCxnSpPr/>
          <p:nvPr/>
        </p:nvCxnSpPr>
        <p:spPr>
          <a:xfrm flipH="true">
            <a:off x="1250950" y="3205163"/>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2" name="直接连接符 51"/>
          <p:cNvCxnSpPr/>
          <p:nvPr/>
        </p:nvCxnSpPr>
        <p:spPr>
          <a:xfrm>
            <a:off x="1189038" y="2401888"/>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53" name="table 960"/>
          <p:cNvGraphicFramePr>
            <a:graphicFrameLocks noGrp="true"/>
          </p:cNvGraphicFramePr>
          <p:nvPr>
            <p:custDataLst>
              <p:tags r:id="rId27"/>
            </p:custDataLst>
          </p:nvPr>
        </p:nvGraphicFramePr>
        <p:xfrm>
          <a:off x="405765" y="5676900"/>
          <a:ext cx="769620" cy="394970"/>
        </p:xfrm>
        <a:graphic>
          <a:graphicData uri="http://schemas.openxmlformats.org/drawingml/2006/table">
            <a:tbl>
              <a:tblPr/>
              <a:tblGrid>
                <a:gridCol w="769620"/>
              </a:tblGrid>
              <a:tr h="394970">
                <a:tc>
                  <a:txBody>
                    <a:bodyPr/>
                    <a:p>
                      <a:pPr algn="ctr" rtl="0" eaLnBrk="0">
                        <a:lnSpc>
                          <a:spcPct val="102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研发设计</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54" name="table 998"/>
          <p:cNvGraphicFramePr>
            <a:graphicFrameLocks noGrp="true"/>
          </p:cNvGraphicFramePr>
          <p:nvPr>
            <p:custDataLst>
              <p:tags r:id="rId28"/>
            </p:custDataLst>
          </p:nvPr>
        </p:nvGraphicFramePr>
        <p:xfrm>
          <a:off x="1375410" y="6035675"/>
          <a:ext cx="1198880" cy="245745"/>
        </p:xfrm>
        <a:graphic>
          <a:graphicData uri="http://schemas.openxmlformats.org/drawingml/2006/table">
            <a:tbl>
              <a:tblPr/>
              <a:tblGrid>
                <a:gridCol w="1198880"/>
              </a:tblGrid>
              <a:tr h="245745">
                <a:tc>
                  <a:txBody>
                    <a:bodyPr/>
                    <a:p>
                      <a:pPr algn="ctr" rtl="0" eaLnBrk="0">
                        <a:lnSpc>
                          <a:spcPct val="119000"/>
                        </a:lnSpc>
                        <a:buClrTx/>
                        <a:buSzTx/>
                        <a:buFontTx/>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研发设计服务</a:t>
                      </a:r>
                      <a:endPar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56" name="table 980"/>
          <p:cNvGraphicFramePr>
            <a:graphicFrameLocks noGrp="true"/>
          </p:cNvGraphicFramePr>
          <p:nvPr>
            <p:custDataLst>
              <p:tags r:id="rId29"/>
            </p:custDataLst>
          </p:nvPr>
        </p:nvGraphicFramePr>
        <p:xfrm>
          <a:off x="1378585" y="5405755"/>
          <a:ext cx="1192530" cy="295275"/>
        </p:xfrm>
        <a:graphic>
          <a:graphicData uri="http://schemas.openxmlformats.org/drawingml/2006/table">
            <a:tbl>
              <a:tblPr/>
              <a:tblGrid>
                <a:gridCol w="1192530"/>
              </a:tblGrid>
              <a:tr h="295275">
                <a:tc>
                  <a:txBody>
                    <a:bodyPr/>
                    <a:p>
                      <a:pPr algn="ctr" rtl="0" eaLnBrk="0">
                        <a:lnSpc>
                          <a:spcPct val="119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手机品牌企业</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57" name="table 862"/>
          <p:cNvGraphicFramePr>
            <a:graphicFrameLocks noGrp="true"/>
          </p:cNvGraphicFramePr>
          <p:nvPr>
            <p:custDataLst>
              <p:tags r:id="rId30"/>
            </p:custDataLst>
          </p:nvPr>
        </p:nvGraphicFramePr>
        <p:xfrm>
          <a:off x="2741295" y="5405120"/>
          <a:ext cx="2237105" cy="295910"/>
        </p:xfrm>
        <a:graphic>
          <a:graphicData uri="http://schemas.openxmlformats.org/drawingml/2006/table">
            <a:tbl>
              <a:tblPr/>
              <a:tblGrid>
                <a:gridCol w="2237105"/>
              </a:tblGrid>
              <a:tr h="295910">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华为、荣耀、小米、vivo、OPPO</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等</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59" name="table 862"/>
          <p:cNvGraphicFramePr>
            <a:graphicFrameLocks noGrp="true"/>
          </p:cNvGraphicFramePr>
          <p:nvPr>
            <p:custDataLst>
              <p:tags r:id="rId31"/>
            </p:custDataLst>
          </p:nvPr>
        </p:nvGraphicFramePr>
        <p:xfrm>
          <a:off x="2755265" y="5848985"/>
          <a:ext cx="2223135" cy="295910"/>
        </p:xfrm>
        <a:graphic>
          <a:graphicData uri="http://schemas.openxmlformats.org/drawingml/2006/table">
            <a:tbl>
              <a:tblPr/>
              <a:tblGrid>
                <a:gridCol w="2223135"/>
              </a:tblGrid>
              <a:tr h="25146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华勤技术（上海）、龙旗科技（上海）、闻泰科技</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sp>
        <p:nvSpPr>
          <p:cNvPr id="77" name="右箭头 76"/>
          <p:cNvSpPr/>
          <p:nvPr/>
        </p:nvSpPr>
        <p:spPr>
          <a:xfrm>
            <a:off x="10672763" y="3861435"/>
            <a:ext cx="433388"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graphicFrame>
        <p:nvGraphicFramePr>
          <p:cNvPr id="79" name="table 914"/>
          <p:cNvGraphicFramePr>
            <a:graphicFrameLocks noGrp="true"/>
          </p:cNvGraphicFramePr>
          <p:nvPr>
            <p:custDataLst>
              <p:tags r:id="rId32"/>
            </p:custDataLst>
          </p:nvPr>
        </p:nvGraphicFramePr>
        <p:xfrm>
          <a:off x="7211695" y="2327275"/>
          <a:ext cx="3323590" cy="295910"/>
        </p:xfrm>
        <a:graphic>
          <a:graphicData uri="http://schemas.openxmlformats.org/drawingml/2006/table">
            <a:tbl>
              <a:tblPr/>
              <a:tblGrid>
                <a:gridCol w="3323590"/>
              </a:tblGrid>
              <a:tr h="18034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德赛电池（深圳）、比亚迪（深圳）</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欣旺达（深圳）、三星SDI</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1" name="table 900"/>
          <p:cNvGraphicFramePr>
            <a:graphicFrameLocks noGrp="true"/>
          </p:cNvGraphicFramePr>
          <p:nvPr/>
        </p:nvGraphicFramePr>
        <p:xfrm>
          <a:off x="5795893" y="2385378"/>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buClrTx/>
                        <a:buSzTx/>
                        <a:buFontTx/>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电 </a:t>
                      </a: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 </a:t>
                      </a: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池</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3" name="table 914"/>
          <p:cNvGraphicFramePr>
            <a:graphicFrameLocks noGrp="true"/>
          </p:cNvGraphicFramePr>
          <p:nvPr>
            <p:custDataLst>
              <p:tags r:id="rId33"/>
            </p:custDataLst>
          </p:nvPr>
        </p:nvGraphicFramePr>
        <p:xfrm>
          <a:off x="7211695" y="2748915"/>
          <a:ext cx="3323590" cy="170815"/>
        </p:xfrm>
        <a:graphic>
          <a:graphicData uri="http://schemas.openxmlformats.org/drawingml/2006/table">
            <a:tbl>
              <a:tblPr/>
              <a:tblGrid>
                <a:gridCol w="3323590"/>
              </a:tblGrid>
              <a:tr h="170815">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欧菲光（深圳）</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、联合光电（中山）、舜宇光学（宁波）</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5" name="table 900"/>
          <p:cNvGraphicFramePr>
            <a:graphicFrameLocks noGrp="true"/>
          </p:cNvGraphicFramePr>
          <p:nvPr/>
        </p:nvGraphicFramePr>
        <p:xfrm>
          <a:off x="5795893" y="2739791"/>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摄像头</a:t>
                      </a:r>
                      <a:endParaRPr lang="zh-CN" sz="900" dirty="0">
                        <a:latin typeface="黑体" panose="02010609060101010101" charset="-122"/>
                        <a:ea typeface="宋体" panose="02010600030101010101" pitchFamily="2"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7" name="table 916"/>
          <p:cNvGraphicFramePr>
            <a:graphicFrameLocks noGrp="true"/>
          </p:cNvGraphicFramePr>
          <p:nvPr/>
        </p:nvGraphicFramePr>
        <p:xfrm>
          <a:off x="5795893" y="3106103"/>
          <a:ext cx="1210310" cy="179705"/>
        </p:xfrm>
        <a:graphic>
          <a:graphicData uri="http://schemas.openxmlformats.org/drawingml/2006/table">
            <a:tbl>
              <a:tblPr>
                <a:solidFill>
                  <a:srgbClr val="FEE599"/>
                </a:solidFill>
              </a:tblPr>
              <a:tblGrid>
                <a:gridCol w="1210310"/>
              </a:tblGrid>
              <a:tr h="179705">
                <a:tc>
                  <a:txBody>
                    <a:bodyPr/>
                    <a:p>
                      <a:pPr algn="ctr" rtl="0" eaLnBrk="0">
                        <a:lnSpc>
                          <a:spcPct val="110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结构件</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90" name="table 916"/>
          <p:cNvGraphicFramePr>
            <a:graphicFrameLocks noGrp="true"/>
          </p:cNvGraphicFramePr>
          <p:nvPr/>
        </p:nvGraphicFramePr>
        <p:xfrm>
          <a:off x="5795893" y="3732296"/>
          <a:ext cx="1210310" cy="179705"/>
        </p:xfrm>
        <a:graphic>
          <a:graphicData uri="http://schemas.openxmlformats.org/drawingml/2006/table">
            <a:tbl>
              <a:tblPr>
                <a:solidFill>
                  <a:srgbClr val="FEE599"/>
                </a:solidFill>
              </a:tblPr>
              <a:tblGrid>
                <a:gridCol w="1210310"/>
              </a:tblGrid>
              <a:tr h="179705">
                <a:tc>
                  <a:txBody>
                    <a:bodyPr/>
                    <a:p>
                      <a:pPr algn="l" rtl="0" eaLnBrk="0">
                        <a:lnSpc>
                          <a:spcPct val="110000"/>
                        </a:lnSpc>
                      </a:pPr>
                      <a:endParaRPr sz="200" dirty="0">
                        <a:latin typeface="Arial" panose="020B0604020202020204"/>
                        <a:ea typeface="Arial" panose="020B0604020202020204"/>
                        <a:cs typeface="Arial" panose="020B0604020202020204"/>
                      </a:endParaRPr>
                    </a:p>
                    <a:p>
                      <a:pPr marL="360680" algn="l" rtl="0" eaLnBrk="0">
                        <a:lnSpc>
                          <a:spcPts val="1105"/>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射频</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天线</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1" name="table 914"/>
          <p:cNvGraphicFramePr>
            <a:graphicFrameLocks noGrp="true"/>
          </p:cNvGraphicFramePr>
          <p:nvPr>
            <p:custDataLst>
              <p:tags r:id="rId34"/>
            </p:custDataLst>
          </p:nvPr>
        </p:nvGraphicFramePr>
        <p:xfrm>
          <a:off x="7211695" y="4037965"/>
          <a:ext cx="3323590" cy="170815"/>
        </p:xfrm>
        <a:graphic>
          <a:graphicData uri="http://schemas.openxmlformats.org/drawingml/2006/table">
            <a:tbl>
              <a:tblPr/>
              <a:tblGrid>
                <a:gridCol w="3323590"/>
              </a:tblGrid>
              <a:tr h="170815">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紫光国芯（西安）、三星（韩国）、美光（美国）</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92" name="table 900"/>
          <p:cNvGraphicFramePr>
            <a:graphicFrameLocks noGrp="true"/>
          </p:cNvGraphicFramePr>
          <p:nvPr/>
        </p:nvGraphicFramePr>
        <p:xfrm>
          <a:off x="5795893" y="4037731"/>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内</a:t>
                      </a: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  </a:t>
                      </a: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存</a:t>
                      </a:r>
                      <a:endParaRPr lang="zh-CN" sz="900" dirty="0">
                        <a:latin typeface="黑体" panose="02010609060101010101" charset="-122"/>
                        <a:ea typeface="宋体" panose="02010600030101010101" pitchFamily="2"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93" name="table 922"/>
          <p:cNvGraphicFramePr>
            <a:graphicFrameLocks noGrp="true"/>
          </p:cNvGraphicFramePr>
          <p:nvPr>
            <p:custDataLst>
              <p:tags r:id="rId35"/>
            </p:custDataLst>
          </p:nvPr>
        </p:nvGraphicFramePr>
        <p:xfrm>
          <a:off x="7216140" y="1872615"/>
          <a:ext cx="3328670" cy="328930"/>
        </p:xfrm>
        <a:graphic>
          <a:graphicData uri="http://schemas.openxmlformats.org/drawingml/2006/table">
            <a:tbl>
              <a:tblPr/>
              <a:tblGrid>
                <a:gridCol w="1223010"/>
                <a:gridCol w="2105660"/>
              </a:tblGrid>
              <a:tr h="32893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达远显示（临桂）</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京东方（北京）</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维信诺（北京）、深天马（深圳）</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5" name="table 914"/>
          <p:cNvGraphicFramePr>
            <a:graphicFrameLocks noGrp="true"/>
          </p:cNvGraphicFramePr>
          <p:nvPr>
            <p:custDataLst>
              <p:tags r:id="rId36"/>
            </p:custDataLst>
          </p:nvPr>
        </p:nvGraphicFramePr>
        <p:xfrm>
          <a:off x="7211695" y="4334510"/>
          <a:ext cx="3323590" cy="170815"/>
        </p:xfrm>
        <a:graphic>
          <a:graphicData uri="http://schemas.openxmlformats.org/drawingml/2006/table">
            <a:tbl>
              <a:tblPr/>
              <a:tblGrid>
                <a:gridCol w="3323590"/>
              </a:tblGrid>
              <a:tr h="170815">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欧菲光（深圳）</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、汇顶科技（深圳）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6" name="table 900"/>
          <p:cNvGraphicFramePr>
            <a:graphicFrameLocks noGrp="true"/>
          </p:cNvGraphicFramePr>
          <p:nvPr>
            <p:custDataLst>
              <p:tags r:id="rId37"/>
            </p:custDataLst>
          </p:nvPr>
        </p:nvGraphicFramePr>
        <p:xfrm>
          <a:off x="5795645" y="4334510"/>
          <a:ext cx="1210310" cy="170815"/>
        </p:xfrm>
        <a:graphic>
          <a:graphicData uri="http://schemas.openxmlformats.org/drawingml/2006/table">
            <a:tbl>
              <a:tblPr>
                <a:solidFill>
                  <a:srgbClr val="FFCCCC"/>
                </a:solidFill>
              </a:tblPr>
              <a:tblGrid>
                <a:gridCol w="1210310"/>
              </a:tblGrid>
              <a:tr h="17081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指</a:t>
                      </a: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  </a:t>
                      </a: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纹</a:t>
                      </a:r>
                      <a:endParaRPr lang="zh-CN" sz="900" dirty="0">
                        <a:latin typeface="黑体" panose="02010609060101010101" charset="-122"/>
                        <a:ea typeface="宋体" panose="02010600030101010101" pitchFamily="2"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9" name="table 900"/>
          <p:cNvGraphicFramePr>
            <a:graphicFrameLocks noGrp="true"/>
          </p:cNvGraphicFramePr>
          <p:nvPr/>
        </p:nvGraphicFramePr>
        <p:xfrm>
          <a:off x="5795893" y="4733056"/>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电子元器件及连接器</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2" name="table 900"/>
          <p:cNvGraphicFramePr>
            <a:graphicFrameLocks noGrp="true"/>
          </p:cNvGraphicFramePr>
          <p:nvPr>
            <p:custDataLst>
              <p:tags r:id="rId38"/>
            </p:custDataLst>
          </p:nvPr>
        </p:nvGraphicFramePr>
        <p:xfrm>
          <a:off x="5795645" y="5093970"/>
          <a:ext cx="1210310" cy="335915"/>
        </p:xfrm>
        <a:graphic>
          <a:graphicData uri="http://schemas.openxmlformats.org/drawingml/2006/table">
            <a:tbl>
              <a:tblPr>
                <a:solidFill>
                  <a:srgbClr val="FFCCCC"/>
                </a:solidFill>
              </a:tblPr>
              <a:tblGrid>
                <a:gridCol w="1210310"/>
              </a:tblGrid>
              <a:tr h="33591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声学元器件（扬声器、听筒、振动器等）</a:t>
                      </a:r>
                      <a:endParaRPr lang="zh-CN" sz="900" dirty="0">
                        <a:latin typeface="黑体" panose="02010609060101010101" charset="-122"/>
                        <a:ea typeface="宋体" panose="02010600030101010101" pitchFamily="2"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3" name="table 900"/>
          <p:cNvGraphicFramePr>
            <a:graphicFrameLocks noGrp="true"/>
          </p:cNvGraphicFramePr>
          <p:nvPr/>
        </p:nvGraphicFramePr>
        <p:xfrm>
          <a:off x="5795893" y="5634038"/>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充电器</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04" name="table 922"/>
          <p:cNvGraphicFramePr>
            <a:graphicFrameLocks noGrp="true"/>
          </p:cNvGraphicFramePr>
          <p:nvPr>
            <p:custDataLst>
              <p:tags r:id="rId39"/>
            </p:custDataLst>
          </p:nvPr>
        </p:nvGraphicFramePr>
        <p:xfrm>
          <a:off x="7205980" y="5555615"/>
          <a:ext cx="3328670" cy="336550"/>
        </p:xfrm>
        <a:graphic>
          <a:graphicData uri="http://schemas.openxmlformats.org/drawingml/2006/table">
            <a:tbl>
              <a:tblPr/>
              <a:tblGrid>
                <a:gridCol w="1223010"/>
                <a:gridCol w="2105660"/>
              </a:tblGrid>
              <a:tr h="33655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赛尔康（临桂）</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品胜电子（深圳）</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伟创力（深圳）、飞毛腿（福州）、奥海科技（东莞）</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6" name="table 900"/>
          <p:cNvGraphicFramePr>
            <a:graphicFrameLocks noGrp="true"/>
          </p:cNvGraphicFramePr>
          <p:nvPr/>
        </p:nvGraphicFramePr>
        <p:xfrm>
          <a:off x="5795893" y="6229668"/>
          <a:ext cx="1210310" cy="179705"/>
        </p:xfrm>
        <a:graphic>
          <a:graphicData uri="http://schemas.openxmlformats.org/drawingml/2006/table">
            <a:tbl>
              <a:tblPr>
                <a:solidFill>
                  <a:srgbClr val="FFCCCC"/>
                </a:solidFill>
              </a:tblPr>
              <a:tblGrid>
                <a:gridCol w="1210310"/>
              </a:tblGrid>
              <a:tr h="1797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电子电路板</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07" name="table 922"/>
          <p:cNvGraphicFramePr>
            <a:graphicFrameLocks noGrp="true"/>
          </p:cNvGraphicFramePr>
          <p:nvPr>
            <p:custDataLst>
              <p:tags r:id="rId40"/>
            </p:custDataLst>
          </p:nvPr>
        </p:nvGraphicFramePr>
        <p:xfrm>
          <a:off x="7216140" y="6017895"/>
          <a:ext cx="3328670" cy="336550"/>
        </p:xfrm>
        <a:graphic>
          <a:graphicData uri="http://schemas.openxmlformats.org/drawingml/2006/table">
            <a:tbl>
              <a:tblPr/>
              <a:tblGrid>
                <a:gridCol w="1223010"/>
                <a:gridCol w="2105660"/>
              </a:tblGrid>
              <a:tr h="33655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诗宇（荔浦）、大顺（荔浦）</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鹏鼎控股（深圳）</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深南电路（深圳）、迅达电子（深圳）</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8" name="table 900"/>
          <p:cNvGraphicFramePr>
            <a:graphicFrameLocks noGrp="true"/>
          </p:cNvGraphicFramePr>
          <p:nvPr>
            <p:custDataLst>
              <p:tags r:id="rId41"/>
            </p:custDataLst>
          </p:nvPr>
        </p:nvGraphicFramePr>
        <p:xfrm>
          <a:off x="11318875" y="3569970"/>
          <a:ext cx="887095" cy="234950"/>
        </p:xfrm>
        <a:graphic>
          <a:graphicData uri="http://schemas.openxmlformats.org/drawingml/2006/table">
            <a:tbl>
              <a:tblPr>
                <a:solidFill>
                  <a:srgbClr val="FFCCCC"/>
                </a:solidFill>
              </a:tblPr>
              <a:tblGrid>
                <a:gridCol w="887095"/>
              </a:tblGrid>
              <a:tr h="234950">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智能手机</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15" name="直接箭头连接符 114"/>
          <p:cNvCxnSpPr/>
          <p:nvPr/>
        </p:nvCxnSpPr>
        <p:spPr>
          <a:xfrm flipH="true">
            <a:off x="5667375" y="3821748"/>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6" name="直接箭头连接符 115"/>
          <p:cNvCxnSpPr/>
          <p:nvPr/>
        </p:nvCxnSpPr>
        <p:spPr>
          <a:xfrm flipH="true">
            <a:off x="5667375" y="412813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7" name="直接箭头连接符 116"/>
          <p:cNvCxnSpPr/>
          <p:nvPr/>
        </p:nvCxnSpPr>
        <p:spPr>
          <a:xfrm flipH="true">
            <a:off x="5667375" y="4455160"/>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8" name="直接箭头连接符 117"/>
          <p:cNvCxnSpPr/>
          <p:nvPr/>
        </p:nvCxnSpPr>
        <p:spPr>
          <a:xfrm flipH="true">
            <a:off x="5667375" y="482346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9" name="直接箭头连接符 118"/>
          <p:cNvCxnSpPr/>
          <p:nvPr/>
        </p:nvCxnSpPr>
        <p:spPr>
          <a:xfrm flipH="true">
            <a:off x="5667375" y="5283835"/>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0" name="直接箭头连接符 119"/>
          <p:cNvCxnSpPr/>
          <p:nvPr/>
        </p:nvCxnSpPr>
        <p:spPr>
          <a:xfrm flipH="true">
            <a:off x="5667375" y="5723573"/>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1" name="直接箭头连接符 120"/>
          <p:cNvCxnSpPr/>
          <p:nvPr/>
        </p:nvCxnSpPr>
        <p:spPr>
          <a:xfrm flipH="true">
            <a:off x="5667375" y="631888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2" name="直接箭头连接符 121"/>
          <p:cNvCxnSpPr>
            <a:stCxn id="94" idx="1"/>
            <a:endCxn id="87" idx="3"/>
          </p:cNvCxnSpPr>
          <p:nvPr/>
        </p:nvCxnSpPr>
        <p:spPr>
          <a:xfrm flipH="true">
            <a:off x="7005638" y="3194050"/>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3" name="直接箭头连接符 122"/>
          <p:cNvCxnSpPr>
            <a:stCxn id="94" idx="1"/>
            <a:endCxn id="87" idx="3"/>
          </p:cNvCxnSpPr>
          <p:nvPr/>
        </p:nvCxnSpPr>
        <p:spPr>
          <a:xfrm flipH="true">
            <a:off x="7005638" y="2035175"/>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4" name="直接箭头连接符 123"/>
          <p:cNvCxnSpPr>
            <a:stCxn id="94" idx="1"/>
            <a:endCxn id="87" idx="3"/>
          </p:cNvCxnSpPr>
          <p:nvPr/>
        </p:nvCxnSpPr>
        <p:spPr>
          <a:xfrm flipH="true">
            <a:off x="7005638" y="1655763"/>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5" name="直接箭头连接符 124"/>
          <p:cNvCxnSpPr>
            <a:stCxn id="94" idx="1"/>
            <a:endCxn id="87" idx="3"/>
          </p:cNvCxnSpPr>
          <p:nvPr/>
        </p:nvCxnSpPr>
        <p:spPr>
          <a:xfrm flipH="true">
            <a:off x="7005638" y="2473325"/>
            <a:ext cx="21113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6" name="直接箭头连接符 125"/>
          <p:cNvCxnSpPr>
            <a:stCxn id="94" idx="1"/>
            <a:endCxn id="87" idx="3"/>
          </p:cNvCxnSpPr>
          <p:nvPr/>
        </p:nvCxnSpPr>
        <p:spPr>
          <a:xfrm flipH="true">
            <a:off x="7005638" y="2835275"/>
            <a:ext cx="21113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7" name="直接箭头连接符 126"/>
          <p:cNvCxnSpPr/>
          <p:nvPr/>
        </p:nvCxnSpPr>
        <p:spPr>
          <a:xfrm flipH="true">
            <a:off x="7005638" y="3832860"/>
            <a:ext cx="21113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8" name="直接箭头连接符 127"/>
          <p:cNvCxnSpPr/>
          <p:nvPr/>
        </p:nvCxnSpPr>
        <p:spPr>
          <a:xfrm flipH="true">
            <a:off x="7000875" y="4128135"/>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9" name="直接箭头连接符 128"/>
          <p:cNvCxnSpPr/>
          <p:nvPr/>
        </p:nvCxnSpPr>
        <p:spPr>
          <a:xfrm flipH="true">
            <a:off x="7005638" y="4420235"/>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0" name="直接箭头连接符 129"/>
          <p:cNvCxnSpPr/>
          <p:nvPr/>
        </p:nvCxnSpPr>
        <p:spPr>
          <a:xfrm flipH="true" flipV="true">
            <a:off x="7005638" y="4820285"/>
            <a:ext cx="20637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1" name="直接箭头连接符 130"/>
          <p:cNvCxnSpPr/>
          <p:nvPr/>
        </p:nvCxnSpPr>
        <p:spPr>
          <a:xfrm flipH="true">
            <a:off x="7005638" y="5283835"/>
            <a:ext cx="21113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2" name="直接箭头连接符 131"/>
          <p:cNvCxnSpPr/>
          <p:nvPr/>
        </p:nvCxnSpPr>
        <p:spPr>
          <a:xfrm flipH="true">
            <a:off x="7005638" y="5721985"/>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3" name="直接箭头连接符 132"/>
          <p:cNvCxnSpPr/>
          <p:nvPr/>
        </p:nvCxnSpPr>
        <p:spPr>
          <a:xfrm flipH="true">
            <a:off x="6996113" y="6318885"/>
            <a:ext cx="20955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4" name="直接连接符 133"/>
          <p:cNvCxnSpPr/>
          <p:nvPr/>
        </p:nvCxnSpPr>
        <p:spPr>
          <a:xfrm flipH="true" flipV="true">
            <a:off x="5655945" y="1651953"/>
            <a:ext cx="13970" cy="4651375"/>
          </a:xfrm>
          <a:prstGeom prst="line">
            <a:avLst/>
          </a:prstGeom>
          <a:ln>
            <a:solidFill>
              <a:srgbClr val="5B9BD5">
                <a:alpha val="95000"/>
              </a:srgbClr>
            </a:solidFill>
          </a:ln>
        </p:spPr>
        <p:style>
          <a:lnRef idx="2">
            <a:schemeClr val="accent1"/>
          </a:lnRef>
          <a:fillRef idx="0">
            <a:srgbClr val="FFFFFF"/>
          </a:fillRef>
          <a:effectRef idx="0">
            <a:srgbClr val="FFFFFF"/>
          </a:effectRef>
          <a:fontRef idx="minor">
            <a:schemeClr val="tx1"/>
          </a:fontRef>
        </p:style>
      </p:cxnSp>
      <p:cxnSp>
        <p:nvCxnSpPr>
          <p:cNvPr id="135" name="直接箭头连接符 134"/>
          <p:cNvCxnSpPr>
            <a:stCxn id="94" idx="1"/>
            <a:endCxn id="87" idx="3"/>
          </p:cNvCxnSpPr>
          <p:nvPr/>
        </p:nvCxnSpPr>
        <p:spPr>
          <a:xfrm flipH="true">
            <a:off x="12447588" y="4006850"/>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6" name="直接箭头连接符 135"/>
          <p:cNvCxnSpPr>
            <a:stCxn id="94" idx="1"/>
            <a:endCxn id="87" idx="3"/>
          </p:cNvCxnSpPr>
          <p:nvPr/>
        </p:nvCxnSpPr>
        <p:spPr>
          <a:xfrm flipH="true">
            <a:off x="12447588" y="3333750"/>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7" name="直接连接符 136"/>
          <p:cNvCxnSpPr>
            <a:stCxn id="94" idx="1"/>
            <a:endCxn id="87" idx="3"/>
          </p:cNvCxnSpPr>
          <p:nvPr/>
        </p:nvCxnSpPr>
        <p:spPr>
          <a:xfrm>
            <a:off x="12447588" y="3333750"/>
            <a:ext cx="0" cy="677863"/>
          </a:xfrm>
          <a:prstGeom prst="line">
            <a:avLst/>
          </a:prstGeom>
          <a:ln>
            <a:solidFill>
              <a:srgbClr val="5B9BD5">
                <a:alpha val="95000"/>
              </a:srgbClr>
            </a:solidFill>
          </a:ln>
        </p:spPr>
        <p:style>
          <a:lnRef idx="2">
            <a:schemeClr val="accent1"/>
          </a:lnRef>
          <a:fillRef idx="0">
            <a:srgbClr val="FFFFFF"/>
          </a:fillRef>
          <a:effectRef idx="0">
            <a:srgbClr val="FFFFFF"/>
          </a:effectRef>
          <a:fontRef idx="minor">
            <a:schemeClr val="tx1"/>
          </a:fontRef>
        </p:style>
      </p:cxnSp>
      <p:cxnSp>
        <p:nvCxnSpPr>
          <p:cNvPr id="138" name="直接连接符 137"/>
          <p:cNvCxnSpPr>
            <a:stCxn id="108" idx="3"/>
            <a:endCxn id="87" idx="3"/>
          </p:cNvCxnSpPr>
          <p:nvPr/>
        </p:nvCxnSpPr>
        <p:spPr>
          <a:xfrm>
            <a:off x="12206288" y="3687763"/>
            <a:ext cx="246063"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sp>
        <p:nvSpPr>
          <p:cNvPr id="2" name="圆角矩形 1"/>
          <p:cNvSpPr/>
          <p:nvPr/>
        </p:nvSpPr>
        <p:spPr>
          <a:xfrm>
            <a:off x="419100" y="8825230"/>
            <a:ext cx="14420850" cy="146304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just" fontAlgn="auto"/>
            <a:r>
              <a:rPr sz="1400" strike="noStrike" noProof="1">
                <a:solidFill>
                  <a:schemeClr val="tx1"/>
                </a:solidFill>
                <a:latin typeface="黑体" panose="02010609060101010101" charset="-122"/>
                <a:ea typeface="黑体" panose="02010609060101010101" charset="-122"/>
                <a:cs typeface="黑体" panose="02010609060101010101" charset="-122"/>
              </a:rPr>
              <a:t>桂林市智能终端产业链：以深科技为龙头企业，共有领益、智神、飞宇、赛尔康等产业链规模企业</a:t>
            </a:r>
            <a:r>
              <a:rPr lang="en-US" sz="1400" strike="noStrike" noProof="1">
                <a:solidFill>
                  <a:schemeClr val="tx1"/>
                </a:solidFill>
                <a:latin typeface="黑体" panose="02010609060101010101" charset="-122"/>
                <a:ea typeface="黑体" panose="02010609060101010101" charset="-122"/>
                <a:cs typeface="黑体" panose="02010609060101010101" charset="-122"/>
              </a:rPr>
              <a:t>21</a:t>
            </a:r>
            <a:r>
              <a:rPr sz="1400" strike="noStrike" noProof="1">
                <a:solidFill>
                  <a:schemeClr val="tx1"/>
                </a:solidFill>
                <a:latin typeface="黑体" panose="02010609060101010101" charset="-122"/>
                <a:ea typeface="黑体" panose="02010609060101010101" charset="-122"/>
                <a:cs typeface="黑体" panose="02010609060101010101" charset="-122"/>
              </a:rPr>
              <a:t>家，重点企业有：中电科34所、长城电源、乐恩光学、诗宇、大顺等。202</a:t>
            </a:r>
            <a:r>
              <a:rPr lang="en-US" sz="1400" strike="noStrike" noProof="1">
                <a:solidFill>
                  <a:schemeClr val="tx1"/>
                </a:solidFill>
                <a:latin typeface="黑体" panose="02010609060101010101" charset="-122"/>
                <a:ea typeface="黑体" panose="02010609060101010101" charset="-122"/>
                <a:cs typeface="黑体" panose="02010609060101010101" charset="-122"/>
              </a:rPr>
              <a:t>4</a:t>
            </a:r>
            <a:r>
              <a:rPr sz="1400" strike="noStrike" noProof="1">
                <a:solidFill>
                  <a:schemeClr val="tx1"/>
                </a:solidFill>
                <a:latin typeface="黑体" panose="02010609060101010101" charset="-122"/>
                <a:ea typeface="黑体" panose="02010609060101010101" charset="-122"/>
                <a:cs typeface="黑体" panose="02010609060101010101" charset="-122"/>
              </a:rPr>
              <a:t>年实现规模工业总产值</a:t>
            </a:r>
            <a:r>
              <a:rPr lang="en-US" sz="1400" strike="noStrike" noProof="1">
                <a:solidFill>
                  <a:schemeClr val="tx1"/>
                </a:solidFill>
                <a:latin typeface="黑体" panose="02010609060101010101" charset="-122"/>
                <a:ea typeface="黑体" panose="02010609060101010101" charset="-122"/>
                <a:cs typeface="黑体" panose="02010609060101010101" charset="-122"/>
              </a:rPr>
              <a:t>162.7</a:t>
            </a:r>
            <a:r>
              <a:rPr sz="1400" strike="noStrike" noProof="1">
                <a:solidFill>
                  <a:schemeClr val="tx1"/>
                </a:solidFill>
                <a:latin typeface="黑体" panose="02010609060101010101" charset="-122"/>
                <a:ea typeface="黑体" panose="02010609060101010101" charset="-122"/>
                <a:cs typeface="黑体" panose="02010609060101010101" charset="-122"/>
              </a:rPr>
              <a:t>亿元，占全市规模工业总产值的</a:t>
            </a:r>
            <a:r>
              <a:rPr lang="en-US" sz="1400" strike="noStrike" noProof="1">
                <a:solidFill>
                  <a:schemeClr val="tx1"/>
                </a:solidFill>
                <a:latin typeface="黑体" panose="02010609060101010101" charset="-122"/>
                <a:ea typeface="黑体" panose="02010609060101010101" charset="-122"/>
                <a:cs typeface="黑体" panose="02010609060101010101" charset="-122"/>
              </a:rPr>
              <a:t>15.3</a:t>
            </a:r>
            <a:r>
              <a:rPr sz="1400" strike="noStrike" noProof="1">
                <a:solidFill>
                  <a:schemeClr val="tx1"/>
                </a:solidFill>
                <a:latin typeface="黑体" panose="02010609060101010101" charset="-122"/>
                <a:ea typeface="黑体" panose="02010609060101010101" charset="-122"/>
                <a:cs typeface="黑体" panose="02010609060101010101" charset="-122"/>
              </a:rPr>
              <a:t>%。目前，已经初步形成从上游的显示材料（乐恩光学），到中游电路板（诗宇、大顺）、屏幕（达远科技）、精密结构件（桂林领益）、手机充电器（赛尔康），到下游手机组装生产（桂林深科技）及配套消费设备（智神、飞宇）的较为完整的产业链条。产业链缺项、弱项主要集中在上游原材料制造、中游的芯片制造、电池、存储器、摄像头等环节。下一步，桂林市智能终端产业链上游主要围绕摄像头材料、电池材料等原材料及研发设计领域，中游主要围绕主要围绕显示屏、电池、摄像头等关键零部件，下游主要围绕手机等智能终端知名品牌打造等重点缺项、弱项环节招商引资，抓好桂电-创芯慧联芯片联合实验室及研发中心、永勤精密消费电子压铸产业园项目、AI情绪识别系统关键技术研发及产业化基地项目等重点项目建设，力争到2035年桂林市智能终端产业产值规模达到500亿元。</a:t>
            </a:r>
            <a:endParaRPr sz="1400" strike="noStrike" noProof="1">
              <a:solidFill>
                <a:schemeClr val="tx1"/>
              </a:solidFill>
              <a:latin typeface="黑体" panose="02010609060101010101" charset="-122"/>
              <a:ea typeface="黑体" panose="02010609060101010101" charset="-122"/>
              <a:cs typeface="黑体" panose="02010609060101010101" charset="-122"/>
            </a:endParaRPr>
          </a:p>
        </p:txBody>
      </p:sp>
      <p:graphicFrame>
        <p:nvGraphicFramePr>
          <p:cNvPr id="4" name="table 914"/>
          <p:cNvGraphicFramePr>
            <a:graphicFrameLocks noGrp="true"/>
          </p:cNvGraphicFramePr>
          <p:nvPr>
            <p:custDataLst>
              <p:tags r:id="rId42"/>
            </p:custDataLst>
          </p:nvPr>
        </p:nvGraphicFramePr>
        <p:xfrm>
          <a:off x="7216775" y="6351905"/>
          <a:ext cx="3328035" cy="295910"/>
        </p:xfrm>
        <a:graphic>
          <a:graphicData uri="http://schemas.openxmlformats.org/drawingml/2006/table">
            <a:tbl>
              <a:tblPr/>
              <a:tblGrid>
                <a:gridCol w="3328035"/>
              </a:tblGrid>
              <a:tr h="295910">
                <a:tc>
                  <a:txBody>
                    <a:bodyPr/>
                    <a:p>
                      <a:pPr algn="ctr" rtl="0" eaLnBrk="0">
                        <a:lnSpc>
                          <a:spcPct val="108000"/>
                        </a:lnSpc>
                      </a:pP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广西荣腾电子科技有限公司高精密铝基单双面线路板生产项目</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、大顺HDI线路板生产线项目（荔浦）</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9" name="table 914"/>
          <p:cNvGraphicFramePr>
            <a:graphicFrameLocks noGrp="true"/>
          </p:cNvGraphicFramePr>
          <p:nvPr>
            <p:custDataLst>
              <p:tags r:id="rId43"/>
            </p:custDataLst>
          </p:nvPr>
        </p:nvGraphicFramePr>
        <p:xfrm>
          <a:off x="2755265" y="6142355"/>
          <a:ext cx="2221865" cy="299085"/>
        </p:xfrm>
        <a:graphic>
          <a:graphicData uri="http://schemas.openxmlformats.org/drawingml/2006/table">
            <a:tbl>
              <a:tblPr/>
              <a:tblGrid>
                <a:gridCol w="2221865"/>
              </a:tblGrid>
              <a:tr h="299085">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桂电-创芯慧联芯片联合实验室及研发中心</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（主要涉及5G芯片、研发和生产等）</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3" name="table 756"/>
          <p:cNvGraphicFramePr>
            <a:graphicFrameLocks noGrp="true"/>
          </p:cNvGraphicFramePr>
          <p:nvPr>
            <p:custDataLst>
              <p:tags r:id="rId44"/>
            </p:custDataLst>
          </p:nvPr>
        </p:nvGraphicFramePr>
        <p:xfrm>
          <a:off x="12575540" y="4908868"/>
          <a:ext cx="2120900" cy="459105"/>
        </p:xfrm>
        <a:graphic>
          <a:graphicData uri="http://schemas.openxmlformats.org/drawingml/2006/table">
            <a:tbl>
              <a:tblPr/>
              <a:tblGrid>
                <a:gridCol w="967105"/>
                <a:gridCol w="1153795"/>
              </a:tblGrid>
              <a:tr h="459105">
                <a:tc>
                  <a:txBody>
                    <a:bodyPr/>
                    <a:p>
                      <a:pPr algn="l" rtl="0" eaLnBrk="0">
                        <a:lnSpc>
                          <a:spcPct val="119000"/>
                        </a:lnSpc>
                      </a:pPr>
                      <a:endParaRPr sz="200" dirty="0">
                        <a:latin typeface="Arial" panose="020B0604020202020204"/>
                        <a:ea typeface="Arial" panose="020B0604020202020204"/>
                        <a:cs typeface="Arial" panose="020B0604020202020204"/>
                      </a:endParaRPr>
                    </a:p>
                    <a:p>
                      <a:pPr marL="66675" algn="l" rtl="0" eaLnBrk="0">
                        <a:lnSpc>
                          <a:spcPts val="1100"/>
                        </a:lnSpc>
                        <a:spcBef>
                          <a:spcPts val="0"/>
                        </a:spcBef>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智神（七星）、飞宇（七星）</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9000"/>
                        </a:lnSpc>
                      </a:pPr>
                      <a:endParaRPr sz="200" dirty="0">
                        <a:latin typeface="Arial" panose="020B0604020202020204"/>
                        <a:ea typeface="Arial" panose="020B0604020202020204"/>
                        <a:cs typeface="Arial" panose="020B0604020202020204"/>
                      </a:endParaRPr>
                    </a:p>
                    <a:p>
                      <a:pPr marL="64770" algn="l" rtl="0" eaLnBrk="0">
                        <a:lnSpc>
                          <a:spcPts val="1110"/>
                        </a:lnSpc>
                        <a:spcBef>
                          <a:spcPts val="0"/>
                        </a:spcBef>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大疆（深圳）</a:t>
                      </a:r>
                      <a:r>
                        <a:rPr sz="900" kern="0" spc="-22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小米（北京）、</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华为（深圳）</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8" name="table 900"/>
          <p:cNvGraphicFramePr>
            <a:graphicFrameLocks noGrp="true"/>
          </p:cNvGraphicFramePr>
          <p:nvPr>
            <p:custDataLst>
              <p:tags r:id="rId45"/>
            </p:custDataLst>
          </p:nvPr>
        </p:nvGraphicFramePr>
        <p:xfrm>
          <a:off x="11319510" y="4842510"/>
          <a:ext cx="887095" cy="591820"/>
        </p:xfrm>
        <a:graphic>
          <a:graphicData uri="http://schemas.openxmlformats.org/drawingml/2006/table">
            <a:tbl>
              <a:tblPr>
                <a:solidFill>
                  <a:srgbClr val="FFCCCC"/>
                </a:solidFill>
              </a:tblPr>
              <a:tblGrid>
                <a:gridCol w="887095"/>
              </a:tblGrid>
              <a:tr h="591820">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其他智能终端</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产品（智能穿戴以及其他智能消费设备）</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7" name="直接箭头连接符 16"/>
          <p:cNvCxnSpPr>
            <a:endCxn id="8" idx="3"/>
          </p:cNvCxnSpPr>
          <p:nvPr/>
        </p:nvCxnSpPr>
        <p:spPr>
          <a:xfrm flipH="true">
            <a:off x="12206288" y="5126990"/>
            <a:ext cx="368935" cy="1143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6" name="直接箭头连接符 25"/>
          <p:cNvCxnSpPr>
            <a:stCxn id="108" idx="2"/>
            <a:endCxn id="8" idx="0"/>
          </p:cNvCxnSpPr>
          <p:nvPr/>
        </p:nvCxnSpPr>
        <p:spPr>
          <a:xfrm>
            <a:off x="11762740" y="3804920"/>
            <a:ext cx="635" cy="1037590"/>
          </a:xfrm>
          <a:prstGeom prst="straightConnector1">
            <a:avLst/>
          </a:prstGeom>
          <a:ln>
            <a:solidFill>
              <a:srgbClr val="5B9BD5"/>
            </a:solidFill>
            <a:headEnd type="none"/>
            <a:tailEnd type="triangle"/>
          </a:ln>
        </p:spPr>
        <p:style>
          <a:lnRef idx="2">
            <a:schemeClr val="accent1"/>
          </a:lnRef>
          <a:fillRef idx="0">
            <a:srgbClr val="FFFFFF"/>
          </a:fillRef>
          <a:effectRef idx="0">
            <a:srgbClr val="FFFFFF"/>
          </a:effectRef>
          <a:fontRef idx="minor">
            <a:schemeClr val="tx1"/>
          </a:fontRef>
        </p:style>
      </p:cxnSp>
      <p:graphicFrame>
        <p:nvGraphicFramePr>
          <p:cNvPr id="27" name="table 914"/>
          <p:cNvGraphicFramePr>
            <a:graphicFrameLocks noGrp="true"/>
          </p:cNvGraphicFramePr>
          <p:nvPr>
            <p:custDataLst>
              <p:tags r:id="rId46"/>
            </p:custDataLst>
          </p:nvPr>
        </p:nvGraphicFramePr>
        <p:xfrm>
          <a:off x="12574905" y="5368290"/>
          <a:ext cx="2125345" cy="295910"/>
        </p:xfrm>
        <a:graphic>
          <a:graphicData uri="http://schemas.openxmlformats.org/drawingml/2006/table">
            <a:tbl>
              <a:tblPr/>
              <a:tblGrid>
                <a:gridCol w="2125345"/>
              </a:tblGrid>
              <a:tr h="295910">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AI情绪识别系统关键技术研发及产业化基地项目</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（叠彩）、腾辉电子设备制造项目（阳朔）</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5" name="table 914"/>
          <p:cNvGraphicFramePr>
            <a:graphicFrameLocks noGrp="true"/>
          </p:cNvGraphicFramePr>
          <p:nvPr>
            <p:custDataLst>
              <p:tags r:id="rId47"/>
            </p:custDataLst>
          </p:nvPr>
        </p:nvGraphicFramePr>
        <p:xfrm>
          <a:off x="7205980" y="3346450"/>
          <a:ext cx="3338830" cy="260985"/>
        </p:xfrm>
        <a:graphic>
          <a:graphicData uri="http://schemas.openxmlformats.org/drawingml/2006/table">
            <a:tbl>
              <a:tblPr/>
              <a:tblGrid>
                <a:gridCol w="3338830"/>
              </a:tblGrid>
              <a:tr h="260985">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rPr>
                        <a:t>永勤精密消费电子压铸产业园项目</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（临桂）</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23" name="table 922"/>
          <p:cNvGraphicFramePr>
            <a:graphicFrameLocks noGrp="true"/>
          </p:cNvGraphicFramePr>
          <p:nvPr>
            <p:custDataLst>
              <p:tags r:id="rId48"/>
            </p:custDataLst>
          </p:nvPr>
        </p:nvGraphicFramePr>
        <p:xfrm>
          <a:off x="2768600" y="3586480"/>
          <a:ext cx="2211705" cy="181610"/>
        </p:xfrm>
        <a:graphic>
          <a:graphicData uri="http://schemas.openxmlformats.org/drawingml/2006/table">
            <a:tbl>
              <a:tblPr/>
              <a:tblGrid>
                <a:gridCol w="1078865"/>
                <a:gridCol w="1132840"/>
              </a:tblGrid>
              <a:tr h="18161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乐恩光学（永福）</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7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欧菲</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光</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sp>
        <p:nvSpPr>
          <p:cNvPr id="24" name="textbox 962"/>
          <p:cNvSpPr/>
          <p:nvPr/>
        </p:nvSpPr>
        <p:spPr>
          <a:xfrm>
            <a:off x="13593445" y="549275"/>
            <a:ext cx="1115695" cy="187325"/>
          </a:xfrm>
          <a:prstGeom prst="rect">
            <a:avLst/>
          </a:prstGeom>
          <a:solidFill>
            <a:schemeClr val="bg1"/>
          </a:solidFill>
          <a:ln w="0" cap="flat">
            <a:solidFill>
              <a:srgbClr val="5B9BD5"/>
            </a:solidFill>
            <a:prstDash val="solid"/>
            <a:miter lim="0"/>
          </a:ln>
        </p:spPr>
        <p:txBody>
          <a:bodyPr vert="horz" wrap="square" lIns="0" tIns="0" rIns="0" bIns="0" anchor="ctr" anchorCtr="false"/>
          <a:p>
            <a:pPr algn="ctr"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ctr" rtl="0" eaLnBrk="0" fontAlgn="auto">
              <a:lnSpc>
                <a:spcPts val="1095"/>
              </a:lnSpc>
              <a:spcBef>
                <a:spcPts val="0"/>
              </a:spcBef>
            </a:pPr>
            <a:r>
              <a:rPr 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远期展望</a:t>
            </a:r>
            <a:endParaRPr lang="en-US" alt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endParaRPr>
          </a:p>
        </p:txBody>
      </p:sp>
      <p:cxnSp>
        <p:nvCxnSpPr>
          <p:cNvPr id="28" name="直接箭头连接符 27"/>
          <p:cNvCxnSpPr/>
          <p:nvPr/>
        </p:nvCxnSpPr>
        <p:spPr>
          <a:xfrm flipH="true">
            <a:off x="2600008" y="3688080"/>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9" name="直接箭头连接符 28"/>
          <p:cNvCxnSpPr/>
          <p:nvPr/>
        </p:nvCxnSpPr>
        <p:spPr>
          <a:xfrm flipH="true">
            <a:off x="2568258" y="5553710"/>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30" name="直接箭头连接符 29"/>
          <p:cNvCxnSpPr/>
          <p:nvPr/>
        </p:nvCxnSpPr>
        <p:spPr>
          <a:xfrm flipH="true">
            <a:off x="2574608" y="6144895"/>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5" name="直接连接符 54"/>
          <p:cNvCxnSpPr/>
          <p:nvPr/>
        </p:nvCxnSpPr>
        <p:spPr>
          <a:xfrm>
            <a:off x="1250950" y="5553710"/>
            <a:ext cx="0" cy="60452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60" name="直接箭头连接符 59"/>
          <p:cNvCxnSpPr/>
          <p:nvPr/>
        </p:nvCxnSpPr>
        <p:spPr>
          <a:xfrm flipH="true">
            <a:off x="1250950" y="555561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2" name="直接箭头连接符 61"/>
          <p:cNvCxnSpPr/>
          <p:nvPr/>
        </p:nvCxnSpPr>
        <p:spPr>
          <a:xfrm flipH="true">
            <a:off x="1250950" y="616267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4" name="直接连接符 63"/>
          <p:cNvCxnSpPr/>
          <p:nvPr/>
        </p:nvCxnSpPr>
        <p:spPr>
          <a:xfrm>
            <a:off x="1175385" y="5877243"/>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1" name="table 914"/>
          <p:cNvGraphicFramePr>
            <a:graphicFrameLocks noGrp="true"/>
          </p:cNvGraphicFramePr>
          <p:nvPr>
            <p:custDataLst>
              <p:tags r:id="rId49"/>
            </p:custDataLst>
          </p:nvPr>
        </p:nvGraphicFramePr>
        <p:xfrm>
          <a:off x="7221220" y="3741420"/>
          <a:ext cx="3323590" cy="170815"/>
        </p:xfrm>
        <a:graphic>
          <a:graphicData uri="http://schemas.openxmlformats.org/drawingml/2006/table">
            <a:tbl>
              <a:tblPr/>
              <a:tblGrid>
                <a:gridCol w="3323590"/>
              </a:tblGrid>
              <a:tr h="170815">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信维通信（深圳）、硕贝德（惠州）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5" name="table 914"/>
          <p:cNvGraphicFramePr>
            <a:graphicFrameLocks noGrp="true"/>
          </p:cNvGraphicFramePr>
          <p:nvPr>
            <p:custDataLst>
              <p:tags r:id="rId50"/>
            </p:custDataLst>
          </p:nvPr>
        </p:nvGraphicFramePr>
        <p:xfrm>
          <a:off x="7221220" y="4742180"/>
          <a:ext cx="3323590" cy="170815"/>
        </p:xfrm>
        <a:graphic>
          <a:graphicData uri="http://schemas.openxmlformats.org/drawingml/2006/table">
            <a:tbl>
              <a:tblPr/>
              <a:tblGrid>
                <a:gridCol w="3323590"/>
              </a:tblGrid>
              <a:tr h="170815">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微容科技（深圳）</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顺络电子（深圳）、宇阳科技（深圳）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58" name="table 914"/>
          <p:cNvGraphicFramePr>
            <a:graphicFrameLocks noGrp="true"/>
          </p:cNvGraphicFramePr>
          <p:nvPr>
            <p:custDataLst>
              <p:tags r:id="rId51"/>
            </p:custDataLst>
          </p:nvPr>
        </p:nvGraphicFramePr>
        <p:xfrm>
          <a:off x="7216140" y="5093970"/>
          <a:ext cx="3323590" cy="340360"/>
        </p:xfrm>
        <a:graphic>
          <a:graphicData uri="http://schemas.openxmlformats.org/drawingml/2006/table">
            <a:tbl>
              <a:tblPr/>
              <a:tblGrid>
                <a:gridCol w="3323590"/>
              </a:tblGrid>
              <a:tr h="340360">
                <a:tc>
                  <a:txBody>
                    <a:bodyPr/>
                    <a:p>
                      <a:pPr algn="ctr"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瑞声科技（深圳）、歌尔股份（潍坊）、漫步者（深圳）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12" name="textbox 712"/>
          <p:cNvSpPr/>
          <p:nvPr/>
        </p:nvSpPr>
        <p:spPr>
          <a:xfrm>
            <a:off x="4620260" y="6450965"/>
            <a:ext cx="3803650" cy="1085850"/>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1905" algn="just" rtl="0" eaLnBrk="0" fontAlgn="auto">
              <a:lnSpc>
                <a:spcPct val="120000"/>
              </a:lnSpc>
              <a:spcBef>
                <a:spcPts val="0"/>
              </a:spcBef>
              <a:spcAft>
                <a:spcPts val="0"/>
              </a:spcAft>
            </a:pP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r>
              <a:rPr sz="1200" strike="noStrike" kern="0" spc="-3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a:t>
            </a:r>
            <a:endPar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1905" algn="just" rtl="0" eaLnBrk="0" fontAlgn="auto">
              <a:lnSpc>
                <a:spcPct val="120000"/>
              </a:lnSpc>
              <a:spcBef>
                <a:spcPts val="0"/>
              </a:spcBef>
              <a:spcAft>
                <a:spcPts val="0"/>
              </a:spcAft>
            </a:pPr>
            <a:r>
              <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大力引</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进</a:t>
            </a:r>
            <a:r>
              <a:rPr lang="en-US"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r>
              <a:rPr lang="en-US" alt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2</a:t>
            </a:r>
            <a:r>
              <a:rPr lang="zh-CN" altLang="en-US"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家</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光模块行业国内外龙头企业，促进上下游协同发展</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r>
              <a:rPr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提升产业链韧性</a:t>
            </a:r>
            <a:r>
              <a:rPr sz="1200" strike="noStrike" kern="0" spc="-1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endParaRPr sz="1200" strike="noStrike" kern="0" spc="-1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endParaRPr>
          </a:p>
        </p:txBody>
      </p:sp>
      <p:sp>
        <p:nvSpPr>
          <p:cNvPr id="714" name="textbox 714"/>
          <p:cNvSpPr/>
          <p:nvPr/>
        </p:nvSpPr>
        <p:spPr>
          <a:xfrm>
            <a:off x="9057640" y="6450965"/>
            <a:ext cx="2750820" cy="1239520"/>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2540" algn="l" rtl="0" eaLnBrk="0" fontAlgn="auto">
              <a:lnSpc>
                <a:spcPct val="120000"/>
              </a:lnSpc>
              <a:spcBef>
                <a:spcPts val="0"/>
              </a:spcBef>
              <a:spcAft>
                <a:spcPts val="0"/>
              </a:spcAft>
            </a:pPr>
            <a:r>
              <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endPar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2540" algn="l" rtl="0" eaLnBrk="0" fontAlgn="auto">
              <a:lnSpc>
                <a:spcPct val="120000"/>
              </a:lnSpc>
              <a:spcBef>
                <a:spcPts val="0"/>
              </a:spcBef>
              <a:spcAft>
                <a:spcPts val="0"/>
              </a:spcAft>
            </a:pPr>
            <a:r>
              <a:rPr sz="1200" strike="noStrike" kern="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引入烽火等国内龙头企业，重点发展路由器、交换机等终端设备，带动数据通信、云服务、接入网市场等终端应用市场加快发展</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200" strike="noStrike" noProof="1" dirty="0">
              <a:latin typeface="宋体" panose="02010600030101010101" pitchFamily="2" charset="-122"/>
              <a:ea typeface="宋体" panose="02010600030101010101" pitchFamily="2" charset="-122"/>
              <a:cs typeface="宋体" panose="02010600030101010101" pitchFamily="2" charset="-122"/>
            </a:endParaRPr>
          </a:p>
        </p:txBody>
      </p:sp>
      <p:pic>
        <p:nvPicPr>
          <p:cNvPr id="5124" name="picture 718"/>
          <p:cNvPicPr>
            <a:picLocks noChangeAspect="true"/>
          </p:cNvPicPr>
          <p:nvPr/>
        </p:nvPicPr>
        <p:blipFill>
          <a:blip r:embed="rId1"/>
          <a:stretch>
            <a:fillRect/>
          </a:stretch>
        </p:blipFill>
        <p:spPr>
          <a:xfrm>
            <a:off x="4352925" y="801688"/>
            <a:ext cx="19050" cy="9307512"/>
          </a:xfrm>
          <a:prstGeom prst="rect">
            <a:avLst/>
          </a:prstGeom>
          <a:noFill/>
          <a:ln w="9525">
            <a:noFill/>
          </a:ln>
        </p:spPr>
      </p:pic>
      <p:pic>
        <p:nvPicPr>
          <p:cNvPr id="5125" name="picture 720"/>
          <p:cNvPicPr>
            <a:picLocks noChangeAspect="true"/>
          </p:cNvPicPr>
          <p:nvPr/>
        </p:nvPicPr>
        <p:blipFill>
          <a:blip r:embed="rId2"/>
          <a:stretch>
            <a:fillRect/>
          </a:stretch>
        </p:blipFill>
        <p:spPr>
          <a:xfrm>
            <a:off x="8674100" y="833438"/>
            <a:ext cx="19050" cy="9275762"/>
          </a:xfrm>
          <a:prstGeom prst="rect">
            <a:avLst/>
          </a:prstGeom>
          <a:noFill/>
          <a:ln w="9525">
            <a:noFill/>
          </a:ln>
        </p:spPr>
      </p:pic>
      <p:graphicFrame>
        <p:nvGraphicFramePr>
          <p:cNvPr id="728" name="table 728"/>
          <p:cNvGraphicFramePr>
            <a:graphicFrameLocks noGrp="true"/>
          </p:cNvGraphicFramePr>
          <p:nvPr>
            <p:custDataLst>
              <p:tags r:id="rId3"/>
            </p:custDataLst>
          </p:nvPr>
        </p:nvGraphicFramePr>
        <p:xfrm>
          <a:off x="337820" y="777875"/>
          <a:ext cx="3843655" cy="418465"/>
        </p:xfrm>
        <a:graphic>
          <a:graphicData uri="http://schemas.openxmlformats.org/drawingml/2006/table">
            <a:tbl>
              <a:tblPr>
                <a:solidFill>
                  <a:srgbClr val="C5E0B3"/>
                </a:solidFill>
              </a:tblPr>
              <a:tblGrid>
                <a:gridCol w="3843655"/>
              </a:tblGrid>
              <a:tr h="418465">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8874760" y="778510"/>
          <a:ext cx="2953385" cy="417830"/>
        </p:xfrm>
        <a:graphic>
          <a:graphicData uri="http://schemas.openxmlformats.org/drawingml/2006/table">
            <a:tbl>
              <a:tblPr>
                <a:solidFill>
                  <a:srgbClr val="B7DDE8"/>
                </a:solidFill>
              </a:tblPr>
              <a:tblGrid>
                <a:gridCol w="2953385"/>
              </a:tblGrid>
              <a:tr h="41783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4712970" y="791845"/>
          <a:ext cx="3686175" cy="405130"/>
        </p:xfrm>
        <a:graphic>
          <a:graphicData uri="http://schemas.openxmlformats.org/drawingml/2006/table">
            <a:tbl>
              <a:tblPr>
                <a:solidFill>
                  <a:srgbClr val="99CCFF"/>
                </a:solidFill>
              </a:tblPr>
              <a:tblGrid>
                <a:gridCol w="3686175"/>
              </a:tblGrid>
              <a:tr h="405130">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734" name="textbox 734"/>
          <p:cNvSpPr/>
          <p:nvPr/>
        </p:nvSpPr>
        <p:spPr>
          <a:xfrm>
            <a:off x="-38735" y="157480"/>
            <a:ext cx="15120620" cy="393700"/>
          </a:xfrm>
          <a:prstGeom prst="rect">
            <a:avLst/>
          </a:prstGeom>
          <a:noFill/>
          <a:ln w="0" cap="flat">
            <a:noFill/>
            <a:prstDash val="solid"/>
            <a:miter lim="0"/>
          </a:ln>
        </p:spPr>
        <p:txBody>
          <a:bodyPr vert="horz" wrap="square" lIns="0" tIns="0" rIns="0" bIns="0"/>
          <a:lstStyle/>
          <a:p>
            <a:pPr algn="ctr" rtl="0" eaLnBrk="0" fontAlgn="auto">
              <a:lnSpc>
                <a:spcPct val="86000"/>
              </a:lnSpc>
            </a:pPr>
            <a:endParaRPr sz="100" strike="noStrike" noProof="1" dirty="0">
              <a:latin typeface="Arial" panose="020B0604020202020204"/>
              <a:ea typeface="Arial" panose="020B0604020202020204"/>
              <a:cs typeface="Arial" panose="020B0604020202020204"/>
            </a:endParaRPr>
          </a:p>
          <a:p>
            <a:pPr marL="12700" algn="ctr" rtl="0" eaLnBrk="0" fontAlgn="auto">
              <a:lnSpc>
                <a:spcPct val="91000"/>
              </a:lnSpc>
            </a:pPr>
            <a:r>
              <a:rPr lang="zh-CN" sz="2400" strike="noStrike" kern="0" spc="0" noProof="1" dirty="0">
                <a:solidFill>
                  <a:srgbClr val="000000">
                    <a:alpha val="100000"/>
                  </a:srgbClr>
                </a:solidFill>
                <a:latin typeface="方正小标宋简体" panose="02000000000000000000" charset="-122"/>
                <a:ea typeface="方正小标宋简体" panose="02000000000000000000" charset="-122"/>
                <a:cs typeface="方正小标宋简体" panose="02000000000000000000" charset="-122"/>
              </a:rPr>
              <a:t>光通信</a:t>
            </a:r>
            <a:r>
              <a:rPr sz="2400" strike="noStrike" kern="0" spc="0" noProof="1" dirty="0">
                <a:solidFill>
                  <a:srgbClr val="000000">
                    <a:alpha val="100000"/>
                  </a:srgbClr>
                </a:solidFill>
                <a:latin typeface="方正小标宋简体" panose="02000000000000000000" charset="-122"/>
                <a:ea typeface="方正小标宋简体" panose="02000000000000000000" charset="-122"/>
                <a:cs typeface="方正小标宋简体" panose="02000000000000000000" charset="-122"/>
              </a:rPr>
              <a:t>产业链图谱</a:t>
            </a:r>
            <a:endParaRPr sz="2400" strike="noStrike" noProof="1" dirty="0">
              <a:latin typeface="方正小标宋简体" panose="02000000000000000000" charset="-122"/>
              <a:ea typeface="方正小标宋简体" panose="02000000000000000000" charset="-122"/>
              <a:cs typeface="方正小标宋简体" panose="02000000000000000000" charset="-122"/>
            </a:endParaRPr>
          </a:p>
        </p:txBody>
      </p:sp>
      <p:grpSp>
        <p:nvGrpSpPr>
          <p:cNvPr id="5130" name="group 66"/>
          <p:cNvGrpSpPr/>
          <p:nvPr/>
        </p:nvGrpSpPr>
        <p:grpSpPr>
          <a:xfrm>
            <a:off x="11820525" y="541338"/>
            <a:ext cx="1827213" cy="220662"/>
            <a:chOff x="0" y="0"/>
            <a:chExt cx="1827356" cy="221755"/>
          </a:xfrm>
        </p:grpSpPr>
        <p:sp>
          <p:nvSpPr>
            <p:cNvPr id="5131" name="rect 812"/>
            <p:cNvSpPr/>
            <p:nvPr/>
          </p:nvSpPr>
          <p:spPr>
            <a:xfrm>
              <a:off x="0" y="17729"/>
              <a:ext cx="1827356" cy="204026"/>
            </a:xfrm>
            <a:prstGeom prst="rect">
              <a:avLst/>
            </a:prstGeom>
            <a:solidFill>
              <a:srgbClr val="4C95CA">
                <a:alpha val="20784"/>
              </a:srgbClr>
            </a:solidFill>
            <a:ln w="0">
              <a:noFill/>
            </a:ln>
          </p:spPr>
          <p:txBody>
            <a:bodyPr anchor="t" anchorCtr="false"/>
            <a:p>
              <a:pPr algn="ctr"/>
              <a:endParaRPr lang="zh-CN" altLang="en-US"/>
            </a:p>
          </p:txBody>
        </p:sp>
        <p:sp>
          <p:nvSpPr>
            <p:cNvPr id="5132" name="rect 814"/>
            <p:cNvSpPr/>
            <p:nvPr/>
          </p:nvSpPr>
          <p:spPr>
            <a:xfrm>
              <a:off x="4866" y="0"/>
              <a:ext cx="1811782" cy="187718"/>
            </a:xfrm>
            <a:prstGeom prst="rect">
              <a:avLst/>
            </a:prstGeom>
            <a:solidFill>
              <a:srgbClr val="CCFF66"/>
            </a:solidFill>
            <a:ln w="0">
              <a:noFill/>
            </a:ln>
          </p:spPr>
          <p:txBody>
            <a:bodyPr anchor="t" anchorCtr="false"/>
            <a:p>
              <a:pPr algn="ctr"/>
              <a:endParaRPr lang="zh-CN" altLang="en-US"/>
            </a:p>
          </p:txBody>
        </p:sp>
        <p:sp>
          <p:nvSpPr>
            <p:cNvPr id="816" name="textbox 816"/>
            <p:cNvSpPr/>
            <p:nvPr/>
          </p:nvSpPr>
          <p:spPr>
            <a:xfrm>
              <a:off x="85090" y="32385"/>
              <a:ext cx="1670050" cy="149225"/>
            </a:xfrm>
            <a:prstGeom prst="rect">
              <a:avLst/>
            </a:prstGeom>
            <a:noFill/>
            <a:ln w="0" cap="flat">
              <a:noFill/>
              <a:prstDash val="solid"/>
              <a:miter lim="0"/>
            </a:ln>
          </p:spPr>
          <p:txBody>
            <a:bodyPr vert="horz" wrap="square" lIns="0" tIns="0" rIns="0" bIns="0"/>
            <a:lstStyle/>
            <a:p>
              <a:pPr algn="l" rtl="0" eaLnBrk="0" fontAlgn="auto">
                <a:lnSpc>
                  <a:spcPct val="83000"/>
                </a:lnSpc>
              </a:pPr>
              <a:endParaRPr sz="100" strike="noStrike" noProof="1" dirty="0">
                <a:latin typeface="Arial" panose="020B0604020202020204"/>
                <a:ea typeface="Arial" panose="020B0604020202020204"/>
                <a:cs typeface="Arial" panose="020B0604020202020204"/>
              </a:endParaRPr>
            </a:p>
            <a:p>
              <a:pPr marL="12700" algn="l" rtl="0" eaLnBrk="0" fontAlgn="auto">
                <a:lnSpc>
                  <a:spcPts val="1090"/>
                </a:lnSpc>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在谈项目（企业）、</a:t>
              </a:r>
              <a:r>
                <a:rPr sz="900" strike="noStrike" kern="0" spc="-1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拟建项目</a:t>
              </a:r>
              <a:endParaRPr sz="900" strike="noStrike" noProof="1" dirty="0">
                <a:latin typeface="黑体" panose="02010609060101010101" charset="-122"/>
                <a:ea typeface="黑体" panose="02010609060101010101" charset="-122"/>
                <a:cs typeface="黑体" panose="02010609060101010101" charset="-122"/>
              </a:endParaRPr>
            </a:p>
          </p:txBody>
        </p:sp>
      </p:grpSp>
      <p:graphicFrame>
        <p:nvGraphicFramePr>
          <p:cNvPr id="880" name="table 880"/>
          <p:cNvGraphicFramePr>
            <a:graphicFrameLocks noGrp="true"/>
          </p:cNvGraphicFramePr>
          <p:nvPr>
            <p:custDataLst>
              <p:tags r:id="rId6"/>
            </p:custDataLst>
          </p:nvPr>
        </p:nvGraphicFramePr>
        <p:xfrm>
          <a:off x="568960" y="2462530"/>
          <a:ext cx="935990" cy="578485"/>
        </p:xfrm>
        <a:graphic>
          <a:graphicData uri="http://schemas.openxmlformats.org/drawingml/2006/table">
            <a:tbl>
              <a:tblPr>
                <a:solidFill>
                  <a:srgbClr val="FFCCCC"/>
                </a:solidFill>
              </a:tblPr>
              <a:tblGrid>
                <a:gridCol w="935990"/>
              </a:tblGrid>
              <a:tr h="578485">
                <a:tc>
                  <a:txBody>
                    <a:bodyPr/>
                    <a:lstStyle/>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光学材料</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及元件</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sp>
        <p:nvSpPr>
          <p:cNvPr id="962" name="textbox 962"/>
          <p:cNvSpPr/>
          <p:nvPr/>
        </p:nvSpPr>
        <p:spPr>
          <a:xfrm>
            <a:off x="7464425" y="554355"/>
            <a:ext cx="1746885" cy="186056"/>
          </a:xfrm>
          <a:prstGeom prst="rect">
            <a:avLst/>
          </a:prstGeom>
          <a:solidFill>
            <a:srgbClr val="FEE599">
              <a:alpha val="100000"/>
            </a:srgbClr>
          </a:solidFill>
          <a:ln w="0" cap="flat">
            <a:noFill/>
            <a:prstDash val="solid"/>
            <a:miter lim="0"/>
          </a:ln>
        </p:spPr>
        <p:txBody>
          <a:bodyPr vert="horz" wrap="square" lIns="0" tIns="0" rIns="0" bIns="0"/>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l" rtl="0" eaLnBrk="0" fontAlgn="auto">
              <a:lnSpc>
                <a:spcPts val="1095"/>
              </a:lnSpc>
              <a:spcBef>
                <a:spcPts val="0"/>
              </a:spcBef>
            </a:pPr>
            <a:r>
              <a:rPr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现有产业链环节、落地企业</a:t>
            </a:r>
            <a:endParaRPr sz="900" strike="noStrike" noProof="1" dirty="0">
              <a:latin typeface="黑体" panose="02010609060101010101" charset="-122"/>
              <a:ea typeface="黑体" panose="02010609060101010101" charset="-122"/>
              <a:cs typeface="黑体" panose="02010609060101010101" charset="-122"/>
            </a:endParaRPr>
          </a:p>
        </p:txBody>
      </p:sp>
      <p:sp>
        <p:nvSpPr>
          <p:cNvPr id="964" name="textbox 964"/>
          <p:cNvSpPr/>
          <p:nvPr/>
        </p:nvSpPr>
        <p:spPr>
          <a:xfrm>
            <a:off x="9337675" y="550544"/>
            <a:ext cx="2362835" cy="202566"/>
          </a:xfrm>
          <a:prstGeom prst="rect">
            <a:avLst/>
          </a:prstGeom>
          <a:solidFill>
            <a:srgbClr val="FFCCCC">
              <a:alpha val="100000"/>
            </a:srgbClr>
          </a:solidFill>
          <a:ln w="0" cap="flat">
            <a:noFill/>
            <a:prstDash val="solid"/>
            <a:miter lim="0"/>
          </a:ln>
        </p:spPr>
        <p:txBody>
          <a:bodyPr vert="horz" wrap="square" lIns="0" tIns="0" rIns="0" bIns="0"/>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90170" algn="l" rtl="0" eaLnBrk="0" fontAlgn="auto">
              <a:lnSpc>
                <a:spcPts val="1100"/>
              </a:lnSpc>
              <a:spcBef>
                <a:spcPts val="0"/>
              </a:spcBef>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重点补链</a:t>
            </a:r>
            <a:r>
              <a:rPr lang="zh-CN"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、强链、延链</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环节、</a:t>
            </a:r>
            <a:r>
              <a:rPr sz="900" strike="noStrike" kern="0" spc="-22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目标企业</a:t>
            </a:r>
            <a:endParaRPr sz="900" strike="noStrike" noProof="1" dirty="0">
              <a:latin typeface="黑体" panose="02010609060101010101" charset="-122"/>
              <a:ea typeface="黑体" panose="02010609060101010101" charset="-122"/>
              <a:cs typeface="黑体" panose="02010609060101010101" charset="-122"/>
            </a:endParaRPr>
          </a:p>
        </p:txBody>
      </p:sp>
      <p:cxnSp>
        <p:nvCxnSpPr>
          <p:cNvPr id="6" name="直接连接符 5"/>
          <p:cNvCxnSpPr/>
          <p:nvPr/>
        </p:nvCxnSpPr>
        <p:spPr>
          <a:xfrm>
            <a:off x="434975" y="4192270"/>
            <a:ext cx="0" cy="162877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sp>
        <p:nvSpPr>
          <p:cNvPr id="5139" name="文本框 7"/>
          <p:cNvSpPr txBox="true"/>
          <p:nvPr/>
        </p:nvSpPr>
        <p:spPr>
          <a:xfrm>
            <a:off x="438150" y="6451600"/>
            <a:ext cx="3717925" cy="754063"/>
          </a:xfrm>
          <a:prstGeom prst="rect">
            <a:avLst/>
          </a:prstGeom>
          <a:noFill/>
          <a:ln w="9525">
            <a:noFill/>
          </a:ln>
        </p:spPr>
        <p:txBody>
          <a:bodyPr wrap="square" anchor="ctr" anchorCtr="false">
            <a:spAutoFit/>
          </a:bodyPr>
          <a:p>
            <a:pPr>
              <a:lnSpc>
                <a:spcPct val="120000"/>
              </a:lnSpc>
            </a:pPr>
            <a:r>
              <a:rPr lang="zh-CN" altLang="en-US" sz="1200" b="1">
                <a:latin typeface="宋体" panose="02010600030101010101" pitchFamily="2" charset="-122"/>
                <a:ea typeface="宋体" panose="02010600030101010101" pitchFamily="2" charset="-122"/>
              </a:rPr>
              <a:t>重点方向：</a:t>
            </a:r>
            <a:endParaRPr lang="zh-CN" altLang="en-US" sz="1200" b="1">
              <a:latin typeface="宋体" panose="02010600030101010101" pitchFamily="2" charset="-122"/>
              <a:ea typeface="宋体" panose="02010600030101010101" pitchFamily="2" charset="-122"/>
            </a:endParaRPr>
          </a:p>
          <a:p>
            <a:pPr>
              <a:lnSpc>
                <a:spcPct val="120000"/>
              </a:lnSpc>
            </a:pPr>
            <a:r>
              <a:rPr lang="zh-CN" sz="1200">
                <a:latin typeface="宋体" panose="02010600030101010101" pitchFamily="2" charset="-122"/>
                <a:ea typeface="宋体" panose="02010600030101010101" pitchFamily="2" charset="-122"/>
              </a:rPr>
              <a:t>重点引进培育光电芯片等光学材料与元件企业，大力发展激光器、光探测器等光有源器件。</a:t>
            </a:r>
            <a:endParaRPr lang="zh-CN" altLang="en-US" sz="1200">
              <a:latin typeface="宋体" panose="02010600030101010101" pitchFamily="2" charset="-122"/>
              <a:ea typeface="宋体" panose="02010600030101010101" pitchFamily="2" charset="-122"/>
            </a:endParaRPr>
          </a:p>
        </p:txBody>
      </p:sp>
      <p:sp>
        <p:nvSpPr>
          <p:cNvPr id="10" name="右箭头 9"/>
          <p:cNvSpPr/>
          <p:nvPr/>
        </p:nvSpPr>
        <p:spPr>
          <a:xfrm>
            <a:off x="4178300" y="3540125"/>
            <a:ext cx="43180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cxnSp>
        <p:nvCxnSpPr>
          <p:cNvPr id="13" name="直接箭头连接符 12"/>
          <p:cNvCxnSpPr/>
          <p:nvPr/>
        </p:nvCxnSpPr>
        <p:spPr>
          <a:xfrm flipH="true">
            <a:off x="1504950" y="275113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9" name="直接箭头连接符 18"/>
          <p:cNvCxnSpPr/>
          <p:nvPr/>
        </p:nvCxnSpPr>
        <p:spPr>
          <a:xfrm flipH="true">
            <a:off x="433388" y="4192588"/>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 name="直接箭头连接符 20"/>
          <p:cNvCxnSpPr/>
          <p:nvPr/>
        </p:nvCxnSpPr>
        <p:spPr>
          <a:xfrm flipH="true">
            <a:off x="438150" y="5830888"/>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sp>
        <p:nvSpPr>
          <p:cNvPr id="77" name="右箭头 76"/>
          <p:cNvSpPr/>
          <p:nvPr/>
        </p:nvSpPr>
        <p:spPr>
          <a:xfrm>
            <a:off x="8493125" y="3540125"/>
            <a:ext cx="43180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graphicFrame>
        <p:nvGraphicFramePr>
          <p:cNvPr id="87" name="table 916"/>
          <p:cNvGraphicFramePr>
            <a:graphicFrameLocks noGrp="true"/>
          </p:cNvGraphicFramePr>
          <p:nvPr>
            <p:custDataLst>
              <p:tags r:id="rId7"/>
            </p:custDataLst>
          </p:nvPr>
        </p:nvGraphicFramePr>
        <p:xfrm>
          <a:off x="4747895" y="2207895"/>
          <a:ext cx="915670" cy="578485"/>
        </p:xfrm>
        <a:graphic>
          <a:graphicData uri="http://schemas.openxmlformats.org/drawingml/2006/table">
            <a:tbl>
              <a:tblPr>
                <a:solidFill>
                  <a:srgbClr val="FEE599"/>
                </a:solidFill>
              </a:tblPr>
              <a:tblGrid>
                <a:gridCol w="915670"/>
              </a:tblGrid>
              <a:tr h="578485">
                <a:tc>
                  <a:txBody>
                    <a:bodyPr/>
                    <a:p>
                      <a:pPr algn="ctr" rtl="0" eaLnBrk="0">
                        <a:lnSpc>
                          <a:spcPct val="110000"/>
                        </a:lnSpc>
                      </a:pPr>
                      <a:r>
                        <a:rPr lang="zh-CN" sz="1200" kern="0" spc="80" dirty="0">
                          <a:solidFill>
                            <a:srgbClr val="000000">
                              <a:alpha val="100000"/>
                            </a:srgbClr>
                          </a:solidFill>
                          <a:latin typeface="黑体" panose="02010609060101010101" charset="-122"/>
                          <a:ea typeface="黑体" panose="02010609060101010101" charset="-122"/>
                          <a:cs typeface="黑体" panose="02010609060101010101" charset="-122"/>
                        </a:rPr>
                        <a:t>光模块</a:t>
                      </a:r>
                      <a:endParaRPr lang="zh-CN" sz="12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14" name="直接箭头连接符 113"/>
          <p:cNvCxnSpPr/>
          <p:nvPr/>
        </p:nvCxnSpPr>
        <p:spPr>
          <a:xfrm flipH="true">
            <a:off x="4619625" y="2459038"/>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6" name="直接箭头连接符 115"/>
          <p:cNvCxnSpPr/>
          <p:nvPr/>
        </p:nvCxnSpPr>
        <p:spPr>
          <a:xfrm flipH="true">
            <a:off x="4619625" y="485457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2" name="直接箭头连接符 121"/>
          <p:cNvCxnSpPr>
            <a:endCxn id="87" idx="3"/>
          </p:cNvCxnSpPr>
          <p:nvPr/>
        </p:nvCxnSpPr>
        <p:spPr>
          <a:xfrm flipH="true">
            <a:off x="5664200" y="2495550"/>
            <a:ext cx="20955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8" name="直接箭头连接符 127"/>
          <p:cNvCxnSpPr>
            <a:endCxn id="87" idx="3"/>
          </p:cNvCxnSpPr>
          <p:nvPr/>
        </p:nvCxnSpPr>
        <p:spPr>
          <a:xfrm flipH="true">
            <a:off x="5686425" y="4854575"/>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4" name="直接连接符 133"/>
          <p:cNvCxnSpPr>
            <a:endCxn id="87" idx="3"/>
          </p:cNvCxnSpPr>
          <p:nvPr/>
        </p:nvCxnSpPr>
        <p:spPr>
          <a:xfrm>
            <a:off x="4619625" y="2463800"/>
            <a:ext cx="0" cy="2395538"/>
          </a:xfrm>
          <a:prstGeom prst="line">
            <a:avLst/>
          </a:prstGeom>
          <a:ln>
            <a:solidFill>
              <a:srgbClr val="5B9BD5">
                <a:alpha val="95000"/>
              </a:srgbClr>
            </a:solidFill>
          </a:ln>
        </p:spPr>
        <p:style>
          <a:lnRef idx="2">
            <a:schemeClr val="accent1"/>
          </a:lnRef>
          <a:fillRef idx="0">
            <a:srgbClr val="FFFFFF"/>
          </a:fillRef>
          <a:effectRef idx="0">
            <a:srgbClr val="FFFFFF"/>
          </a:effectRef>
          <a:fontRef idx="minor">
            <a:schemeClr val="tx1"/>
          </a:fontRef>
        </p:style>
      </p:cxnSp>
      <p:graphicFrame>
        <p:nvGraphicFramePr>
          <p:cNvPr id="29" name="table 916"/>
          <p:cNvGraphicFramePr>
            <a:graphicFrameLocks noGrp="true"/>
          </p:cNvGraphicFramePr>
          <p:nvPr>
            <p:custDataLst>
              <p:tags r:id="rId8"/>
            </p:custDataLst>
          </p:nvPr>
        </p:nvGraphicFramePr>
        <p:xfrm>
          <a:off x="4771390" y="4552950"/>
          <a:ext cx="915670" cy="578485"/>
        </p:xfrm>
        <a:graphic>
          <a:graphicData uri="http://schemas.openxmlformats.org/drawingml/2006/table">
            <a:tbl>
              <a:tblPr>
                <a:solidFill>
                  <a:srgbClr val="FEE599"/>
                </a:solidFill>
              </a:tblPr>
              <a:tblGrid>
                <a:gridCol w="915670"/>
              </a:tblGrid>
              <a:tr h="578485">
                <a:tc>
                  <a:txBody>
                    <a:bodyPr/>
                    <a:p>
                      <a:pPr algn="ctr" rtl="0" eaLnBrk="0">
                        <a:lnSpc>
                          <a:spcPct val="108000"/>
                        </a:lnSpc>
                      </a:pPr>
                      <a:r>
                        <a:rPr lang="zh-CN" sz="1200" kern="0" dirty="0">
                          <a:solidFill>
                            <a:srgbClr val="000000">
                              <a:alpha val="100000"/>
                            </a:srgbClr>
                          </a:solidFill>
                          <a:latin typeface="黑体" panose="02010609060101010101" charset="-122"/>
                          <a:ea typeface="黑体" panose="02010609060101010101" charset="-122"/>
                          <a:cs typeface="Calibri" panose="020F0502020204030204"/>
                          <a:sym typeface="+mn-ea"/>
                        </a:rPr>
                        <a:t>光纤</a:t>
                      </a:r>
                      <a:endParaRPr lang="zh-CN" sz="1200" kern="0" spc="80" dirty="0">
                        <a:solidFill>
                          <a:srgbClr val="000000">
                            <a:alpha val="100000"/>
                          </a:srgbClr>
                        </a:solidFill>
                        <a:latin typeface="黑体" panose="02010609060101010101" charset="-122"/>
                        <a:ea typeface="黑体" panose="02010609060101010101" charset="-122"/>
                        <a:cs typeface="Calibri" panose="020F0502020204030204"/>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30" name="table 880"/>
          <p:cNvGraphicFramePr>
            <a:graphicFrameLocks noGrp="true"/>
          </p:cNvGraphicFramePr>
          <p:nvPr>
            <p:custDataLst>
              <p:tags r:id="rId9"/>
            </p:custDataLst>
          </p:nvPr>
        </p:nvGraphicFramePr>
        <p:xfrm>
          <a:off x="560070" y="3903980"/>
          <a:ext cx="935990" cy="592455"/>
        </p:xfrm>
        <a:graphic>
          <a:graphicData uri="http://schemas.openxmlformats.org/drawingml/2006/table">
            <a:tbl>
              <a:tblPr>
                <a:solidFill>
                  <a:srgbClr val="FFCCCC"/>
                </a:solidFill>
              </a:tblPr>
              <a:tblGrid>
                <a:gridCol w="935990"/>
              </a:tblGrid>
              <a:tr h="578485">
                <a:tc>
                  <a:txBody>
                    <a:bodyPr/>
                    <a:p>
                      <a:pPr algn="ctr" rtl="0" eaLnBrk="0">
                        <a:lnSpc>
                          <a:spcPct val="108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光学器件</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8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（有源器件、无源器件）</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55" name="table 880"/>
          <p:cNvGraphicFramePr>
            <a:graphicFrameLocks noGrp="true"/>
          </p:cNvGraphicFramePr>
          <p:nvPr>
            <p:custDataLst>
              <p:tags r:id="rId10"/>
            </p:custDataLst>
          </p:nvPr>
        </p:nvGraphicFramePr>
        <p:xfrm>
          <a:off x="568960" y="5511165"/>
          <a:ext cx="935990" cy="578485"/>
        </p:xfrm>
        <a:graphic>
          <a:graphicData uri="http://schemas.openxmlformats.org/drawingml/2006/table">
            <a:tbl>
              <a:tblPr>
                <a:solidFill>
                  <a:srgbClr val="FFCCCC"/>
                </a:solidFill>
              </a:tblPr>
              <a:tblGrid>
                <a:gridCol w="935990"/>
              </a:tblGrid>
              <a:tr h="578485">
                <a:tc>
                  <a:txBody>
                    <a:bodyPr/>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光组件</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74" name="table 914"/>
          <p:cNvGraphicFramePr>
            <a:graphicFrameLocks noGrp="true"/>
          </p:cNvGraphicFramePr>
          <p:nvPr>
            <p:custDataLst>
              <p:tags r:id="rId11"/>
            </p:custDataLst>
          </p:nvPr>
        </p:nvGraphicFramePr>
        <p:xfrm>
          <a:off x="1677670" y="2221230"/>
          <a:ext cx="2426970" cy="299085"/>
        </p:xfrm>
        <a:graphic>
          <a:graphicData uri="http://schemas.openxmlformats.org/drawingml/2006/table">
            <a:tbl>
              <a:tblPr/>
              <a:tblGrid>
                <a:gridCol w="2426970"/>
              </a:tblGrid>
              <a:tr h="299085">
                <a:tc>
                  <a:txBody>
                    <a:bodyPr/>
                    <a:p>
                      <a:pPr algn="ctr" rtl="0" eaLnBrk="0">
                        <a:lnSpc>
                          <a:spcPct val="110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桂林雷光（七星）</a:t>
                      </a:r>
                      <a:endPar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75" name="table 914"/>
          <p:cNvGraphicFramePr>
            <a:graphicFrameLocks noGrp="true"/>
          </p:cNvGraphicFramePr>
          <p:nvPr>
            <p:custDataLst>
              <p:tags r:id="rId12"/>
            </p:custDataLst>
          </p:nvPr>
        </p:nvGraphicFramePr>
        <p:xfrm>
          <a:off x="1677670" y="2520950"/>
          <a:ext cx="2427605" cy="493395"/>
        </p:xfrm>
        <a:graphic>
          <a:graphicData uri="http://schemas.openxmlformats.org/drawingml/2006/table">
            <a:tbl>
              <a:tblPr/>
              <a:tblGrid>
                <a:gridCol w="2427605"/>
              </a:tblGrid>
              <a:tr h="49339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光迅科技（武汉）、新易盛（成都）、仕佳光子（鹤壁）、华工科技（武汉）、中际旭创（苏州）</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76" name="直接箭头连接符 75"/>
          <p:cNvCxnSpPr/>
          <p:nvPr/>
        </p:nvCxnSpPr>
        <p:spPr>
          <a:xfrm flipH="true">
            <a:off x="1506538" y="423703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80" name="table 914"/>
          <p:cNvGraphicFramePr>
            <a:graphicFrameLocks noGrp="true"/>
          </p:cNvGraphicFramePr>
          <p:nvPr>
            <p:custDataLst>
              <p:tags r:id="rId13"/>
            </p:custDataLst>
          </p:nvPr>
        </p:nvGraphicFramePr>
        <p:xfrm>
          <a:off x="1677670" y="3672840"/>
          <a:ext cx="2423795" cy="550545"/>
        </p:xfrm>
        <a:graphic>
          <a:graphicData uri="http://schemas.openxmlformats.org/drawingml/2006/table">
            <a:tbl>
              <a:tblPr/>
              <a:tblGrid>
                <a:gridCol w="2423795"/>
              </a:tblGrid>
              <a:tr h="55054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东衡光通讯（七星）、光隆光学（七星）、光隆集成（七星）、桂林芯飞（七星）、恒毅金宇（七星）、远征（灌阳）</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82" name="table 914"/>
          <p:cNvGraphicFramePr>
            <a:graphicFrameLocks noGrp="true"/>
          </p:cNvGraphicFramePr>
          <p:nvPr>
            <p:custDataLst>
              <p:tags r:id="rId14"/>
            </p:custDataLst>
          </p:nvPr>
        </p:nvGraphicFramePr>
        <p:xfrm>
          <a:off x="1679575" y="4223385"/>
          <a:ext cx="2424430" cy="581660"/>
        </p:xfrm>
        <a:graphic>
          <a:graphicData uri="http://schemas.openxmlformats.org/drawingml/2006/table">
            <a:tbl>
              <a:tblPr/>
              <a:tblGrid>
                <a:gridCol w="2424430"/>
              </a:tblGrid>
              <a:tr h="58166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天孚通信（苏州）、光迅科技（武汉）、华工科技（武汉）</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84" name="直接箭头连接符 83"/>
          <p:cNvCxnSpPr/>
          <p:nvPr/>
        </p:nvCxnSpPr>
        <p:spPr>
          <a:xfrm flipH="true">
            <a:off x="1504950" y="582453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88" name="table 914"/>
          <p:cNvGraphicFramePr>
            <a:graphicFrameLocks noGrp="true"/>
          </p:cNvGraphicFramePr>
          <p:nvPr>
            <p:custDataLst>
              <p:tags r:id="rId15"/>
            </p:custDataLst>
          </p:nvPr>
        </p:nvGraphicFramePr>
        <p:xfrm>
          <a:off x="1678940" y="5347335"/>
          <a:ext cx="2421890" cy="462280"/>
        </p:xfrm>
        <a:graphic>
          <a:graphicData uri="http://schemas.openxmlformats.org/drawingml/2006/table">
            <a:tbl>
              <a:tblPr/>
              <a:tblGrid>
                <a:gridCol w="2421890"/>
              </a:tblGrid>
              <a:tr h="46228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桂林艺研（七星）</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97" name="table 914"/>
          <p:cNvGraphicFramePr>
            <a:graphicFrameLocks noGrp="true"/>
          </p:cNvGraphicFramePr>
          <p:nvPr>
            <p:custDataLst>
              <p:tags r:id="rId16"/>
            </p:custDataLst>
          </p:nvPr>
        </p:nvGraphicFramePr>
        <p:xfrm>
          <a:off x="1677670" y="5809615"/>
          <a:ext cx="2424430" cy="458470"/>
        </p:xfrm>
        <a:graphic>
          <a:graphicData uri="http://schemas.openxmlformats.org/drawingml/2006/table">
            <a:tbl>
              <a:tblPr/>
              <a:tblGrid>
                <a:gridCol w="2424430"/>
              </a:tblGrid>
              <a:tr h="45847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柠檬光子（深圳）、剑桥科技（上海）、艾锐光电（日照）</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1" name="table 914"/>
          <p:cNvGraphicFramePr>
            <a:graphicFrameLocks noGrp="true"/>
          </p:cNvGraphicFramePr>
          <p:nvPr>
            <p:custDataLst>
              <p:tags r:id="rId17"/>
            </p:custDataLst>
          </p:nvPr>
        </p:nvGraphicFramePr>
        <p:xfrm>
          <a:off x="5872480" y="1867535"/>
          <a:ext cx="2526030" cy="618490"/>
        </p:xfrm>
        <a:graphic>
          <a:graphicData uri="http://schemas.openxmlformats.org/drawingml/2006/table">
            <a:tbl>
              <a:tblPr/>
              <a:tblGrid>
                <a:gridCol w="2526030"/>
              </a:tblGrid>
              <a:tr h="618490">
                <a:tc>
                  <a:txBody>
                    <a:bodyPr/>
                    <a:p>
                      <a:pPr algn="ctr" rtl="0" eaLnBrk="0">
                        <a:lnSpc>
                          <a:spcPct val="110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桂林创研（七星）、光启光电子（七星）、中电科</a:t>
                      </a:r>
                      <a:r>
                        <a:rPr lang="en-US"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34</a:t>
                      </a:r>
                      <a:r>
                        <a:rPr lang="zh-CN" altLang="en-US"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所（七星）</a:t>
                      </a:r>
                      <a:endParaRPr lang="zh-CN"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09" name="table 914"/>
          <p:cNvGraphicFramePr>
            <a:graphicFrameLocks noGrp="true"/>
          </p:cNvGraphicFramePr>
          <p:nvPr>
            <p:custDataLst>
              <p:tags r:id="rId18"/>
            </p:custDataLst>
          </p:nvPr>
        </p:nvGraphicFramePr>
        <p:xfrm>
          <a:off x="5872480" y="2486025"/>
          <a:ext cx="2526030" cy="561975"/>
        </p:xfrm>
        <a:graphic>
          <a:graphicData uri="http://schemas.openxmlformats.org/drawingml/2006/table">
            <a:tbl>
              <a:tblPr/>
              <a:tblGrid>
                <a:gridCol w="2526030"/>
              </a:tblGrid>
              <a:tr h="56197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新易盛（成都）、亨通光电（苏州）、</a:t>
                      </a: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华工科技（武汉）、中际旭创（烟台）、光迅科技（武汉）</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41" name="table 914"/>
          <p:cNvGraphicFramePr>
            <a:graphicFrameLocks noGrp="true"/>
          </p:cNvGraphicFramePr>
          <p:nvPr>
            <p:custDataLst>
              <p:tags r:id="rId19"/>
            </p:custDataLst>
          </p:nvPr>
        </p:nvGraphicFramePr>
        <p:xfrm>
          <a:off x="5897880" y="4853940"/>
          <a:ext cx="2526030" cy="476885"/>
        </p:xfrm>
        <a:graphic>
          <a:graphicData uri="http://schemas.openxmlformats.org/drawingml/2006/table">
            <a:tbl>
              <a:tblPr/>
              <a:tblGrid>
                <a:gridCol w="2526030"/>
              </a:tblGrid>
              <a:tr h="47688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亨通光电（苏州）、</a:t>
                      </a: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长飞光纤（上海）、中天科技（南通）</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142" name="table 914"/>
          <p:cNvGraphicFramePr>
            <a:graphicFrameLocks noGrp="true"/>
          </p:cNvGraphicFramePr>
          <p:nvPr>
            <p:custDataLst>
              <p:tags r:id="rId20"/>
            </p:custDataLst>
          </p:nvPr>
        </p:nvGraphicFramePr>
        <p:xfrm>
          <a:off x="5897880" y="4382135"/>
          <a:ext cx="2526030" cy="471805"/>
        </p:xfrm>
        <a:graphic>
          <a:graphicData uri="http://schemas.openxmlformats.org/drawingml/2006/table">
            <a:tbl>
              <a:tblPr/>
              <a:tblGrid>
                <a:gridCol w="2526030"/>
              </a:tblGrid>
              <a:tr h="471805">
                <a:tc>
                  <a:txBody>
                    <a:bodyPr/>
                    <a:p>
                      <a:pPr algn="ctr" rtl="0" eaLnBrk="0">
                        <a:lnSpc>
                          <a:spcPct val="110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欣云通信（恭城）</a:t>
                      </a:r>
                      <a:endParaRPr lang="zh-CN"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43" name="table 730"/>
          <p:cNvGraphicFramePr>
            <a:graphicFrameLocks noGrp="true"/>
          </p:cNvGraphicFramePr>
          <p:nvPr>
            <p:custDataLst>
              <p:tags r:id="rId21"/>
            </p:custDataLst>
          </p:nvPr>
        </p:nvGraphicFramePr>
        <p:xfrm>
          <a:off x="12339955" y="777875"/>
          <a:ext cx="2573020" cy="419100"/>
        </p:xfrm>
        <a:graphic>
          <a:graphicData uri="http://schemas.openxmlformats.org/drawingml/2006/table">
            <a:tbl>
              <a:tblPr>
                <a:solidFill>
                  <a:srgbClr val="B7DDE8"/>
                </a:solidFill>
              </a:tblPr>
              <a:tblGrid>
                <a:gridCol w="2573020"/>
              </a:tblGrid>
              <a:tr h="419100">
                <a:tc>
                  <a:txBody>
                    <a:bodyPr/>
                    <a:p>
                      <a:pPr algn="ctr" rtl="0" eaLnBrk="0">
                        <a:lnSpc>
                          <a:spcPct val="109000"/>
                        </a:lnSpc>
                      </a:pPr>
                      <a:r>
                        <a:rPr lang="zh-CN" altLang="en-US"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a:t>
                      </a:r>
                      <a:endParaRPr lang="zh-CN" altLang="en-US"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144" name="table 916"/>
          <p:cNvGraphicFramePr>
            <a:graphicFrameLocks noGrp="true"/>
          </p:cNvGraphicFramePr>
          <p:nvPr>
            <p:custDataLst>
              <p:tags r:id="rId22"/>
            </p:custDataLst>
          </p:nvPr>
        </p:nvGraphicFramePr>
        <p:xfrm>
          <a:off x="9001760" y="3253105"/>
          <a:ext cx="915670" cy="802640"/>
        </p:xfrm>
        <a:graphic>
          <a:graphicData uri="http://schemas.openxmlformats.org/drawingml/2006/table">
            <a:tbl>
              <a:tblPr>
                <a:solidFill>
                  <a:srgbClr val="FEE599"/>
                </a:solidFill>
              </a:tblPr>
              <a:tblGrid>
                <a:gridCol w="915670"/>
              </a:tblGrid>
              <a:tr h="802640">
                <a:tc>
                  <a:txBody>
                    <a:bodyPr/>
                    <a:p>
                      <a:pPr algn="ctr" rtl="0" eaLnBrk="0">
                        <a:lnSpc>
                          <a:spcPct val="110000"/>
                        </a:lnSpc>
                      </a:pPr>
                      <a:r>
                        <a:rPr lang="zh-CN" sz="1200" kern="0" spc="80" dirty="0">
                          <a:solidFill>
                            <a:srgbClr val="000000">
                              <a:alpha val="100000"/>
                            </a:srgbClr>
                          </a:solidFill>
                          <a:latin typeface="黑体" panose="02010609060101010101" charset="-122"/>
                          <a:ea typeface="黑体" panose="02010609060101010101" charset="-122"/>
                          <a:cs typeface="黑体" panose="02010609060101010101" charset="-122"/>
                        </a:rPr>
                        <a:t>光通信设备（路由器、交换机、基站等）</a:t>
                      </a:r>
                      <a:endParaRPr lang="zh-CN" sz="12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45" name="直接箭头连接符 144"/>
          <p:cNvCxnSpPr>
            <a:endCxn id="144" idx="3"/>
          </p:cNvCxnSpPr>
          <p:nvPr/>
        </p:nvCxnSpPr>
        <p:spPr>
          <a:xfrm flipH="true">
            <a:off x="9917113" y="3652838"/>
            <a:ext cx="2111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47" name="table 914"/>
          <p:cNvGraphicFramePr>
            <a:graphicFrameLocks noGrp="true"/>
          </p:cNvGraphicFramePr>
          <p:nvPr>
            <p:custDataLst>
              <p:tags r:id="rId23"/>
            </p:custDataLst>
          </p:nvPr>
        </p:nvGraphicFramePr>
        <p:xfrm>
          <a:off x="10127615" y="3153410"/>
          <a:ext cx="1702435" cy="476250"/>
        </p:xfrm>
        <a:graphic>
          <a:graphicData uri="http://schemas.openxmlformats.org/drawingml/2006/table">
            <a:tbl>
              <a:tblPr/>
              <a:tblGrid>
                <a:gridCol w="1702435"/>
              </a:tblGrid>
              <a:tr h="476250">
                <a:tc>
                  <a:txBody>
                    <a:bodyPr/>
                    <a:p>
                      <a:pPr algn="ctr" rtl="0" eaLnBrk="0">
                        <a:lnSpc>
                          <a:spcPct val="110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中电科</a:t>
                      </a:r>
                      <a:r>
                        <a:rPr lang="en-US"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34</a:t>
                      </a:r>
                      <a:r>
                        <a:rPr lang="zh-CN" altLang="en-US"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所（七星）、深科技（临桂）</a:t>
                      </a:r>
                      <a:endParaRPr lang="en-US"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48" name="table 914"/>
          <p:cNvGraphicFramePr>
            <a:graphicFrameLocks noGrp="true"/>
          </p:cNvGraphicFramePr>
          <p:nvPr>
            <p:custDataLst>
              <p:tags r:id="rId24"/>
            </p:custDataLst>
          </p:nvPr>
        </p:nvGraphicFramePr>
        <p:xfrm>
          <a:off x="10127615" y="3629660"/>
          <a:ext cx="1701165" cy="490220"/>
        </p:xfrm>
        <a:graphic>
          <a:graphicData uri="http://schemas.openxmlformats.org/drawingml/2006/table">
            <a:tbl>
              <a:tblPr/>
              <a:tblGrid>
                <a:gridCol w="1701165"/>
              </a:tblGrid>
              <a:tr h="49022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华为（深圳）、中兴通讯（深圳）、烽火通信（武汉）</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pic>
        <p:nvPicPr>
          <p:cNvPr id="5172" name="picture 720"/>
          <p:cNvPicPr>
            <a:picLocks noChangeAspect="true"/>
          </p:cNvPicPr>
          <p:nvPr/>
        </p:nvPicPr>
        <p:blipFill>
          <a:blip r:embed="rId2"/>
          <a:stretch>
            <a:fillRect/>
          </a:stretch>
        </p:blipFill>
        <p:spPr>
          <a:xfrm>
            <a:off x="12118975" y="833438"/>
            <a:ext cx="19050" cy="9275762"/>
          </a:xfrm>
          <a:prstGeom prst="rect">
            <a:avLst/>
          </a:prstGeom>
          <a:noFill/>
          <a:ln w="9525">
            <a:noFill/>
          </a:ln>
        </p:spPr>
      </p:pic>
      <p:sp>
        <p:nvSpPr>
          <p:cNvPr id="150" name="右箭头 149"/>
          <p:cNvSpPr/>
          <p:nvPr/>
        </p:nvSpPr>
        <p:spPr>
          <a:xfrm>
            <a:off x="11906250" y="3492500"/>
            <a:ext cx="433388"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graphicFrame>
        <p:nvGraphicFramePr>
          <p:cNvPr id="3" name="table 880"/>
          <p:cNvGraphicFramePr>
            <a:graphicFrameLocks noGrp="true"/>
          </p:cNvGraphicFramePr>
          <p:nvPr>
            <p:custDataLst>
              <p:tags r:id="rId25"/>
            </p:custDataLst>
          </p:nvPr>
        </p:nvGraphicFramePr>
        <p:xfrm>
          <a:off x="12557760" y="2221230"/>
          <a:ext cx="659130" cy="565150"/>
        </p:xfrm>
        <a:graphic>
          <a:graphicData uri="http://schemas.openxmlformats.org/drawingml/2006/table">
            <a:tbl>
              <a:tblPr>
                <a:solidFill>
                  <a:srgbClr val="FFCCCC"/>
                </a:solidFill>
              </a:tblPr>
              <a:tblGrid>
                <a:gridCol w="659130"/>
              </a:tblGrid>
              <a:tr h="565150">
                <a:tc>
                  <a:txBody>
                    <a:bodyPr/>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数据通信及运服务</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4" name="直接连接符 3"/>
          <p:cNvCxnSpPr>
            <a:endCxn id="144" idx="3"/>
          </p:cNvCxnSpPr>
          <p:nvPr/>
        </p:nvCxnSpPr>
        <p:spPr>
          <a:xfrm>
            <a:off x="12423775" y="2505075"/>
            <a:ext cx="0" cy="281622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7" name="直接箭头连接符 6"/>
          <p:cNvCxnSpPr>
            <a:endCxn id="144" idx="3"/>
          </p:cNvCxnSpPr>
          <p:nvPr/>
        </p:nvCxnSpPr>
        <p:spPr>
          <a:xfrm flipH="true">
            <a:off x="13236575" y="250983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9" name="直接箭头连接符 8"/>
          <p:cNvCxnSpPr>
            <a:endCxn id="144" idx="3"/>
          </p:cNvCxnSpPr>
          <p:nvPr/>
        </p:nvCxnSpPr>
        <p:spPr>
          <a:xfrm flipH="true">
            <a:off x="12426950" y="251142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 name="直接箭头连接符 11"/>
          <p:cNvCxnSpPr>
            <a:endCxn id="144" idx="3"/>
          </p:cNvCxnSpPr>
          <p:nvPr/>
        </p:nvCxnSpPr>
        <p:spPr>
          <a:xfrm flipH="true">
            <a:off x="12426950" y="5329238"/>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7" name="table 880"/>
          <p:cNvGraphicFramePr>
            <a:graphicFrameLocks noGrp="true"/>
          </p:cNvGraphicFramePr>
          <p:nvPr>
            <p:custDataLst>
              <p:tags r:id="rId26"/>
            </p:custDataLst>
          </p:nvPr>
        </p:nvGraphicFramePr>
        <p:xfrm>
          <a:off x="12557760" y="5009515"/>
          <a:ext cx="679450" cy="578485"/>
        </p:xfrm>
        <a:graphic>
          <a:graphicData uri="http://schemas.openxmlformats.org/drawingml/2006/table">
            <a:tbl>
              <a:tblPr>
                <a:solidFill>
                  <a:srgbClr val="FFCCCC"/>
                </a:solidFill>
              </a:tblPr>
              <a:tblGrid>
                <a:gridCol w="679450"/>
              </a:tblGrid>
              <a:tr h="578485">
                <a:tc>
                  <a:txBody>
                    <a:bodyPr/>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电信</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7000"/>
                        </a:lnSpc>
                      </a:pPr>
                      <a:r>
                        <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运营商</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8" name="table 914"/>
          <p:cNvGraphicFramePr>
            <a:graphicFrameLocks noGrp="true"/>
          </p:cNvGraphicFramePr>
          <p:nvPr>
            <p:custDataLst>
              <p:tags r:id="rId27"/>
            </p:custDataLst>
          </p:nvPr>
        </p:nvGraphicFramePr>
        <p:xfrm>
          <a:off x="13409295" y="1366520"/>
          <a:ext cx="1495425" cy="1681480"/>
        </p:xfrm>
        <a:graphic>
          <a:graphicData uri="http://schemas.openxmlformats.org/drawingml/2006/table">
            <a:tbl>
              <a:tblPr/>
              <a:tblGrid>
                <a:gridCol w="1495425"/>
              </a:tblGrid>
              <a:tr h="1681480">
                <a:tc>
                  <a:txBody>
                    <a:bodyPr/>
                    <a:p>
                      <a:pPr algn="ctr" rtl="0" eaLnBrk="0">
                        <a:lnSpc>
                          <a:spcPct val="110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桂林华云大数据桂林（华为）云计算数据中心（临桂），中国移动（桂林）苏桥数据中心、八里街数据中心，中国电信（桂林）IDC数据中心，广西壮族自治区农村信用社联合社异地灾备中心，广西联通桂林数据中心</a:t>
                      </a:r>
                      <a:endParaRPr lang="zh-CN" alt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20" name="table 914"/>
          <p:cNvGraphicFramePr>
            <a:graphicFrameLocks noGrp="true"/>
          </p:cNvGraphicFramePr>
          <p:nvPr>
            <p:custDataLst>
              <p:tags r:id="rId28"/>
            </p:custDataLst>
          </p:nvPr>
        </p:nvGraphicFramePr>
        <p:xfrm>
          <a:off x="13408660" y="3047365"/>
          <a:ext cx="1496695" cy="493395"/>
        </p:xfrm>
        <a:graphic>
          <a:graphicData uri="http://schemas.openxmlformats.org/drawingml/2006/table">
            <a:tbl>
              <a:tblPr/>
              <a:tblGrid>
                <a:gridCol w="1496695"/>
              </a:tblGrid>
              <a:tr h="49339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腾讯（深圳）、阿里巴巴（杭州）、京东（背景光）</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6" name="直接箭头连接符 25"/>
          <p:cNvCxnSpPr>
            <a:endCxn id="144" idx="3"/>
          </p:cNvCxnSpPr>
          <p:nvPr/>
        </p:nvCxnSpPr>
        <p:spPr>
          <a:xfrm flipH="true">
            <a:off x="13242925" y="532288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8" name="table 914"/>
          <p:cNvGraphicFramePr>
            <a:graphicFrameLocks noGrp="true"/>
          </p:cNvGraphicFramePr>
          <p:nvPr>
            <p:custDataLst>
              <p:tags r:id="rId29"/>
            </p:custDataLst>
          </p:nvPr>
        </p:nvGraphicFramePr>
        <p:xfrm>
          <a:off x="13417550" y="4834890"/>
          <a:ext cx="1495425" cy="493395"/>
        </p:xfrm>
        <a:graphic>
          <a:graphicData uri="http://schemas.openxmlformats.org/drawingml/2006/table">
            <a:tbl>
              <a:tblPr/>
              <a:tblGrid>
                <a:gridCol w="1495425"/>
              </a:tblGrid>
              <a:tr h="49339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中国移动桂林分公司、中国电信桂林分公司、中国联通桂林分公司</a:t>
                      </a:r>
                      <a:endParaRPr lang="en-US" alt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sp>
        <p:nvSpPr>
          <p:cNvPr id="38" name="textbox 714"/>
          <p:cNvSpPr/>
          <p:nvPr/>
        </p:nvSpPr>
        <p:spPr>
          <a:xfrm>
            <a:off x="12426315" y="6450965"/>
            <a:ext cx="2374900" cy="1655445"/>
          </a:xfrm>
          <a:prstGeom prst="rect">
            <a:avLst/>
          </a:prstGeom>
          <a:noFill/>
          <a:ln w="0" cap="flat">
            <a:noFill/>
            <a:prstDash val="solid"/>
            <a:miter lim="0"/>
          </a:ln>
        </p:spPr>
        <p:txBody>
          <a:bodyPr vert="horz" wrap="square" lIns="0" tIns="0" rIns="0" bIns="0"/>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2540" algn="l" rtl="0" eaLnBrk="0" fontAlgn="auto">
              <a:lnSpc>
                <a:spcPct val="120000"/>
              </a:lnSpc>
              <a:spcBef>
                <a:spcPts val="0"/>
              </a:spcBef>
              <a:spcAft>
                <a:spcPts val="0"/>
              </a:spcAft>
            </a:pPr>
            <a:r>
              <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endPar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2540" algn="l" rtl="0" eaLnBrk="0" fontAlgn="auto">
              <a:lnSpc>
                <a:spcPct val="120000"/>
              </a:lnSpc>
              <a:spcBef>
                <a:spcPts val="0"/>
              </a:spcBef>
              <a:spcAft>
                <a:spcPts val="0"/>
              </a:spcAft>
            </a:pP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加强光通信设备企业与应用层的对接，</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促进光通信技术与各行业的深度融合</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sym typeface="+mn-ea"/>
              </a:rPr>
              <a:t>（如智慧城市、远程教育、医疗健康、智能制造等）</a:t>
            </a:r>
            <a:r>
              <a:rPr lang="zh-CN" sz="1200" strike="noStrike" kern="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，拓宽应用场景，提升服务价值</a:t>
            </a:r>
            <a:r>
              <a:rPr sz="1200" strike="noStrike" kern="0" spc="-1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rPr>
              <a:t>。</a:t>
            </a:r>
            <a:endParaRPr sz="1200" strike="noStrike" kern="0" spc="-10" noProof="1" dirty="0">
              <a:solidFill>
                <a:schemeClr val="tx1">
                  <a:alpha val="100000"/>
                </a:schemeClr>
              </a:solidFill>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1"/>
          <p:cNvSpPr/>
          <p:nvPr/>
        </p:nvSpPr>
        <p:spPr>
          <a:xfrm>
            <a:off x="337820" y="8107045"/>
            <a:ext cx="14463395" cy="2002155"/>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just" fontAlgn="auto"/>
            <a:r>
              <a:rPr sz="1400" strike="noStrike" noProof="1">
                <a:solidFill>
                  <a:schemeClr val="tx1"/>
                </a:solidFill>
                <a:latin typeface="黑体" charset="0"/>
                <a:ea typeface="黑体" charset="0"/>
                <a:cs typeface="黑体" charset="0"/>
              </a:rPr>
              <a:t>桂林市光通信产业链：以中电科34所、光隆科技、东衡光通讯为龙头企业，共有芯飞光电子、恒毅金宇等产业链规模企业31家，重点企业有：创研、光启、艺研等。202</a:t>
            </a:r>
            <a:r>
              <a:rPr lang="en-US" sz="1400" strike="noStrike" noProof="1">
                <a:solidFill>
                  <a:schemeClr val="tx1"/>
                </a:solidFill>
                <a:latin typeface="黑体" charset="0"/>
                <a:ea typeface="黑体" charset="0"/>
                <a:cs typeface="黑体" charset="0"/>
              </a:rPr>
              <a:t>4</a:t>
            </a:r>
            <a:r>
              <a:rPr sz="1400" strike="noStrike" noProof="1">
                <a:solidFill>
                  <a:schemeClr val="tx1"/>
                </a:solidFill>
                <a:latin typeface="黑体" charset="0"/>
                <a:ea typeface="黑体" charset="0"/>
                <a:cs typeface="黑体" charset="0"/>
              </a:rPr>
              <a:t>年实现规模工业总产值</a:t>
            </a:r>
            <a:r>
              <a:rPr lang="en-US" sz="1400" strike="noStrike" noProof="1">
                <a:solidFill>
                  <a:schemeClr val="tx1"/>
                </a:solidFill>
                <a:latin typeface="黑体" charset="0"/>
                <a:ea typeface="黑体" charset="0"/>
                <a:cs typeface="黑体" charset="0"/>
              </a:rPr>
              <a:t>40.5</a:t>
            </a:r>
            <a:r>
              <a:rPr sz="1400" strike="noStrike" noProof="1">
                <a:solidFill>
                  <a:schemeClr val="tx1"/>
                </a:solidFill>
                <a:latin typeface="黑体" charset="0"/>
                <a:ea typeface="黑体" charset="0"/>
                <a:cs typeface="黑体" charset="0"/>
              </a:rPr>
              <a:t>亿元，占全市规模工业总产值的</a:t>
            </a:r>
            <a:r>
              <a:rPr lang="en-US" sz="1400" strike="noStrike" noProof="1">
                <a:solidFill>
                  <a:schemeClr val="tx1"/>
                </a:solidFill>
                <a:latin typeface="黑体" charset="0"/>
                <a:ea typeface="黑体" charset="0"/>
                <a:cs typeface="黑体" charset="0"/>
              </a:rPr>
              <a:t>4</a:t>
            </a:r>
            <a:r>
              <a:rPr sz="1400" strike="noStrike" noProof="1">
                <a:solidFill>
                  <a:schemeClr val="tx1"/>
                </a:solidFill>
                <a:latin typeface="黑体" charset="0"/>
                <a:ea typeface="黑体" charset="0"/>
                <a:cs typeface="黑体" charset="0"/>
              </a:rPr>
              <a:t>%。目前，已经初步形成从上游光芯片（光隆）、光组件（艺研）、光器件（东衡光通讯、光隆、恒毅金宇），到中游光模块（创研、光启），到下游光通信设备（中电科34所、深科技）的较为完整的产业链条。产业链缺项、弱项主要是上游缺失光芯片等核心环节，中游光模块企业体量小，整体偏弱，下游关键环节的通信设备生产企业34所为军工企业，未与我市企业形成产业链合作，带动能力有待提升。下一步，桂林市光通信产业链上游主要围绕光电芯片等光学材料与元件企业、光有源器件，中游主要围绕主要围绕光模块行业、下游主要围绕终端应用设备等重点缺项、弱项环节招商引资，抓好桂林苏芯芯片开发项目（灵川）、光半导体光器件生产线项目、新型光学镀膜项目、桂林工业路由器设计研发和生产基地项目等重点项目建设，力争到2035年桂林市光通信产业产值规模达到150亿元</a:t>
            </a:r>
            <a:r>
              <a:rPr lang="zh-CN" altLang="en-US" sz="1400" strike="noStrike" noProof="1">
                <a:solidFill>
                  <a:schemeClr val="tx1"/>
                </a:solidFill>
                <a:latin typeface="黑体" charset="0"/>
                <a:ea typeface="黑体" charset="0"/>
                <a:cs typeface="黑体" charset="0"/>
                <a:sym typeface="+mn-ea"/>
              </a:rPr>
              <a:t>，将桂林市打造成为西部地区光通信产业基地。</a:t>
            </a:r>
            <a:endParaRPr lang="zh-CN" altLang="en-US" sz="1400" strike="noStrike" noProof="1">
              <a:solidFill>
                <a:schemeClr val="tx1"/>
              </a:solidFill>
              <a:latin typeface="黑体" charset="0"/>
              <a:ea typeface="黑体" charset="0"/>
              <a:cs typeface="黑体" charset="0"/>
              <a:sym typeface="+mn-ea"/>
            </a:endParaRPr>
          </a:p>
        </p:txBody>
      </p:sp>
      <p:graphicFrame>
        <p:nvGraphicFramePr>
          <p:cNvPr id="11" name="table 914"/>
          <p:cNvGraphicFramePr>
            <a:graphicFrameLocks noGrp="true"/>
          </p:cNvGraphicFramePr>
          <p:nvPr>
            <p:custDataLst>
              <p:tags r:id="rId30"/>
            </p:custDataLst>
          </p:nvPr>
        </p:nvGraphicFramePr>
        <p:xfrm>
          <a:off x="13410565" y="3540125"/>
          <a:ext cx="1500505" cy="667385"/>
        </p:xfrm>
        <a:graphic>
          <a:graphicData uri="http://schemas.openxmlformats.org/drawingml/2006/table">
            <a:tbl>
              <a:tblPr/>
              <a:tblGrid>
                <a:gridCol w="1500505"/>
              </a:tblGrid>
              <a:tr h="667385">
                <a:tc>
                  <a:txBody>
                    <a:bodyPr/>
                    <a:p>
                      <a:pPr algn="ctr" rtl="0" eaLnBrk="0">
                        <a:lnSpc>
                          <a:spcPct val="108000"/>
                        </a:lnSpc>
                      </a:pPr>
                      <a:r>
                        <a:rPr lang="zh-CN"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中国电信</a:t>
                      </a: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广西桂北云计算数据中心，电科云（桂林）国际大数据发展中心、象山数据要素产业园（象山区）</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5" name="table 914"/>
          <p:cNvGraphicFramePr>
            <a:graphicFrameLocks noGrp="true"/>
          </p:cNvGraphicFramePr>
          <p:nvPr>
            <p:custDataLst>
              <p:tags r:id="rId31"/>
            </p:custDataLst>
          </p:nvPr>
        </p:nvGraphicFramePr>
        <p:xfrm>
          <a:off x="13417550" y="5317490"/>
          <a:ext cx="1495425" cy="467995"/>
        </p:xfrm>
        <a:graphic>
          <a:graphicData uri="http://schemas.openxmlformats.org/drawingml/2006/table">
            <a:tbl>
              <a:tblPr/>
              <a:tblGrid>
                <a:gridCol w="1495425"/>
              </a:tblGrid>
              <a:tr h="467995">
                <a:tc>
                  <a:txBody>
                    <a:bodyPr/>
                    <a:p>
                      <a:pPr algn="ctr" rtl="0" eaLnBrk="0">
                        <a:lnSpc>
                          <a:spcPct val="108000"/>
                        </a:lnSpc>
                      </a:pPr>
                      <a:r>
                        <a:rPr lang="zh-CN" sz="1000" kern="0" dirty="0">
                          <a:solidFill>
                            <a:srgbClr val="000000">
                              <a:alpha val="100000"/>
                            </a:srgbClr>
                          </a:solidFill>
                          <a:latin typeface="黑体" panose="02010609060101010101" charset="-122"/>
                          <a:ea typeface="黑体" panose="02010609060101010101" charset="-122"/>
                          <a:cs typeface="黑体" panose="02010609060101010101" charset="-122"/>
                        </a:rPr>
                        <a:t>桂林临桂桂林电信通信枢纽及科研中心项目（临桂）</a:t>
                      </a:r>
                      <a:endParaRPr lang="zh-CN" sz="1000" kern="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8" name="table 914"/>
          <p:cNvGraphicFramePr>
            <a:graphicFrameLocks noGrp="true"/>
          </p:cNvGraphicFramePr>
          <p:nvPr>
            <p:custDataLst>
              <p:tags r:id="rId32"/>
            </p:custDataLst>
          </p:nvPr>
        </p:nvGraphicFramePr>
        <p:xfrm>
          <a:off x="10128885" y="4119880"/>
          <a:ext cx="1701165" cy="490220"/>
        </p:xfrm>
        <a:graphic>
          <a:graphicData uri="http://schemas.openxmlformats.org/drawingml/2006/table">
            <a:tbl>
              <a:tblPr/>
              <a:tblGrid>
                <a:gridCol w="1701165"/>
              </a:tblGrid>
              <a:tr h="49022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桂林工业路由器设计研发和生产基地项目（七星）</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14" name="table 914"/>
          <p:cNvGraphicFramePr>
            <a:graphicFrameLocks noGrp="true"/>
          </p:cNvGraphicFramePr>
          <p:nvPr>
            <p:custDataLst>
              <p:tags r:id="rId33"/>
            </p:custDataLst>
          </p:nvPr>
        </p:nvGraphicFramePr>
        <p:xfrm>
          <a:off x="1681480" y="3001645"/>
          <a:ext cx="2424430" cy="392430"/>
        </p:xfrm>
        <a:graphic>
          <a:graphicData uri="http://schemas.openxmlformats.org/drawingml/2006/table">
            <a:tbl>
              <a:tblPr/>
              <a:tblGrid>
                <a:gridCol w="2424430"/>
              </a:tblGrid>
              <a:tr h="39243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桂林苏芯芯片开发项目（灵川）、新型光学镀膜项目（永福）</a:t>
                      </a:r>
                      <a:endPar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15" name="table 914"/>
          <p:cNvGraphicFramePr>
            <a:graphicFrameLocks noGrp="true"/>
          </p:cNvGraphicFramePr>
          <p:nvPr>
            <p:custDataLst>
              <p:tags r:id="rId34"/>
            </p:custDataLst>
          </p:nvPr>
        </p:nvGraphicFramePr>
        <p:xfrm>
          <a:off x="1676400" y="4805045"/>
          <a:ext cx="2424430" cy="392430"/>
        </p:xfrm>
        <a:graphic>
          <a:graphicData uri="http://schemas.openxmlformats.org/drawingml/2006/table">
            <a:tbl>
              <a:tblPr/>
              <a:tblGrid>
                <a:gridCol w="2424430"/>
              </a:tblGrid>
              <a:tr h="392430">
                <a:tc>
                  <a:txBody>
                    <a:bodyPr/>
                    <a:p>
                      <a:pPr algn="ctr" rtl="0" eaLnBrk="0">
                        <a:lnSpc>
                          <a:spcPct val="108000"/>
                        </a:lnSpc>
                      </a:pPr>
                      <a:r>
                        <a:rPr lang="en-US" altLang="zh-CN"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光半导体光器件生产线项目(</a:t>
                      </a:r>
                      <a:r>
                        <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endPar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桂林制造基地扩建项目（三期）（七星）</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sp>
        <p:nvSpPr>
          <p:cNvPr id="24" name="textbox 962"/>
          <p:cNvSpPr/>
          <p:nvPr/>
        </p:nvSpPr>
        <p:spPr>
          <a:xfrm>
            <a:off x="13776325" y="550545"/>
            <a:ext cx="1115695" cy="187325"/>
          </a:xfrm>
          <a:prstGeom prst="rect">
            <a:avLst/>
          </a:prstGeom>
          <a:solidFill>
            <a:schemeClr val="bg1"/>
          </a:solidFill>
          <a:ln w="0" cap="flat">
            <a:solidFill>
              <a:srgbClr val="5B9BD5"/>
            </a:solidFill>
            <a:prstDash val="solid"/>
            <a:miter lim="0"/>
          </a:ln>
        </p:spPr>
        <p:txBody>
          <a:bodyPr vert="horz" wrap="square" lIns="0" tIns="0" rIns="0" bIns="0" anchor="ctr" anchorCtr="false"/>
          <a:p>
            <a:pPr algn="ctr"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ctr" rtl="0" eaLnBrk="0" fontAlgn="auto">
              <a:lnSpc>
                <a:spcPts val="1095"/>
              </a:lnSpc>
              <a:spcBef>
                <a:spcPts val="0"/>
              </a:spcBef>
            </a:pPr>
            <a:r>
              <a:rPr 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远期</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展望</a:t>
            </a:r>
            <a:endParaRPr 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endParaRPr>
          </a:p>
        </p:txBody>
      </p:sp>
      <p:graphicFrame>
        <p:nvGraphicFramePr>
          <p:cNvPr id="22" name="table 880"/>
          <p:cNvGraphicFramePr>
            <a:graphicFrameLocks noGrp="true"/>
          </p:cNvGraphicFramePr>
          <p:nvPr>
            <p:custDataLst>
              <p:tags r:id="rId35"/>
            </p:custDataLst>
          </p:nvPr>
        </p:nvGraphicFramePr>
        <p:xfrm>
          <a:off x="559435" y="1352550"/>
          <a:ext cx="947420" cy="464820"/>
        </p:xfrm>
        <a:graphic>
          <a:graphicData uri="http://schemas.openxmlformats.org/drawingml/2006/table">
            <a:tbl>
              <a:tblPr>
                <a:solidFill>
                  <a:srgbClr val="FFCCCC"/>
                </a:solidFill>
              </a:tblPr>
              <a:tblGrid>
                <a:gridCol w="947420"/>
              </a:tblGrid>
              <a:tr h="464820">
                <a:tc>
                  <a:txBody>
                    <a:bodyPr/>
                    <a:p>
                      <a:pPr algn="ctr" rtl="0" eaLnBrk="0">
                        <a:lnSpc>
                          <a:spcPct val="107000"/>
                        </a:lnSpc>
                      </a:pPr>
                      <a:r>
                        <a:rPr lang="zh-CN" altLang="en-US"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设备</a:t>
                      </a:r>
                      <a:endParaRPr lang="zh-CN" altLang="en-US"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7000"/>
                        </a:lnSpc>
                      </a:pPr>
                      <a:r>
                        <a:rPr lang="zh-CN" altLang="en-US"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rPr>
                        <a:t>（封测设备）</a:t>
                      </a:r>
                      <a:endParaRPr lang="zh-CN" altLang="en-US" sz="1200" kern="0" spc="-2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23" name="table 914"/>
          <p:cNvGraphicFramePr>
            <a:graphicFrameLocks noGrp="true"/>
          </p:cNvGraphicFramePr>
          <p:nvPr>
            <p:custDataLst>
              <p:tags r:id="rId36"/>
            </p:custDataLst>
          </p:nvPr>
        </p:nvGraphicFramePr>
        <p:xfrm>
          <a:off x="1676400" y="1352550"/>
          <a:ext cx="2424430" cy="465455"/>
        </p:xfrm>
        <a:graphic>
          <a:graphicData uri="http://schemas.openxmlformats.org/drawingml/2006/table">
            <a:tbl>
              <a:tblPr/>
              <a:tblGrid>
                <a:gridCol w="2424430"/>
              </a:tblGrid>
              <a:tr h="465455">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耐科装备（ 铜陵市）、华峰测控（北京）、新益昌（深圳）</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cxnSp>
        <p:nvCxnSpPr>
          <p:cNvPr id="25" name="直接箭头连接符 24"/>
          <p:cNvCxnSpPr/>
          <p:nvPr/>
        </p:nvCxnSpPr>
        <p:spPr>
          <a:xfrm flipH="true">
            <a:off x="1506855" y="158400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712" name="textbox 712"/>
          <p:cNvSpPr/>
          <p:nvPr/>
        </p:nvSpPr>
        <p:spPr>
          <a:xfrm>
            <a:off x="5354955" y="7183120"/>
            <a:ext cx="4829175" cy="1383665"/>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1905" algn="just" rtl="0" eaLnBrk="0" fontAlgn="auto">
              <a:lnSpc>
                <a:spcPct val="120000"/>
              </a:lnSpc>
              <a:spcBef>
                <a:spcPts val="0"/>
              </a:spcBef>
              <a:spcAft>
                <a:spcPts val="0"/>
              </a:spcAft>
            </a:pP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r>
              <a:rPr sz="1200" strike="noStrike" kern="0" spc="-3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rPr>
              <a:t>：</a:t>
            </a:r>
            <a:endParaRPr sz="1200" b="1" strike="noStrike" kern="0" spc="1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1905" algn="just" rtl="0" eaLnBrk="0" fontAlgn="auto">
              <a:lnSpc>
                <a:spcPct val="120000"/>
              </a:lnSpc>
              <a:spcBef>
                <a:spcPts val="0"/>
              </a:spcBef>
              <a:spcAft>
                <a:spcPts val="0"/>
              </a:spcAft>
            </a:pP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围绕</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全彩色LED/LCD</a:t>
            </a:r>
            <a:r>
              <a:rPr lang="en-US"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/OLED</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制造、应用及高性能LED智能照明及散热器件等重点领域，大力引进显示面板、背光</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模组、</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触控模组等相关制造企业</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endParaRPr>
          </a:p>
          <a:p>
            <a:pPr marL="12700" indent="1905" algn="just" rtl="0" eaLnBrk="0" fontAlgn="auto">
              <a:lnSpc>
                <a:spcPct val="120000"/>
              </a:lnSpc>
              <a:spcBef>
                <a:spcPts val="0"/>
              </a:spcBef>
              <a:spcAft>
                <a:spcPts val="0"/>
              </a:spcAft>
            </a:pP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进一步强化产业链</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中游的</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创新驱动与协同整合能力</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推动</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桂林市新型显示</a:t>
            </a:r>
            <a:r>
              <a:rPr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产业链上下游紧密衔接，实现高效协同与共赢发展</a:t>
            </a:r>
            <a:r>
              <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a:t>
            </a:r>
            <a:endParaRPr lang="zh-CN" sz="1200" strike="noStrike" kern="0" spc="1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endParaRPr>
          </a:p>
        </p:txBody>
      </p:sp>
      <p:sp>
        <p:nvSpPr>
          <p:cNvPr id="714" name="textbox 714"/>
          <p:cNvSpPr/>
          <p:nvPr/>
        </p:nvSpPr>
        <p:spPr>
          <a:xfrm>
            <a:off x="10771505" y="7183120"/>
            <a:ext cx="3937635" cy="1626235"/>
          </a:xfrm>
          <a:prstGeom prst="rect">
            <a:avLst/>
          </a:prstGeom>
          <a:noFill/>
          <a:ln w="0" cap="flat">
            <a:noFill/>
            <a:prstDash val="solid"/>
            <a:miter lim="0"/>
          </a:ln>
        </p:spPr>
        <p:txBody>
          <a:bodyPr vert="horz" wrap="square" lIns="0" tIns="0" rIns="0" bIns="0"/>
          <a:lstStyle/>
          <a:p>
            <a:pPr algn="l" rtl="0" eaLnBrk="0" fontAlgn="auto">
              <a:lnSpc>
                <a:spcPct val="120000"/>
              </a:lnSpc>
              <a:spcBef>
                <a:spcPts val="0"/>
              </a:spcBef>
              <a:spcAft>
                <a:spcPts val="0"/>
              </a:spcAft>
            </a:pPr>
            <a:endParaRPr sz="100" strike="noStrike" noProof="1" dirty="0">
              <a:latin typeface="Arial" panose="020B0604020202020204"/>
              <a:ea typeface="Arial" panose="020B0604020202020204"/>
              <a:cs typeface="Arial" panose="020B0604020202020204"/>
            </a:endParaRPr>
          </a:p>
          <a:p>
            <a:pPr marL="12700" indent="2540" algn="l" rtl="0" eaLnBrk="0" fontAlgn="auto">
              <a:lnSpc>
                <a:spcPct val="120000"/>
              </a:lnSpc>
              <a:spcBef>
                <a:spcPts val="0"/>
              </a:spcBef>
              <a:spcAft>
                <a:spcPts val="0"/>
              </a:spcAft>
            </a:pPr>
            <a:r>
              <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rPr>
              <a:t>重点方向：</a:t>
            </a:r>
            <a:endParaRPr sz="1200" b="1" strike="noStrike" kern="0" spc="50" noProof="1" dirty="0">
              <a:solidFill>
                <a:srgbClr val="000000">
                  <a:alpha val="100000"/>
                </a:srgbClr>
              </a:solidFill>
              <a:latin typeface="黑体" panose="02010609060101010101" charset="-122"/>
              <a:ea typeface="黑体" panose="02010609060101010101" charset="-122"/>
              <a:cs typeface="黑体" panose="02010609060101010101" charset="-122"/>
            </a:endParaRPr>
          </a:p>
          <a:p>
            <a:pPr marL="12700" indent="2540" algn="l" rtl="0" eaLnBrk="0" fontAlgn="auto">
              <a:lnSpc>
                <a:spcPct val="120000"/>
              </a:lnSpc>
              <a:spcBef>
                <a:spcPts val="0"/>
              </a:spcBef>
              <a:spcAft>
                <a:spcPts val="0"/>
              </a:spcAft>
            </a:pPr>
            <a:r>
              <a:rPr sz="1200" strike="noStrike" kern="0" spc="5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加强与手机平板、穿戴设备、汽车电子等行业的交流合作，引进一批LED显示、平板显示、车载显示相关的国内重要企业</a:t>
            </a:r>
            <a:r>
              <a:rPr lang="zh-CN" sz="1200" strike="noStrike" kern="0" spc="5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rPr>
              <a:t>，加强智慧照明、健康照明、文旅照明等新兴照明产品研发生产和应用推广，做大新型显示终端产业规模，提升产业整体竞争力。</a:t>
            </a:r>
            <a:endParaRPr lang="zh-CN" sz="1200" strike="noStrike" kern="0" spc="50" noProof="1" dirty="0">
              <a:solidFill>
                <a:srgbClr val="000000">
                  <a:alpha val="100000"/>
                </a:srgbClr>
              </a:solidFill>
              <a:latin typeface="宋体" panose="02010600030101010101" pitchFamily="2" charset="-122"/>
              <a:ea typeface="宋体" panose="02010600030101010101" pitchFamily="2" charset="-122"/>
              <a:cs typeface="宋体" panose="02010600030101010101" pitchFamily="2" charset="-122"/>
            </a:endParaRPr>
          </a:p>
          <a:p>
            <a:pPr marL="12700" indent="2540" algn="l" rtl="0" eaLnBrk="0" fontAlgn="auto">
              <a:lnSpc>
                <a:spcPct val="120000"/>
              </a:lnSpc>
              <a:spcBef>
                <a:spcPts val="0"/>
              </a:spcBef>
              <a:spcAft>
                <a:spcPts val="0"/>
              </a:spcAft>
            </a:pPr>
            <a:endParaRPr sz="1200" strike="noStrike" noProof="1" dirty="0">
              <a:latin typeface="宋体" panose="02010600030101010101" pitchFamily="2" charset="-122"/>
              <a:ea typeface="宋体" panose="02010600030101010101" pitchFamily="2" charset="-122"/>
              <a:cs typeface="宋体" panose="02010600030101010101" pitchFamily="2" charset="-122"/>
            </a:endParaRPr>
          </a:p>
        </p:txBody>
      </p:sp>
      <p:pic>
        <p:nvPicPr>
          <p:cNvPr id="3076" name="picture 718"/>
          <p:cNvPicPr>
            <a:picLocks noChangeAspect="true"/>
          </p:cNvPicPr>
          <p:nvPr/>
        </p:nvPicPr>
        <p:blipFill>
          <a:blip r:embed="rId1"/>
          <a:stretch>
            <a:fillRect/>
          </a:stretch>
        </p:blipFill>
        <p:spPr>
          <a:xfrm>
            <a:off x="5172075" y="801688"/>
            <a:ext cx="19050" cy="9307512"/>
          </a:xfrm>
          <a:prstGeom prst="rect">
            <a:avLst/>
          </a:prstGeom>
          <a:noFill/>
          <a:ln w="9525">
            <a:noFill/>
          </a:ln>
        </p:spPr>
      </p:pic>
      <p:pic>
        <p:nvPicPr>
          <p:cNvPr id="3077" name="picture 720"/>
          <p:cNvPicPr>
            <a:picLocks noChangeAspect="true"/>
          </p:cNvPicPr>
          <p:nvPr/>
        </p:nvPicPr>
        <p:blipFill>
          <a:blip r:embed="rId2"/>
          <a:stretch>
            <a:fillRect/>
          </a:stretch>
        </p:blipFill>
        <p:spPr>
          <a:xfrm>
            <a:off x="10502583" y="833438"/>
            <a:ext cx="19050" cy="9275762"/>
          </a:xfrm>
          <a:prstGeom prst="rect">
            <a:avLst/>
          </a:prstGeom>
          <a:noFill/>
          <a:ln w="9525">
            <a:noFill/>
          </a:ln>
        </p:spPr>
      </p:pic>
      <p:graphicFrame>
        <p:nvGraphicFramePr>
          <p:cNvPr id="728" name="table 728"/>
          <p:cNvGraphicFramePr>
            <a:graphicFrameLocks noGrp="true"/>
          </p:cNvGraphicFramePr>
          <p:nvPr>
            <p:custDataLst>
              <p:tags r:id="rId3"/>
            </p:custDataLst>
          </p:nvPr>
        </p:nvGraphicFramePr>
        <p:xfrm>
          <a:off x="258445" y="791845"/>
          <a:ext cx="4563110" cy="403860"/>
        </p:xfrm>
        <a:graphic>
          <a:graphicData uri="http://schemas.openxmlformats.org/drawingml/2006/table">
            <a:tbl>
              <a:tblPr>
                <a:solidFill>
                  <a:srgbClr val="C5E0B3"/>
                </a:solidFill>
              </a:tblPr>
              <a:tblGrid>
                <a:gridCol w="4563110"/>
              </a:tblGrid>
              <a:tr h="403860">
                <a:tc>
                  <a:txBody>
                    <a:bodyPr/>
                    <a:lstStyle/>
                    <a:p>
                      <a:pPr algn="l" rtl="0" eaLnBrk="0">
                        <a:lnSpc>
                          <a:spcPct val="109000"/>
                        </a:lnSpc>
                      </a:pPr>
                      <a:endParaRPr sz="600" dirty="0">
                        <a:latin typeface="Arial" panose="020B0604020202020204"/>
                        <a:ea typeface="Arial" panose="020B0604020202020204"/>
                        <a:cs typeface="Arial" panose="020B0604020202020204"/>
                      </a:endParaRPr>
                    </a:p>
                    <a:p>
                      <a:pPr marL="2055495" algn="l" rtl="0" eaLnBrk="0">
                        <a:lnSpc>
                          <a:spcPct val="98000"/>
                        </a:lnSpc>
                        <a:spcBef>
                          <a:spcPts val="5"/>
                        </a:spcBef>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0771505" y="791845"/>
          <a:ext cx="4024630" cy="403860"/>
        </p:xfrm>
        <a:graphic>
          <a:graphicData uri="http://schemas.openxmlformats.org/drawingml/2006/table">
            <a:tbl>
              <a:tblPr>
                <a:solidFill>
                  <a:srgbClr val="B7DDE8"/>
                </a:solidFill>
              </a:tblPr>
              <a:tblGrid>
                <a:gridCol w="4024630"/>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5437505" y="791845"/>
          <a:ext cx="4774565" cy="403860"/>
        </p:xfrm>
        <a:graphic>
          <a:graphicData uri="http://schemas.openxmlformats.org/drawingml/2006/table">
            <a:tbl>
              <a:tblPr>
                <a:solidFill>
                  <a:srgbClr val="99CCFF"/>
                </a:solidFill>
              </a:tblPr>
              <a:tblGrid>
                <a:gridCol w="4774565"/>
              </a:tblGrid>
              <a:tr h="403860">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734" name="textbox 734"/>
          <p:cNvSpPr/>
          <p:nvPr/>
        </p:nvSpPr>
        <p:spPr>
          <a:xfrm>
            <a:off x="-635" y="157480"/>
            <a:ext cx="15120620" cy="393700"/>
          </a:xfrm>
          <a:prstGeom prst="rect">
            <a:avLst/>
          </a:prstGeom>
          <a:noFill/>
          <a:ln w="0" cap="flat">
            <a:noFill/>
            <a:prstDash val="solid"/>
            <a:miter lim="0"/>
          </a:ln>
        </p:spPr>
        <p:txBody>
          <a:bodyPr vert="horz" wrap="square" lIns="0" tIns="0" rIns="0" bIns="0"/>
          <a:lstStyle/>
          <a:p>
            <a:pPr algn="ctr" rtl="0" eaLnBrk="0" fontAlgn="auto">
              <a:lnSpc>
                <a:spcPct val="86000"/>
              </a:lnSpc>
            </a:pPr>
            <a:endParaRPr sz="100" strike="noStrike" noProof="1" dirty="0">
              <a:latin typeface="Arial" panose="020B0604020202020204"/>
              <a:ea typeface="Arial" panose="020B0604020202020204"/>
              <a:cs typeface="Arial" panose="020B0604020202020204"/>
            </a:endParaRPr>
          </a:p>
          <a:p>
            <a:pPr marL="12700" algn="ctr" rtl="0" eaLnBrk="0" fontAlgn="auto">
              <a:lnSpc>
                <a:spcPct val="91000"/>
              </a:lnSpc>
            </a:pPr>
            <a:r>
              <a:rPr lang="zh-CN" sz="2400" strike="noStrike" kern="0" spc="0" noProof="1" dirty="0">
                <a:solidFill>
                  <a:schemeClr val="tx1">
                    <a:alpha val="100000"/>
                  </a:schemeClr>
                </a:solidFill>
                <a:latin typeface="方正小标宋简体" panose="02000000000000000000" charset="-122"/>
                <a:ea typeface="方正小标宋简体" panose="02000000000000000000" charset="-122"/>
                <a:cs typeface="方正小标宋简体" panose="02000000000000000000" charset="-122"/>
              </a:rPr>
              <a:t>新型显示</a:t>
            </a:r>
            <a:r>
              <a:rPr sz="2400" strike="noStrike" kern="0" spc="0" noProof="1" dirty="0">
                <a:solidFill>
                  <a:schemeClr val="tx1">
                    <a:alpha val="100000"/>
                  </a:schemeClr>
                </a:solidFill>
                <a:latin typeface="方正小标宋简体" panose="02000000000000000000" charset="-122"/>
                <a:ea typeface="方正小标宋简体" panose="02000000000000000000" charset="-122"/>
                <a:cs typeface="方正小标宋简体" panose="02000000000000000000" charset="-122"/>
              </a:rPr>
              <a:t>产业链图谱</a:t>
            </a:r>
            <a:endParaRPr sz="2400" strike="noStrike" kern="0" spc="0" noProof="1" dirty="0">
              <a:solidFill>
                <a:schemeClr val="tx1">
                  <a:alpha val="100000"/>
                </a:schemeClr>
              </a:solidFill>
              <a:latin typeface="方正小标宋简体" panose="02000000000000000000" charset="-122"/>
              <a:ea typeface="方正小标宋简体" panose="02000000000000000000" charset="-122"/>
              <a:cs typeface="方正小标宋简体" panose="02000000000000000000" charset="-122"/>
            </a:endParaRPr>
          </a:p>
        </p:txBody>
      </p:sp>
      <p:grpSp>
        <p:nvGrpSpPr>
          <p:cNvPr id="3084" name="group 66"/>
          <p:cNvGrpSpPr/>
          <p:nvPr/>
        </p:nvGrpSpPr>
        <p:grpSpPr>
          <a:xfrm>
            <a:off x="11990388" y="549275"/>
            <a:ext cx="1811337" cy="187325"/>
            <a:chOff x="-974939" y="221615"/>
            <a:chExt cx="1811782" cy="187905"/>
          </a:xfrm>
        </p:grpSpPr>
        <p:sp>
          <p:nvSpPr>
            <p:cNvPr id="3085" name="rect 814"/>
            <p:cNvSpPr/>
            <p:nvPr/>
          </p:nvSpPr>
          <p:spPr>
            <a:xfrm>
              <a:off x="-974939" y="221615"/>
              <a:ext cx="1811782" cy="187718"/>
            </a:xfrm>
            <a:prstGeom prst="rect">
              <a:avLst/>
            </a:prstGeom>
            <a:solidFill>
              <a:srgbClr val="CCFF66"/>
            </a:solidFill>
            <a:ln w="0">
              <a:noFill/>
            </a:ln>
          </p:spPr>
          <p:txBody>
            <a:bodyPr anchor="t" anchorCtr="false"/>
            <a:p>
              <a:pPr algn="ctr"/>
              <a:endParaRPr lang="zh-CN" altLang="en-US"/>
            </a:p>
          </p:txBody>
        </p:sp>
        <p:sp>
          <p:nvSpPr>
            <p:cNvPr id="816" name="textbox 816"/>
            <p:cNvSpPr/>
            <p:nvPr/>
          </p:nvSpPr>
          <p:spPr>
            <a:xfrm>
              <a:off x="-906331" y="245691"/>
              <a:ext cx="1670050" cy="163829"/>
            </a:xfrm>
            <a:prstGeom prst="rect">
              <a:avLst/>
            </a:prstGeom>
            <a:noFill/>
            <a:ln w="0" cap="flat">
              <a:noFill/>
              <a:prstDash val="solid"/>
              <a:miter lim="0"/>
            </a:ln>
          </p:spPr>
          <p:txBody>
            <a:bodyPr vert="horz" wrap="square" lIns="0" tIns="0" rIns="0" bIns="0" anchor="ctr" anchorCtr="false"/>
            <a:lstStyle/>
            <a:p>
              <a:pPr algn="l" rtl="0" eaLnBrk="0" fontAlgn="auto">
                <a:lnSpc>
                  <a:spcPct val="83000"/>
                </a:lnSpc>
              </a:pPr>
              <a:endParaRPr sz="100" strike="noStrike" noProof="1" dirty="0">
                <a:latin typeface="Arial" panose="020B0604020202020204"/>
                <a:ea typeface="Arial" panose="020B0604020202020204"/>
                <a:cs typeface="Arial" panose="020B0604020202020204"/>
              </a:endParaRPr>
            </a:p>
            <a:p>
              <a:pPr marL="12700" algn="l" rtl="0" eaLnBrk="0" fontAlgn="auto">
                <a:lnSpc>
                  <a:spcPts val="1090"/>
                </a:lnSpc>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在谈项目（企业）、</a:t>
              </a:r>
              <a:r>
                <a:rPr sz="900" strike="noStrike" kern="0" spc="-1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拟建项目</a:t>
              </a:r>
              <a:endParaRPr sz="900" strike="noStrike" noProof="1" dirty="0">
                <a:latin typeface="黑体" panose="02010609060101010101" charset="-122"/>
                <a:ea typeface="黑体" panose="02010609060101010101" charset="-122"/>
                <a:cs typeface="黑体" panose="02010609060101010101" charset="-122"/>
              </a:endParaRPr>
            </a:p>
          </p:txBody>
        </p:sp>
      </p:grpSp>
      <p:graphicFrame>
        <p:nvGraphicFramePr>
          <p:cNvPr id="878" name="table 878"/>
          <p:cNvGraphicFramePr>
            <a:graphicFrameLocks noGrp="true"/>
          </p:cNvGraphicFramePr>
          <p:nvPr>
            <p:custDataLst>
              <p:tags r:id="rId6"/>
            </p:custDataLst>
          </p:nvPr>
        </p:nvGraphicFramePr>
        <p:xfrm>
          <a:off x="2504440" y="2160270"/>
          <a:ext cx="2336165" cy="179070"/>
        </p:xfrm>
        <a:graphic>
          <a:graphicData uri="http://schemas.openxmlformats.org/drawingml/2006/table">
            <a:tbl>
              <a:tblPr/>
              <a:tblGrid>
                <a:gridCol w="2336165"/>
              </a:tblGrid>
              <a:tr h="179070">
                <a:tc>
                  <a:txBody>
                    <a:bodyPr/>
                    <a:lstStyle/>
                    <a:p>
                      <a:pPr algn="l" rtl="0" eaLnBrk="0">
                        <a:lnSpc>
                          <a:spcPct val="106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Canon Tokki</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（日本）</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、爱发科</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（日本）</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880" name="table 880"/>
          <p:cNvGraphicFramePr>
            <a:graphicFrameLocks noGrp="true"/>
          </p:cNvGraphicFramePr>
          <p:nvPr>
            <p:custDataLst>
              <p:tags r:id="rId7"/>
            </p:custDataLst>
          </p:nvPr>
        </p:nvGraphicFramePr>
        <p:xfrm>
          <a:off x="1556703" y="1715770"/>
          <a:ext cx="772795" cy="306705"/>
        </p:xfrm>
        <a:graphic>
          <a:graphicData uri="http://schemas.openxmlformats.org/drawingml/2006/table">
            <a:tbl>
              <a:tblPr>
                <a:solidFill>
                  <a:srgbClr val="FFCCCC"/>
                </a:solidFill>
              </a:tblPr>
              <a:tblGrid>
                <a:gridCol w="772795"/>
              </a:tblGrid>
              <a:tr h="306705">
                <a:tc>
                  <a:txBody>
                    <a:bodyPr/>
                    <a:lstStyle/>
                    <a:p>
                      <a:pPr algn="l" rtl="0" eaLnBrk="0">
                        <a:lnSpc>
                          <a:spcPct val="107000"/>
                        </a:lnSpc>
                      </a:pPr>
                      <a:endParaRPr sz="200" dirty="0">
                        <a:latin typeface="Arial" panose="020B0604020202020204"/>
                        <a:ea typeface="Arial" panose="020B0604020202020204"/>
                        <a:cs typeface="Arial" panose="020B0604020202020204"/>
                      </a:endParaRPr>
                    </a:p>
                    <a:p>
                      <a:pPr algn="ctr" rtl="0" eaLnBrk="0">
                        <a:lnSpc>
                          <a:spcPct val="100000"/>
                        </a:lnSpc>
                        <a:spcBef>
                          <a:spcPts val="0"/>
                        </a:spcBef>
                        <a:buClrTx/>
                        <a:buSzTx/>
                        <a:buFontTx/>
                      </a:pPr>
                      <a:r>
                        <a:rPr lang="zh-CN" sz="900" dirty="0">
                          <a:latin typeface="黑体" panose="02010609060101010101" charset="-122"/>
                          <a:ea typeface="黑体" panose="02010609060101010101" charset="-122"/>
                          <a:cs typeface="黑体" panose="02010609060101010101" charset="-122"/>
                          <a:sym typeface="+mn-ea"/>
                        </a:rPr>
                        <a:t>显影/刻蚀（</a:t>
                      </a:r>
                      <a:r>
                        <a:rPr lang="en-US" altLang="zh-CN" sz="900" dirty="0">
                          <a:latin typeface="黑体" panose="02010609060101010101" charset="-122"/>
                          <a:ea typeface="黑体" panose="02010609060101010101" charset="-122"/>
                          <a:cs typeface="黑体" panose="02010609060101010101" charset="-122"/>
                          <a:sym typeface="+mn-ea"/>
                        </a:rPr>
                        <a:t>LCD/OLED</a:t>
                      </a:r>
                      <a:r>
                        <a:rPr lang="zh-CN" altLang="en-US" sz="900" dirty="0">
                          <a:latin typeface="黑体" panose="02010609060101010101" charset="-122"/>
                          <a:ea typeface="黑体" panose="02010609060101010101" charset="-122"/>
                          <a:cs typeface="黑体" panose="02010609060101010101" charset="-122"/>
                          <a:sym typeface="+mn-ea"/>
                        </a:rPr>
                        <a:t>）</a:t>
                      </a:r>
                      <a:endParaRPr lang="zh-CN" altLang="en-US" sz="900" dirty="0">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888" name="table 888"/>
          <p:cNvGraphicFramePr>
            <a:graphicFrameLocks noGrp="true"/>
          </p:cNvGraphicFramePr>
          <p:nvPr>
            <p:custDataLst>
              <p:tags r:id="rId8"/>
            </p:custDataLst>
          </p:nvPr>
        </p:nvGraphicFramePr>
        <p:xfrm>
          <a:off x="2486025" y="2477135"/>
          <a:ext cx="2354580" cy="182245"/>
        </p:xfrm>
        <a:graphic>
          <a:graphicData uri="http://schemas.openxmlformats.org/drawingml/2006/table">
            <a:tbl>
              <a:tblPr/>
              <a:tblGrid>
                <a:gridCol w="2354580"/>
              </a:tblGrid>
              <a:tr h="182245">
                <a:tc>
                  <a:txBody>
                    <a:bodyPr/>
                    <a:lstStyle/>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精测电子</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（武汉）</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、华兴源创</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（苏州）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896" name="table 896"/>
          <p:cNvGraphicFramePr>
            <a:graphicFrameLocks noGrp="true"/>
          </p:cNvGraphicFramePr>
          <p:nvPr>
            <p:custDataLst>
              <p:tags r:id="rId9"/>
            </p:custDataLst>
          </p:nvPr>
        </p:nvGraphicFramePr>
        <p:xfrm>
          <a:off x="2499360" y="3422650"/>
          <a:ext cx="2341245" cy="167640"/>
        </p:xfrm>
        <a:graphic>
          <a:graphicData uri="http://schemas.openxmlformats.org/drawingml/2006/table">
            <a:tbl>
              <a:tblPr/>
              <a:tblGrid>
                <a:gridCol w="2341245"/>
              </a:tblGrid>
              <a:tr h="167640">
                <a:tc>
                  <a:txBody>
                    <a:bodyPr/>
                    <a:lstStyle/>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三安光电</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(深圳)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‌乾照光电（</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厦门</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22" name="table 922"/>
          <p:cNvGraphicFramePr>
            <a:graphicFrameLocks noGrp="true"/>
          </p:cNvGraphicFramePr>
          <p:nvPr>
            <p:custDataLst>
              <p:tags r:id="rId10"/>
            </p:custDataLst>
          </p:nvPr>
        </p:nvGraphicFramePr>
        <p:xfrm>
          <a:off x="6855460" y="4114800"/>
          <a:ext cx="3328670" cy="330835"/>
        </p:xfrm>
        <a:graphic>
          <a:graphicData uri="http://schemas.openxmlformats.org/drawingml/2006/table">
            <a:tbl>
              <a:tblPr/>
              <a:tblGrid>
                <a:gridCol w="1223010"/>
                <a:gridCol w="2105660"/>
              </a:tblGrid>
              <a:tr h="330835">
                <a:tc>
                  <a:txBody>
                    <a:bodyPr/>
                    <a:lstStyle/>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达远显示（临桂）</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lstStyle/>
                    <a:p>
                      <a:pPr algn="ctr" rtl="0" eaLnBrk="0">
                        <a:lnSpc>
                          <a:spcPct val="110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京东方（北京）、</a:t>
                      </a:r>
                      <a:r>
                        <a:rPr sz="900" kern="0" spc="70" dirty="0">
                          <a:solidFill>
                            <a:srgbClr val="000000">
                              <a:alpha val="100000"/>
                            </a:srgbClr>
                          </a:solidFill>
                          <a:latin typeface="黑体" panose="02010609060101010101" charset="-122"/>
                          <a:ea typeface="黑体" panose="02010609060101010101" charset="-122"/>
                          <a:cs typeface="黑体" panose="02010609060101010101" charset="-122"/>
                        </a:rPr>
                        <a:t>三星</a:t>
                      </a: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（韩国）</a:t>
                      </a:r>
                      <a:r>
                        <a:rPr sz="900" kern="0" spc="70" dirty="0">
                          <a:solidFill>
                            <a:srgbClr val="000000">
                              <a:alpha val="100000"/>
                            </a:srgbClr>
                          </a:solidFill>
                          <a:latin typeface="黑体" panose="02010609060101010101" charset="-122"/>
                          <a:ea typeface="黑体" panose="02010609060101010101" charset="-122"/>
                          <a:cs typeface="黑体" panose="02010609060101010101" charset="-122"/>
                        </a:rPr>
                        <a:t> </a:t>
                      </a:r>
                      <a:endParaRPr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sp>
        <p:nvSpPr>
          <p:cNvPr id="962" name="textbox 962"/>
          <p:cNvSpPr/>
          <p:nvPr/>
        </p:nvSpPr>
        <p:spPr>
          <a:xfrm>
            <a:off x="7644765" y="549275"/>
            <a:ext cx="1843404" cy="187325"/>
          </a:xfrm>
          <a:prstGeom prst="rect">
            <a:avLst/>
          </a:prstGeom>
          <a:solidFill>
            <a:srgbClr val="FEE599">
              <a:alpha val="100000"/>
            </a:srgbClr>
          </a:solidFill>
          <a:ln w="0" cap="flat">
            <a:noFill/>
            <a:prstDash val="solid"/>
            <a:miter lim="0"/>
          </a:ln>
        </p:spPr>
        <p:txBody>
          <a:bodyPr vert="horz" wrap="square" lIns="0" tIns="0" rIns="0" bIns="0" anchor="ctr" anchorCtr="false"/>
          <a:lstStyle/>
          <a:p>
            <a:pPr algn="ctr"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ctr" rtl="0" eaLnBrk="0" fontAlgn="auto">
              <a:lnSpc>
                <a:spcPts val="1095"/>
              </a:lnSpc>
              <a:spcBef>
                <a:spcPts val="0"/>
              </a:spcBef>
            </a:pPr>
            <a:r>
              <a:rPr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现有产业链环节、落地企业</a:t>
            </a:r>
            <a:endParaRPr sz="900" strike="noStrike" noProof="1" dirty="0">
              <a:latin typeface="黑体" panose="02010609060101010101" charset="-122"/>
              <a:ea typeface="黑体" panose="02010609060101010101" charset="-122"/>
              <a:cs typeface="黑体" panose="02010609060101010101" charset="-122"/>
            </a:endParaRPr>
          </a:p>
        </p:txBody>
      </p:sp>
      <p:sp>
        <p:nvSpPr>
          <p:cNvPr id="964" name="textbox 964"/>
          <p:cNvSpPr/>
          <p:nvPr/>
        </p:nvSpPr>
        <p:spPr>
          <a:xfrm>
            <a:off x="9551035" y="549275"/>
            <a:ext cx="2362835" cy="187325"/>
          </a:xfrm>
          <a:prstGeom prst="rect">
            <a:avLst/>
          </a:prstGeom>
          <a:solidFill>
            <a:srgbClr val="FFCCCC">
              <a:alpha val="100000"/>
            </a:srgbClr>
          </a:solidFill>
          <a:ln w="0" cap="flat">
            <a:noFill/>
            <a:prstDash val="solid"/>
            <a:miter lim="0"/>
          </a:ln>
        </p:spPr>
        <p:txBody>
          <a:bodyPr vert="horz" wrap="square" lIns="0" tIns="0" rIns="0" bIns="0" anchor="ctr" anchorCtr="false"/>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90170" algn="l" rtl="0" eaLnBrk="0" fontAlgn="auto">
              <a:lnSpc>
                <a:spcPts val="1100"/>
              </a:lnSpc>
              <a:spcBef>
                <a:spcPts val="0"/>
              </a:spcBef>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重点补链</a:t>
            </a:r>
            <a:r>
              <a:rPr lang="zh-CN"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、强链、延链</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环节、</a:t>
            </a:r>
            <a:r>
              <a:rPr sz="900" strike="noStrike" kern="0" spc="-22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目标企业</a:t>
            </a:r>
            <a:endParaRPr sz="900" strike="noStrike" noProof="1" dirty="0">
              <a:latin typeface="黑体" panose="02010609060101010101" charset="-122"/>
              <a:ea typeface="黑体" panose="02010609060101010101" charset="-122"/>
              <a:cs typeface="黑体" panose="02010609060101010101" charset="-122"/>
            </a:endParaRPr>
          </a:p>
        </p:txBody>
      </p:sp>
      <p:graphicFrame>
        <p:nvGraphicFramePr>
          <p:cNvPr id="992" name="table 992"/>
          <p:cNvGraphicFramePr>
            <a:graphicFrameLocks noGrp="true"/>
          </p:cNvGraphicFramePr>
          <p:nvPr>
            <p:custDataLst>
              <p:tags r:id="rId11"/>
            </p:custDataLst>
          </p:nvPr>
        </p:nvGraphicFramePr>
        <p:xfrm>
          <a:off x="1567815" y="2160270"/>
          <a:ext cx="757555" cy="179705"/>
        </p:xfrm>
        <a:graphic>
          <a:graphicData uri="http://schemas.openxmlformats.org/drawingml/2006/table">
            <a:tbl>
              <a:tblPr/>
              <a:tblGrid>
                <a:gridCol w="757555"/>
              </a:tblGrid>
              <a:tr h="179705">
                <a:tc>
                  <a:txBody>
                    <a:bodyPr/>
                    <a:lstStyle/>
                    <a:p>
                      <a:pPr algn="ctr" rtl="0" eaLnBrk="0">
                        <a:lnSpc>
                          <a:spcPct val="106000"/>
                        </a:lnSpc>
                      </a:pPr>
                      <a:r>
                        <a:rPr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镀膜</a:t>
                      </a:r>
                      <a:r>
                        <a:rPr sz="900" kern="0" spc="70" dirty="0">
                          <a:solidFill>
                            <a:srgbClr val="000000">
                              <a:alpha val="100000"/>
                            </a:srgbClr>
                          </a:solidFill>
                          <a:latin typeface="Calibri" panose="020F0502020204030204"/>
                          <a:ea typeface="Calibri" panose="020F0502020204030204"/>
                          <a:cs typeface="Calibri" panose="020F0502020204030204"/>
                          <a:sym typeface="+mn-ea"/>
                        </a:rPr>
                        <a:t>/</a:t>
                      </a:r>
                      <a:r>
                        <a:rPr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封装</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1000" name="table 1000"/>
          <p:cNvGraphicFramePr>
            <a:graphicFrameLocks noGrp="true"/>
          </p:cNvGraphicFramePr>
          <p:nvPr>
            <p:custDataLst>
              <p:tags r:id="rId12"/>
            </p:custDataLst>
          </p:nvPr>
        </p:nvGraphicFramePr>
        <p:xfrm>
          <a:off x="1568450" y="2477770"/>
          <a:ext cx="746760" cy="179070"/>
        </p:xfrm>
        <a:graphic>
          <a:graphicData uri="http://schemas.openxmlformats.org/drawingml/2006/table">
            <a:tbl>
              <a:tblPr/>
              <a:tblGrid>
                <a:gridCol w="746760"/>
              </a:tblGrid>
              <a:tr h="179070">
                <a:tc>
                  <a:txBody>
                    <a:bodyPr/>
                    <a:lstStyle/>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检查</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测试</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6" name="直接连接符 5"/>
          <p:cNvCxnSpPr/>
          <p:nvPr/>
        </p:nvCxnSpPr>
        <p:spPr>
          <a:xfrm>
            <a:off x="575310" y="2045970"/>
            <a:ext cx="10795" cy="517461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sp>
        <p:nvSpPr>
          <p:cNvPr id="3111" name="文本框 7"/>
          <p:cNvSpPr txBox="true"/>
          <p:nvPr/>
        </p:nvSpPr>
        <p:spPr>
          <a:xfrm>
            <a:off x="405130" y="8154670"/>
            <a:ext cx="4785995" cy="1231265"/>
          </a:xfrm>
          <a:prstGeom prst="rect">
            <a:avLst/>
          </a:prstGeom>
          <a:noFill/>
          <a:ln w="9525">
            <a:noFill/>
          </a:ln>
        </p:spPr>
        <p:txBody>
          <a:bodyPr wrap="square" anchor="ctr" anchorCtr="false">
            <a:noAutofit/>
          </a:bodyPr>
          <a:p>
            <a:pPr>
              <a:lnSpc>
                <a:spcPct val="120000"/>
              </a:lnSpc>
            </a:pPr>
            <a:r>
              <a:rPr lang="zh-CN" altLang="en-US" sz="1200" b="1">
                <a:latin typeface="宋体" panose="02010600030101010101" pitchFamily="2" charset="-122"/>
                <a:ea typeface="宋体" panose="02010600030101010101" pitchFamily="2" charset="-122"/>
              </a:rPr>
              <a:t>重点方向：</a:t>
            </a:r>
            <a:endParaRPr lang="zh-CN" altLang="en-US" sz="1200" b="1">
              <a:latin typeface="宋体" panose="02010600030101010101" pitchFamily="2" charset="-122"/>
              <a:ea typeface="宋体" panose="02010600030101010101" pitchFamily="2" charset="-122"/>
            </a:endParaRPr>
          </a:p>
          <a:p>
            <a:pPr>
              <a:lnSpc>
                <a:spcPct val="120000"/>
              </a:lnSpc>
            </a:pPr>
            <a:r>
              <a:rPr lang="zh-CN" altLang="en-US" sz="1200">
                <a:latin typeface="宋体" panose="02010600030101010101" pitchFamily="2" charset="-122"/>
                <a:ea typeface="宋体" panose="02010600030101010101" pitchFamily="2" charset="-122"/>
              </a:rPr>
              <a:t>引进一系列核心材料与关键零配件企业，涵盖玻璃基板、封装材料、、液晶材料、LED芯片、精密支架</a:t>
            </a:r>
            <a:r>
              <a:rPr lang="zh-CN" altLang="en-US" sz="1200">
                <a:latin typeface="宋体" panose="02010600030101010101" pitchFamily="2" charset="-122"/>
                <a:ea typeface="宋体" panose="02010600030101010101" pitchFamily="2" charset="-122"/>
                <a:sym typeface="+mn-ea"/>
              </a:rPr>
              <a:t>以及先进电路板制造</a:t>
            </a:r>
            <a:r>
              <a:rPr lang="zh-CN" altLang="en-US" sz="1200">
                <a:latin typeface="宋体" panose="02010600030101010101" pitchFamily="2" charset="-122"/>
                <a:ea typeface="宋体" panose="02010600030101010101" pitchFamily="2" charset="-122"/>
              </a:rPr>
              <a:t>等领域，为推动桂林市新型显示产业的蓬勃发展奠定坚实基础。</a:t>
            </a:r>
            <a:endParaRPr lang="zh-CN" altLang="en-US" sz="1200">
              <a:latin typeface="宋体" panose="02010600030101010101" pitchFamily="2" charset="-122"/>
              <a:ea typeface="宋体" panose="02010600030101010101" pitchFamily="2" charset="-122"/>
            </a:endParaRPr>
          </a:p>
          <a:p>
            <a:pPr>
              <a:lnSpc>
                <a:spcPct val="120000"/>
              </a:lnSpc>
            </a:pPr>
            <a:endParaRPr lang="zh-CN" altLang="en-US" sz="1200">
              <a:latin typeface="宋体" panose="02010600030101010101" pitchFamily="2" charset="-122"/>
              <a:ea typeface="宋体" panose="02010600030101010101" pitchFamily="2" charset="-122"/>
            </a:endParaRPr>
          </a:p>
        </p:txBody>
      </p:sp>
      <p:sp>
        <p:nvSpPr>
          <p:cNvPr id="10" name="右箭头 9"/>
          <p:cNvSpPr/>
          <p:nvPr/>
        </p:nvSpPr>
        <p:spPr>
          <a:xfrm>
            <a:off x="4965700" y="4142740"/>
            <a:ext cx="43180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sp>
        <p:nvSpPr>
          <p:cNvPr id="77" name="右箭头 76"/>
          <p:cNvSpPr/>
          <p:nvPr/>
        </p:nvSpPr>
        <p:spPr>
          <a:xfrm>
            <a:off x="10338118" y="4218940"/>
            <a:ext cx="433388"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fontAlgn="auto"/>
            <a:endParaRPr lang="zh-CN" altLang="en-US" strike="noStrike" noProof="1"/>
          </a:p>
        </p:txBody>
      </p:sp>
      <p:graphicFrame>
        <p:nvGraphicFramePr>
          <p:cNvPr id="79" name="table 914"/>
          <p:cNvGraphicFramePr>
            <a:graphicFrameLocks noGrp="true"/>
          </p:cNvGraphicFramePr>
          <p:nvPr>
            <p:custDataLst>
              <p:tags r:id="rId13"/>
            </p:custDataLst>
          </p:nvPr>
        </p:nvGraphicFramePr>
        <p:xfrm>
          <a:off x="6860540" y="2784475"/>
          <a:ext cx="3323590" cy="309245"/>
        </p:xfrm>
        <a:graphic>
          <a:graphicData uri="http://schemas.openxmlformats.org/drawingml/2006/table">
            <a:tbl>
              <a:tblPr/>
              <a:tblGrid>
                <a:gridCol w="3323590"/>
              </a:tblGrid>
              <a:tr h="309245">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长信科技</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（芜湖）</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、欧菲光</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1" name="table 900"/>
          <p:cNvGraphicFramePr>
            <a:graphicFrameLocks noGrp="true"/>
          </p:cNvGraphicFramePr>
          <p:nvPr>
            <p:custDataLst>
              <p:tags r:id="rId14"/>
            </p:custDataLst>
          </p:nvPr>
        </p:nvGraphicFramePr>
        <p:xfrm>
          <a:off x="5444490" y="2784475"/>
          <a:ext cx="1210310" cy="309245"/>
        </p:xfrm>
        <a:graphic>
          <a:graphicData uri="http://schemas.openxmlformats.org/drawingml/2006/table">
            <a:tbl>
              <a:tblPr>
                <a:solidFill>
                  <a:srgbClr val="FFCCCC"/>
                </a:solidFill>
              </a:tblPr>
              <a:tblGrid>
                <a:gridCol w="1210310"/>
              </a:tblGrid>
              <a:tr h="309245">
                <a:tc>
                  <a:txBody>
                    <a:bodyPr/>
                    <a:p>
                      <a:pPr algn="ctr" rtl="0" eaLnBrk="0">
                        <a:lnSpc>
                          <a:spcPct val="108000"/>
                        </a:lnSpc>
                        <a:buClrTx/>
                        <a:buSzTx/>
                        <a:buFontTx/>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触控模组</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3" name="table 914"/>
          <p:cNvGraphicFramePr>
            <a:graphicFrameLocks noGrp="true"/>
          </p:cNvGraphicFramePr>
          <p:nvPr>
            <p:custDataLst>
              <p:tags r:id="rId15"/>
            </p:custDataLst>
          </p:nvPr>
        </p:nvGraphicFramePr>
        <p:xfrm>
          <a:off x="6860540" y="3457575"/>
          <a:ext cx="3323590" cy="300355"/>
        </p:xfrm>
        <a:graphic>
          <a:graphicData uri="http://schemas.openxmlformats.org/drawingml/2006/table">
            <a:tbl>
              <a:tblPr/>
              <a:tblGrid>
                <a:gridCol w="3323590"/>
              </a:tblGrid>
              <a:tr h="300355">
                <a:tc>
                  <a:txBody>
                    <a:bodyPr/>
                    <a:p>
                      <a:pPr algn="ctr" rtl="0" eaLnBrk="0">
                        <a:lnSpc>
                          <a:spcPct val="108000"/>
                        </a:lnSpc>
                      </a:pPr>
                      <a:r>
                        <a:rPr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隆利科技</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（深圳）、</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智剑光电</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（深圳）</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85" name="table 900"/>
          <p:cNvGraphicFramePr>
            <a:graphicFrameLocks noGrp="true"/>
          </p:cNvGraphicFramePr>
          <p:nvPr>
            <p:custDataLst>
              <p:tags r:id="rId16"/>
            </p:custDataLst>
          </p:nvPr>
        </p:nvGraphicFramePr>
        <p:xfrm>
          <a:off x="5444490" y="3457575"/>
          <a:ext cx="1210310" cy="300990"/>
        </p:xfrm>
        <a:graphic>
          <a:graphicData uri="http://schemas.openxmlformats.org/drawingml/2006/table">
            <a:tbl>
              <a:tblPr>
                <a:solidFill>
                  <a:srgbClr val="FFCCCC"/>
                </a:solidFill>
              </a:tblPr>
              <a:tblGrid>
                <a:gridCol w="1210310"/>
              </a:tblGrid>
              <a:tr h="300990">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背光模组（</a:t>
                      </a: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LCD</a:t>
                      </a:r>
                      <a:r>
                        <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rPr>
                        <a:t>）</a:t>
                      </a:r>
                      <a:endPar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87" name="table 916"/>
          <p:cNvGraphicFramePr>
            <a:graphicFrameLocks noGrp="true"/>
          </p:cNvGraphicFramePr>
          <p:nvPr>
            <p:custDataLst>
              <p:tags r:id="rId17"/>
            </p:custDataLst>
          </p:nvPr>
        </p:nvGraphicFramePr>
        <p:xfrm>
          <a:off x="5444490" y="4115435"/>
          <a:ext cx="1210310" cy="330200"/>
        </p:xfrm>
        <a:graphic>
          <a:graphicData uri="http://schemas.openxmlformats.org/drawingml/2006/table">
            <a:tbl>
              <a:tblPr>
                <a:solidFill>
                  <a:srgbClr val="FEE599"/>
                </a:solidFill>
              </a:tblPr>
              <a:tblGrid>
                <a:gridCol w="1210310"/>
              </a:tblGrid>
              <a:tr h="330200">
                <a:tc>
                  <a:txBody>
                    <a:bodyPr/>
                    <a:p>
                      <a:pPr algn="ctr" rtl="0" eaLnBrk="0">
                        <a:lnSpc>
                          <a:spcPct val="108000"/>
                        </a:lnSpc>
                      </a:pPr>
                      <a:r>
                        <a:rPr lang="en-US" sz="900" kern="0" dirty="0">
                          <a:solidFill>
                            <a:srgbClr val="000000">
                              <a:alpha val="100000"/>
                            </a:srgbClr>
                          </a:solidFill>
                          <a:latin typeface="黑体" panose="02010609060101010101" charset="-122"/>
                          <a:ea typeface="黑体" panose="02010609060101010101" charset="-122"/>
                          <a:cs typeface="黑体" panose="02010609060101010101" charset="-122"/>
                          <a:sym typeface="+mn-ea"/>
                        </a:rPr>
                        <a:t>OLED</a:t>
                      </a:r>
                      <a:r>
                        <a:rPr lang="zh-CN" altLang="en-US" sz="900" kern="0" dirty="0">
                          <a:solidFill>
                            <a:srgbClr val="000000">
                              <a:alpha val="100000"/>
                            </a:srgbClr>
                          </a:solidFill>
                          <a:latin typeface="黑体" panose="02010609060101010101" charset="-122"/>
                          <a:ea typeface="黑体" panose="02010609060101010101" charset="-122"/>
                          <a:cs typeface="黑体" panose="02010609060101010101" charset="-122"/>
                          <a:sym typeface="+mn-ea"/>
                        </a:rPr>
                        <a:t>面板</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90" name="table 916"/>
          <p:cNvGraphicFramePr>
            <a:graphicFrameLocks noGrp="true"/>
          </p:cNvGraphicFramePr>
          <p:nvPr>
            <p:custDataLst>
              <p:tags r:id="rId18"/>
            </p:custDataLst>
          </p:nvPr>
        </p:nvGraphicFramePr>
        <p:xfrm>
          <a:off x="5444490" y="4901565"/>
          <a:ext cx="1210310" cy="319405"/>
        </p:xfrm>
        <a:graphic>
          <a:graphicData uri="http://schemas.openxmlformats.org/drawingml/2006/table">
            <a:tbl>
              <a:tblPr>
                <a:solidFill>
                  <a:srgbClr val="FEE599"/>
                </a:solidFill>
              </a:tblPr>
              <a:tblGrid>
                <a:gridCol w="1210310"/>
              </a:tblGrid>
              <a:tr h="319405">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8000"/>
                        </a:lnSpc>
                      </a:pPr>
                      <a:r>
                        <a:rPr lang="en-US" sz="900" kern="0" dirty="0">
                          <a:solidFill>
                            <a:srgbClr val="000000">
                              <a:alpha val="100000"/>
                            </a:srgbClr>
                          </a:solidFill>
                          <a:latin typeface="黑体" panose="02010609060101010101" charset="-122"/>
                          <a:ea typeface="黑体" panose="02010609060101010101" charset="-122"/>
                          <a:cs typeface="Calibri" panose="020F0502020204030204"/>
                          <a:sym typeface="+mn-ea"/>
                        </a:rPr>
                        <a:t>LCD</a:t>
                      </a:r>
                      <a:r>
                        <a:rPr lang="zh-CN" altLang="en-US" sz="900" kern="0" dirty="0">
                          <a:solidFill>
                            <a:srgbClr val="000000">
                              <a:alpha val="100000"/>
                            </a:srgbClr>
                          </a:solidFill>
                          <a:latin typeface="黑体" panose="02010609060101010101" charset="-122"/>
                          <a:ea typeface="黑体" panose="02010609060101010101" charset="-122"/>
                          <a:cs typeface="Calibri" panose="020F0502020204030204"/>
                          <a:sym typeface="+mn-ea"/>
                        </a:rPr>
                        <a:t>面板</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106" name="table 900"/>
          <p:cNvGraphicFramePr>
            <a:graphicFrameLocks noGrp="true"/>
          </p:cNvGraphicFramePr>
          <p:nvPr>
            <p:custDataLst>
              <p:tags r:id="rId19"/>
            </p:custDataLst>
          </p:nvPr>
        </p:nvGraphicFramePr>
        <p:xfrm>
          <a:off x="5444490" y="5676900"/>
          <a:ext cx="1210310" cy="318135"/>
        </p:xfrm>
        <a:graphic>
          <a:graphicData uri="http://schemas.openxmlformats.org/drawingml/2006/table">
            <a:tbl>
              <a:tblPr>
                <a:solidFill>
                  <a:srgbClr val="FFCCCC"/>
                </a:solidFill>
              </a:tblPr>
              <a:tblGrid>
                <a:gridCol w="1210310"/>
              </a:tblGrid>
              <a:tr h="318135">
                <a:tc>
                  <a:txBody>
                    <a:bodyPr/>
                    <a:p>
                      <a:pPr algn="ctr" rtl="0" eaLnBrk="0">
                        <a:lnSpc>
                          <a:spcPct val="108000"/>
                        </a:lnSpc>
                      </a:pPr>
                      <a:r>
                        <a:rPr lang="en-US" altLang="zh-CN" sz="900" kern="0" spc="0" dirty="0">
                          <a:solidFill>
                            <a:srgbClr val="000000">
                              <a:alpha val="100000"/>
                            </a:srgbClr>
                          </a:solidFill>
                          <a:latin typeface="黑体" panose="02010609060101010101" charset="-122"/>
                          <a:ea typeface="黑体" panose="02010609060101010101" charset="-122"/>
                          <a:cs typeface="Calibri" panose="020F0502020204030204"/>
                        </a:rPr>
                        <a:t>LED</a:t>
                      </a:r>
                      <a:r>
                        <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rPr>
                        <a:t>面板</a:t>
                      </a:r>
                      <a:endPar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07" name="table 922"/>
          <p:cNvGraphicFramePr>
            <a:graphicFrameLocks noGrp="true"/>
          </p:cNvGraphicFramePr>
          <p:nvPr>
            <p:custDataLst>
              <p:tags r:id="rId20"/>
            </p:custDataLst>
          </p:nvPr>
        </p:nvGraphicFramePr>
        <p:xfrm>
          <a:off x="6855460" y="5676900"/>
          <a:ext cx="3328670" cy="318770"/>
        </p:xfrm>
        <a:graphic>
          <a:graphicData uri="http://schemas.openxmlformats.org/drawingml/2006/table">
            <a:tbl>
              <a:tblPr/>
              <a:tblGrid>
                <a:gridCol w="1223010"/>
                <a:gridCol w="2105660"/>
              </a:tblGrid>
              <a:tr h="31877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美亚迪（荔浦）、</a:t>
                      </a:r>
                      <a:r>
                        <a:rPr lang="en-US" alt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海威</a:t>
                      </a: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endPar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ctr" rtl="0" eaLnBrk="0">
                        <a:lnSpc>
                          <a:spcPct val="110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利亚德</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（北京）</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、洲明科技</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08" name="table 900"/>
          <p:cNvGraphicFramePr>
            <a:graphicFrameLocks noGrp="true"/>
          </p:cNvGraphicFramePr>
          <p:nvPr>
            <p:custDataLst>
              <p:tags r:id="rId21"/>
            </p:custDataLst>
          </p:nvPr>
        </p:nvGraphicFramePr>
        <p:xfrm>
          <a:off x="11866880" y="4001135"/>
          <a:ext cx="621030" cy="362585"/>
        </p:xfrm>
        <a:graphic>
          <a:graphicData uri="http://schemas.openxmlformats.org/drawingml/2006/table">
            <a:tbl>
              <a:tblPr>
                <a:solidFill>
                  <a:srgbClr val="FFCCCC"/>
                </a:solidFill>
              </a:tblPr>
              <a:tblGrid>
                <a:gridCol w="621030"/>
              </a:tblGrid>
              <a:tr h="36258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手机</a:t>
                      </a:r>
                      <a:endParaRPr lang="zh-CN"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sp>
        <p:nvSpPr>
          <p:cNvPr id="2" name="圆角矩形 1"/>
          <p:cNvSpPr/>
          <p:nvPr/>
        </p:nvSpPr>
        <p:spPr>
          <a:xfrm>
            <a:off x="405130" y="9175115"/>
            <a:ext cx="14420850" cy="108966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just" fontAlgn="auto"/>
            <a:r>
              <a:rPr sz="1400" strike="noStrike" noProof="1">
                <a:solidFill>
                  <a:schemeClr val="tx1"/>
                </a:solidFill>
                <a:latin typeface="黑体" panose="02010609060101010101" charset="-122"/>
                <a:ea typeface="黑体" panose="02010609060101010101" charset="-122"/>
                <a:cs typeface="黑体" panose="02010609060101010101" charset="-122"/>
              </a:rPr>
              <a:t>桂林市新型显示产业链：以</a:t>
            </a:r>
            <a:r>
              <a:rPr sz="1400">
                <a:solidFill>
                  <a:schemeClr val="tx1"/>
                </a:solidFill>
                <a:latin typeface="黑体" panose="02010609060101010101" charset="-122"/>
                <a:ea typeface="黑体" panose="02010609060101010101" charset="-122"/>
                <a:cs typeface="黑体" panose="02010609060101010101" charset="-122"/>
                <a:sym typeface="+mn-ea"/>
              </a:rPr>
              <a:t>美亚迪</a:t>
            </a:r>
            <a:r>
              <a:rPr lang="zh-CN" sz="1400">
                <a:solidFill>
                  <a:schemeClr val="tx1"/>
                </a:solidFill>
                <a:latin typeface="黑体" panose="02010609060101010101" charset="-122"/>
                <a:ea typeface="黑体" panose="02010609060101010101" charset="-122"/>
                <a:cs typeface="黑体" panose="02010609060101010101" charset="-122"/>
                <a:sym typeface="+mn-ea"/>
              </a:rPr>
              <a:t>、达远</a:t>
            </a:r>
            <a:r>
              <a:rPr sz="1400" strike="noStrike" noProof="1">
                <a:solidFill>
                  <a:schemeClr val="tx1"/>
                </a:solidFill>
                <a:latin typeface="黑体" panose="02010609060101010101" charset="-122"/>
                <a:ea typeface="黑体" panose="02010609060101010101" charset="-122"/>
                <a:cs typeface="黑体" panose="02010609060101010101" charset="-122"/>
              </a:rPr>
              <a:t>为龙头企业，共有诗宇、恒泰等产业链规模企业</a:t>
            </a:r>
            <a:r>
              <a:rPr lang="en-US" sz="1400" strike="noStrike" noProof="1">
                <a:solidFill>
                  <a:schemeClr val="tx1"/>
                </a:solidFill>
                <a:latin typeface="黑体" panose="02010609060101010101" charset="-122"/>
                <a:ea typeface="黑体" panose="02010609060101010101" charset="-122"/>
                <a:cs typeface="黑体" panose="02010609060101010101" charset="-122"/>
              </a:rPr>
              <a:t>16</a:t>
            </a:r>
            <a:r>
              <a:rPr sz="1400" strike="noStrike" noProof="1">
                <a:solidFill>
                  <a:schemeClr val="tx1"/>
                </a:solidFill>
                <a:latin typeface="黑体" panose="02010609060101010101" charset="-122"/>
                <a:ea typeface="黑体" panose="02010609060101010101" charset="-122"/>
                <a:cs typeface="黑体" panose="02010609060101010101" charset="-122"/>
              </a:rPr>
              <a:t>家，重点企业有：新鸿兴、</a:t>
            </a:r>
            <a:r>
              <a:rPr sz="1400">
                <a:solidFill>
                  <a:schemeClr val="tx1"/>
                </a:solidFill>
                <a:latin typeface="黑体" panose="02010609060101010101" charset="-122"/>
                <a:ea typeface="黑体" panose="02010609060101010101" charset="-122"/>
                <a:cs typeface="黑体" panose="02010609060101010101" charset="-122"/>
                <a:sym typeface="+mn-ea"/>
              </a:rPr>
              <a:t>海威</a:t>
            </a:r>
            <a:r>
              <a:rPr sz="1400" strike="noStrike" noProof="1">
                <a:solidFill>
                  <a:schemeClr val="tx1"/>
                </a:solidFill>
                <a:latin typeface="黑体" panose="02010609060101010101" charset="-122"/>
                <a:ea typeface="黑体" panose="02010609060101010101" charset="-122"/>
                <a:cs typeface="黑体" panose="02010609060101010101" charset="-122"/>
              </a:rPr>
              <a:t>、</a:t>
            </a:r>
            <a:r>
              <a:rPr lang="zh-CN" sz="1400" strike="noStrike" noProof="1">
                <a:solidFill>
                  <a:schemeClr val="tx1"/>
                </a:solidFill>
                <a:latin typeface="黑体" panose="02010609060101010101" charset="-122"/>
                <a:ea typeface="黑体" panose="02010609060101010101" charset="-122"/>
                <a:cs typeface="黑体" panose="02010609060101010101" charset="-122"/>
              </a:rPr>
              <a:t>乐恩</a:t>
            </a:r>
            <a:r>
              <a:rPr sz="1400" strike="noStrike" noProof="1">
                <a:solidFill>
                  <a:schemeClr val="tx1"/>
                </a:solidFill>
                <a:latin typeface="黑体" panose="02010609060101010101" charset="-122"/>
                <a:ea typeface="黑体" panose="02010609060101010101" charset="-122"/>
                <a:cs typeface="黑体" panose="02010609060101010101" charset="-122"/>
              </a:rPr>
              <a:t>等。202</a:t>
            </a:r>
            <a:r>
              <a:rPr lang="en-US" sz="1400" strike="noStrike" noProof="1">
                <a:solidFill>
                  <a:schemeClr val="tx1"/>
                </a:solidFill>
                <a:latin typeface="黑体" panose="02010609060101010101" charset="-122"/>
                <a:ea typeface="黑体" panose="02010609060101010101" charset="-122"/>
                <a:cs typeface="黑体" panose="02010609060101010101" charset="-122"/>
              </a:rPr>
              <a:t>4</a:t>
            </a:r>
            <a:r>
              <a:rPr sz="1400" strike="noStrike" noProof="1">
                <a:solidFill>
                  <a:schemeClr val="tx1"/>
                </a:solidFill>
                <a:latin typeface="黑体" panose="02010609060101010101" charset="-122"/>
                <a:ea typeface="黑体" panose="02010609060101010101" charset="-122"/>
                <a:cs typeface="黑体" panose="02010609060101010101" charset="-122"/>
              </a:rPr>
              <a:t>年实现规模工业总产值</a:t>
            </a:r>
            <a:r>
              <a:rPr lang="en-US" sz="1400" strike="noStrike" noProof="1">
                <a:solidFill>
                  <a:schemeClr val="tx1"/>
                </a:solidFill>
                <a:latin typeface="黑体" panose="02010609060101010101" charset="-122"/>
                <a:ea typeface="黑体" panose="02010609060101010101" charset="-122"/>
                <a:cs typeface="黑体" panose="02010609060101010101" charset="-122"/>
              </a:rPr>
              <a:t>138.4</a:t>
            </a:r>
            <a:r>
              <a:rPr sz="1400" strike="noStrike" noProof="1">
                <a:solidFill>
                  <a:schemeClr val="tx1"/>
                </a:solidFill>
                <a:latin typeface="黑体" panose="02010609060101010101" charset="-122"/>
                <a:ea typeface="黑体" panose="02010609060101010101" charset="-122"/>
                <a:cs typeface="黑体" panose="02010609060101010101" charset="-122"/>
              </a:rPr>
              <a:t>亿元，占全市规模工业总产值的</a:t>
            </a:r>
            <a:r>
              <a:rPr lang="en-US" sz="1400" strike="noStrike" noProof="1">
                <a:solidFill>
                  <a:schemeClr val="tx1"/>
                </a:solidFill>
                <a:latin typeface="黑体" panose="02010609060101010101" charset="-122"/>
                <a:ea typeface="黑体" panose="02010609060101010101" charset="-122"/>
                <a:cs typeface="黑体" panose="02010609060101010101" charset="-122"/>
              </a:rPr>
              <a:t>13</a:t>
            </a:r>
            <a:r>
              <a:rPr sz="1400" strike="noStrike" noProof="1">
                <a:solidFill>
                  <a:schemeClr val="tx1"/>
                </a:solidFill>
                <a:latin typeface="黑体" panose="02010609060101010101" charset="-122"/>
                <a:ea typeface="黑体" panose="02010609060101010101" charset="-122"/>
                <a:cs typeface="黑体" panose="02010609060101010101" charset="-122"/>
              </a:rPr>
              <a:t>%。目前，已经初步形成从上游玻璃基板、电路板，到中游LED面板、OLED面板，到下游LED显示屏、照明等的较为完整的产业链条。产业链缺项、弱项主要集中在核心材料、触控模组、LCD产品及适配终端应用等环节。下一步，新型显示产业链上游主要围绕衬底材料、LED芯片等核心材料与关键零配件，中游主要围绕主要围绕显示面板、背光模组、触控模组等重点缺项、弱项环节招商引资，抓好深圳晶台科技有限公司LED产业项目、莫桑石和碳化硅材料生产项目、灌阳硅基新材料产业开发项目等重点项目建设，力争到2035年桂林市新型显示产业产值规模达到350亿元。</a:t>
            </a:r>
            <a:endParaRPr sz="1400" strike="noStrike" noProof="1">
              <a:solidFill>
                <a:schemeClr val="tx1"/>
              </a:solidFill>
              <a:latin typeface="黑体" panose="02010609060101010101" charset="-122"/>
              <a:ea typeface="黑体" panose="02010609060101010101" charset="-122"/>
              <a:cs typeface="黑体" panose="02010609060101010101" charset="-122"/>
            </a:endParaRPr>
          </a:p>
        </p:txBody>
      </p:sp>
      <p:graphicFrame>
        <p:nvGraphicFramePr>
          <p:cNvPr id="3" name="table 756"/>
          <p:cNvGraphicFramePr>
            <a:graphicFrameLocks noGrp="true"/>
          </p:cNvGraphicFramePr>
          <p:nvPr>
            <p:custDataLst>
              <p:tags r:id="rId22"/>
            </p:custDataLst>
          </p:nvPr>
        </p:nvGraphicFramePr>
        <p:xfrm>
          <a:off x="12705080" y="5953125"/>
          <a:ext cx="2120265" cy="459105"/>
        </p:xfrm>
        <a:graphic>
          <a:graphicData uri="http://schemas.openxmlformats.org/drawingml/2006/table">
            <a:tbl>
              <a:tblPr/>
              <a:tblGrid>
                <a:gridCol w="908050"/>
                <a:gridCol w="1212215"/>
              </a:tblGrid>
              <a:tr h="459105">
                <a:tc>
                  <a:txBody>
                    <a:bodyPr/>
                    <a:p>
                      <a:pPr algn="l" rtl="0" eaLnBrk="0">
                        <a:lnSpc>
                          <a:spcPct val="119000"/>
                        </a:lnSpc>
                      </a:pPr>
                      <a:endParaRPr sz="200" dirty="0">
                        <a:latin typeface="Arial" panose="020B0604020202020204"/>
                        <a:ea typeface="Arial" panose="020B0604020202020204"/>
                        <a:cs typeface="Arial" panose="020B0604020202020204"/>
                      </a:endParaRPr>
                    </a:p>
                    <a:p>
                      <a:pPr marL="66675" algn="l" rtl="0" eaLnBrk="0">
                        <a:lnSpc>
                          <a:spcPts val="1100"/>
                        </a:lnSpc>
                        <a:spcBef>
                          <a:spcPts val="0"/>
                        </a:spcBef>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智神（七星）、飞宇（七星）</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9000"/>
                        </a:lnSpc>
                      </a:pPr>
                      <a:endParaRPr sz="200" dirty="0">
                        <a:latin typeface="Arial" panose="020B0604020202020204"/>
                        <a:ea typeface="Arial" panose="020B0604020202020204"/>
                        <a:cs typeface="Arial" panose="020B0604020202020204"/>
                      </a:endParaRPr>
                    </a:p>
                    <a:p>
                      <a:pPr marL="64770" algn="l" rtl="0" eaLnBrk="0">
                        <a:lnSpc>
                          <a:spcPts val="1110"/>
                        </a:lnSpc>
                        <a:spcBef>
                          <a:spcPts val="0"/>
                        </a:spcBef>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大疆（深圳）</a:t>
                      </a:r>
                      <a:r>
                        <a:rPr sz="900" kern="0" spc="-22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小米（北京）、</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华为（深圳）等</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67" name="table 1000"/>
          <p:cNvGraphicFramePr>
            <a:graphicFrameLocks noGrp="true"/>
          </p:cNvGraphicFramePr>
          <p:nvPr>
            <p:custDataLst>
              <p:tags r:id="rId23"/>
            </p:custDataLst>
          </p:nvPr>
        </p:nvGraphicFramePr>
        <p:xfrm>
          <a:off x="730885" y="1964690"/>
          <a:ext cx="528955" cy="179705"/>
        </p:xfrm>
        <a:graphic>
          <a:graphicData uri="http://schemas.openxmlformats.org/drawingml/2006/table">
            <a:tbl>
              <a:tblPr/>
              <a:tblGrid>
                <a:gridCol w="528955"/>
              </a:tblGrid>
              <a:tr h="17970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制造设备</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68" name="table 1000"/>
          <p:cNvGraphicFramePr>
            <a:graphicFrameLocks noGrp="true"/>
          </p:cNvGraphicFramePr>
          <p:nvPr>
            <p:custDataLst>
              <p:tags r:id="rId24"/>
            </p:custDataLst>
          </p:nvPr>
        </p:nvGraphicFramePr>
        <p:xfrm>
          <a:off x="734060" y="4420870"/>
          <a:ext cx="528955" cy="162560"/>
        </p:xfrm>
        <a:graphic>
          <a:graphicData uri="http://schemas.openxmlformats.org/drawingml/2006/table">
            <a:tbl>
              <a:tblPr/>
              <a:tblGrid>
                <a:gridCol w="528955"/>
              </a:tblGrid>
              <a:tr h="16256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核心材料</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0" name="table 1000"/>
          <p:cNvGraphicFramePr>
            <a:graphicFrameLocks noGrp="true"/>
          </p:cNvGraphicFramePr>
          <p:nvPr>
            <p:custDataLst>
              <p:tags r:id="rId25"/>
            </p:custDataLst>
          </p:nvPr>
        </p:nvGraphicFramePr>
        <p:xfrm>
          <a:off x="1588135" y="5255260"/>
          <a:ext cx="746125" cy="295910"/>
        </p:xfrm>
        <a:graphic>
          <a:graphicData uri="http://schemas.openxmlformats.org/drawingml/2006/table">
            <a:tbl>
              <a:tblPr/>
              <a:tblGrid>
                <a:gridCol w="746125"/>
              </a:tblGrid>
              <a:tr h="29591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玻璃基板</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900" dirty="0">
                          <a:latin typeface="黑体" panose="02010609060101010101" charset="-122"/>
                          <a:ea typeface="黑体" panose="02010609060101010101" charset="-122"/>
                          <a:cs typeface="黑体" panose="02010609060101010101" charset="-122"/>
                          <a:sym typeface="+mn-ea"/>
                        </a:rPr>
                        <a:t>（</a:t>
                      </a:r>
                      <a:r>
                        <a:rPr lang="en-US" altLang="zh-CN" sz="900" dirty="0">
                          <a:latin typeface="黑体" panose="02010609060101010101" charset="-122"/>
                          <a:ea typeface="黑体" panose="02010609060101010101" charset="-122"/>
                          <a:cs typeface="黑体" panose="02010609060101010101" charset="-122"/>
                          <a:sym typeface="+mn-ea"/>
                        </a:rPr>
                        <a:t>LCD/OLED</a:t>
                      </a:r>
                      <a:r>
                        <a:rPr lang="zh-CN" altLang="en-US" sz="900" dirty="0">
                          <a:latin typeface="黑体" panose="02010609060101010101" charset="-122"/>
                          <a:ea typeface="黑体" panose="02010609060101010101" charset="-122"/>
                          <a:cs typeface="黑体" panose="02010609060101010101" charset="-122"/>
                          <a:sym typeface="+mn-ea"/>
                        </a:rPr>
                        <a:t>）</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2" name="table 1000"/>
          <p:cNvGraphicFramePr>
            <a:graphicFrameLocks noGrp="true"/>
          </p:cNvGraphicFramePr>
          <p:nvPr>
            <p:custDataLst>
              <p:tags r:id="rId26"/>
            </p:custDataLst>
          </p:nvPr>
        </p:nvGraphicFramePr>
        <p:xfrm>
          <a:off x="1569085" y="3747770"/>
          <a:ext cx="756285" cy="295910"/>
        </p:xfrm>
        <a:graphic>
          <a:graphicData uri="http://schemas.openxmlformats.org/drawingml/2006/table">
            <a:tbl>
              <a:tblPr/>
              <a:tblGrid>
                <a:gridCol w="756285"/>
              </a:tblGrid>
              <a:tr h="17970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液晶材料</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(LCD)</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73" name="table 1000"/>
          <p:cNvGraphicFramePr>
            <a:graphicFrameLocks noGrp="true"/>
          </p:cNvGraphicFramePr>
          <p:nvPr>
            <p:custDataLst>
              <p:tags r:id="rId27"/>
            </p:custDataLst>
          </p:nvPr>
        </p:nvGraphicFramePr>
        <p:xfrm>
          <a:off x="1588135" y="5641975"/>
          <a:ext cx="741680" cy="295910"/>
        </p:xfrm>
        <a:graphic>
          <a:graphicData uri="http://schemas.openxmlformats.org/drawingml/2006/table">
            <a:tbl>
              <a:tblPr/>
              <a:tblGrid>
                <a:gridCol w="741680"/>
              </a:tblGrid>
              <a:tr h="17970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偏光片</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900" dirty="0">
                          <a:latin typeface="黑体" panose="02010609060101010101" charset="-122"/>
                          <a:ea typeface="黑体" panose="02010609060101010101" charset="-122"/>
                          <a:cs typeface="黑体" panose="02010609060101010101" charset="-122"/>
                          <a:sym typeface="+mn-ea"/>
                        </a:rPr>
                        <a:t>（</a:t>
                      </a:r>
                      <a:r>
                        <a:rPr lang="en-US" altLang="zh-CN" sz="900" dirty="0">
                          <a:latin typeface="黑体" panose="02010609060101010101" charset="-122"/>
                          <a:ea typeface="黑体" panose="02010609060101010101" charset="-122"/>
                          <a:cs typeface="黑体" panose="02010609060101010101" charset="-122"/>
                          <a:sym typeface="+mn-ea"/>
                        </a:rPr>
                        <a:t>LCD/OLED</a:t>
                      </a:r>
                      <a:r>
                        <a:rPr lang="zh-CN" altLang="en-US" sz="900" dirty="0">
                          <a:latin typeface="黑体" panose="02010609060101010101" charset="-122"/>
                          <a:ea typeface="黑体" panose="02010609060101010101" charset="-122"/>
                          <a:cs typeface="黑体" panose="02010609060101010101" charset="-122"/>
                          <a:sym typeface="+mn-ea"/>
                        </a:rPr>
                        <a:t>）</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4" name="table 1000"/>
          <p:cNvGraphicFramePr>
            <a:graphicFrameLocks noGrp="true"/>
          </p:cNvGraphicFramePr>
          <p:nvPr>
            <p:custDataLst>
              <p:tags r:id="rId28"/>
            </p:custDataLst>
          </p:nvPr>
        </p:nvGraphicFramePr>
        <p:xfrm>
          <a:off x="1577340" y="4124960"/>
          <a:ext cx="744220" cy="295910"/>
        </p:xfrm>
        <a:graphic>
          <a:graphicData uri="http://schemas.openxmlformats.org/drawingml/2006/table">
            <a:tbl>
              <a:tblPr/>
              <a:tblGrid>
                <a:gridCol w="744220"/>
              </a:tblGrid>
              <a:tr h="29591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彩色滤光片</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900" dirty="0">
                          <a:latin typeface="黑体" panose="02010609060101010101" charset="-122"/>
                          <a:ea typeface="黑体" panose="02010609060101010101" charset="-122"/>
                          <a:cs typeface="黑体" panose="02010609060101010101" charset="-122"/>
                          <a:sym typeface="+mn-ea"/>
                        </a:rPr>
                        <a:t>（</a:t>
                      </a:r>
                      <a:r>
                        <a:rPr lang="en-US" altLang="zh-CN" sz="900" dirty="0">
                          <a:latin typeface="黑体" panose="02010609060101010101" charset="-122"/>
                          <a:ea typeface="黑体" panose="02010609060101010101" charset="-122"/>
                          <a:cs typeface="黑体" panose="02010609060101010101" charset="-122"/>
                          <a:sym typeface="+mn-ea"/>
                        </a:rPr>
                        <a:t>LCD</a:t>
                      </a:r>
                      <a:r>
                        <a:rPr lang="zh-CN" altLang="en-US" sz="900" dirty="0">
                          <a:latin typeface="黑体" panose="02010609060101010101" charset="-122"/>
                          <a:ea typeface="黑体" panose="02010609060101010101" charset="-122"/>
                          <a:cs typeface="黑体" panose="02010609060101010101" charset="-122"/>
                          <a:sym typeface="+mn-ea"/>
                        </a:rPr>
                        <a:t>）</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75" name="table 1000"/>
          <p:cNvGraphicFramePr>
            <a:graphicFrameLocks noGrp="true"/>
          </p:cNvGraphicFramePr>
          <p:nvPr>
            <p:custDataLst>
              <p:tags r:id="rId29"/>
            </p:custDataLst>
          </p:nvPr>
        </p:nvGraphicFramePr>
        <p:xfrm>
          <a:off x="1588770" y="6068060"/>
          <a:ext cx="745490" cy="186055"/>
        </p:xfrm>
        <a:graphic>
          <a:graphicData uri="http://schemas.openxmlformats.org/drawingml/2006/table">
            <a:tbl>
              <a:tblPr/>
              <a:tblGrid>
                <a:gridCol w="745490"/>
              </a:tblGrid>
              <a:tr h="18605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封装材料</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6" name="table 1000"/>
          <p:cNvGraphicFramePr>
            <a:graphicFrameLocks noGrp="true"/>
          </p:cNvGraphicFramePr>
          <p:nvPr>
            <p:custDataLst>
              <p:tags r:id="rId30"/>
            </p:custDataLst>
          </p:nvPr>
        </p:nvGraphicFramePr>
        <p:xfrm>
          <a:off x="772160" y="7139940"/>
          <a:ext cx="528955" cy="162560"/>
        </p:xfrm>
        <a:graphic>
          <a:graphicData uri="http://schemas.openxmlformats.org/drawingml/2006/table">
            <a:tbl>
              <a:tblPr/>
              <a:tblGrid>
                <a:gridCol w="528955"/>
              </a:tblGrid>
              <a:tr h="16256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关键配件</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78" name="table 1000"/>
          <p:cNvGraphicFramePr>
            <a:graphicFrameLocks noGrp="true"/>
          </p:cNvGraphicFramePr>
          <p:nvPr>
            <p:custDataLst>
              <p:tags r:id="rId31"/>
            </p:custDataLst>
          </p:nvPr>
        </p:nvGraphicFramePr>
        <p:xfrm>
          <a:off x="1588770" y="6790690"/>
          <a:ext cx="732790" cy="243205"/>
        </p:xfrm>
        <a:graphic>
          <a:graphicData uri="http://schemas.openxmlformats.org/drawingml/2006/table">
            <a:tbl>
              <a:tblPr/>
              <a:tblGrid>
                <a:gridCol w="732790"/>
              </a:tblGrid>
              <a:tr h="24320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显示驱动IC</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80" name="table 1000"/>
          <p:cNvGraphicFramePr>
            <a:graphicFrameLocks noGrp="true"/>
          </p:cNvGraphicFramePr>
          <p:nvPr>
            <p:custDataLst>
              <p:tags r:id="rId32"/>
            </p:custDataLst>
          </p:nvPr>
        </p:nvGraphicFramePr>
        <p:xfrm>
          <a:off x="1580515" y="7313930"/>
          <a:ext cx="749300" cy="271145"/>
        </p:xfrm>
        <a:graphic>
          <a:graphicData uri="http://schemas.openxmlformats.org/drawingml/2006/table">
            <a:tbl>
              <a:tblPr/>
              <a:tblGrid>
                <a:gridCol w="749300"/>
              </a:tblGrid>
              <a:tr h="27114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电路板</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82" name="直接连接符 81"/>
          <p:cNvCxnSpPr/>
          <p:nvPr/>
        </p:nvCxnSpPr>
        <p:spPr>
          <a:xfrm>
            <a:off x="1386840" y="1426210"/>
            <a:ext cx="0" cy="113855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86" name="直接箭头连接符 85"/>
          <p:cNvCxnSpPr/>
          <p:nvPr/>
        </p:nvCxnSpPr>
        <p:spPr>
          <a:xfrm flipH="true">
            <a:off x="572135" y="2053273"/>
            <a:ext cx="15875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88" name="直接箭头连接符 87"/>
          <p:cNvCxnSpPr/>
          <p:nvPr/>
        </p:nvCxnSpPr>
        <p:spPr>
          <a:xfrm flipH="true">
            <a:off x="1396365" y="186848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97" name="直接箭头连接符 96"/>
          <p:cNvCxnSpPr/>
          <p:nvPr/>
        </p:nvCxnSpPr>
        <p:spPr>
          <a:xfrm flipH="true">
            <a:off x="1397635" y="224758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98" name="直接箭头连接符 97"/>
          <p:cNvCxnSpPr/>
          <p:nvPr/>
        </p:nvCxnSpPr>
        <p:spPr>
          <a:xfrm flipH="true">
            <a:off x="1390015" y="256698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01" name="直接连接符 100"/>
          <p:cNvCxnSpPr>
            <a:endCxn id="67" idx="3"/>
          </p:cNvCxnSpPr>
          <p:nvPr/>
        </p:nvCxnSpPr>
        <p:spPr>
          <a:xfrm flipH="true">
            <a:off x="1259840" y="2051685"/>
            <a:ext cx="127000" cy="317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109" name="直接连接符 108"/>
          <p:cNvCxnSpPr/>
          <p:nvPr/>
        </p:nvCxnSpPr>
        <p:spPr>
          <a:xfrm>
            <a:off x="1409700" y="3065145"/>
            <a:ext cx="0" cy="309435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140" name="直接箭头连接符 139"/>
          <p:cNvCxnSpPr/>
          <p:nvPr/>
        </p:nvCxnSpPr>
        <p:spPr>
          <a:xfrm flipH="true">
            <a:off x="1409700" y="579342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2" name="直接连接符 141"/>
          <p:cNvCxnSpPr>
            <a:endCxn id="68" idx="3"/>
          </p:cNvCxnSpPr>
          <p:nvPr/>
        </p:nvCxnSpPr>
        <p:spPr>
          <a:xfrm flipH="true">
            <a:off x="1263015" y="4497705"/>
            <a:ext cx="151130" cy="444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43" name="table 922"/>
          <p:cNvGraphicFramePr>
            <a:graphicFrameLocks noGrp="true"/>
          </p:cNvGraphicFramePr>
          <p:nvPr>
            <p:custDataLst>
              <p:tags r:id="rId33"/>
            </p:custDataLst>
          </p:nvPr>
        </p:nvGraphicFramePr>
        <p:xfrm>
          <a:off x="2505710" y="5223510"/>
          <a:ext cx="2339975" cy="328930"/>
        </p:xfrm>
        <a:graphic>
          <a:graphicData uri="http://schemas.openxmlformats.org/drawingml/2006/table">
            <a:tbl>
              <a:tblPr/>
              <a:tblGrid>
                <a:gridCol w="955040"/>
                <a:gridCol w="1384935"/>
              </a:tblGrid>
              <a:tr h="32893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乐恩光学（永福）</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7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东旭光电</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（石家庄）</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、彩虹集团</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（北京）</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44" name="table 896"/>
          <p:cNvGraphicFramePr>
            <a:graphicFrameLocks noGrp="true"/>
          </p:cNvGraphicFramePr>
          <p:nvPr>
            <p:custDataLst>
              <p:tags r:id="rId34"/>
            </p:custDataLst>
          </p:nvPr>
        </p:nvGraphicFramePr>
        <p:xfrm>
          <a:off x="2505710" y="5675630"/>
          <a:ext cx="2350135" cy="237490"/>
        </p:xfrm>
        <a:graphic>
          <a:graphicData uri="http://schemas.openxmlformats.org/drawingml/2006/table">
            <a:tbl>
              <a:tblPr/>
              <a:tblGrid>
                <a:gridCol w="2350135"/>
              </a:tblGrid>
              <a:tr h="237490">
                <a:tc>
                  <a:txBody>
                    <a:bodyPr/>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杉金光电（南京）</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、盛波光电（深圳）</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45" name="table 896"/>
          <p:cNvGraphicFramePr>
            <a:graphicFrameLocks noGrp="true"/>
          </p:cNvGraphicFramePr>
          <p:nvPr>
            <p:custDataLst>
              <p:tags r:id="rId35"/>
            </p:custDataLst>
          </p:nvPr>
        </p:nvGraphicFramePr>
        <p:xfrm>
          <a:off x="2486025" y="4149725"/>
          <a:ext cx="2354580" cy="224790"/>
        </p:xfrm>
        <a:graphic>
          <a:graphicData uri="http://schemas.openxmlformats.org/drawingml/2006/table">
            <a:tbl>
              <a:tblPr/>
              <a:tblGrid>
                <a:gridCol w="2354580"/>
              </a:tblGrid>
              <a:tr h="224790">
                <a:tc>
                  <a:txBody>
                    <a:bodyPr/>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莱宝高科(</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上海仪电（</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上海</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147" name="table 896"/>
          <p:cNvGraphicFramePr>
            <a:graphicFrameLocks noGrp="true"/>
          </p:cNvGraphicFramePr>
          <p:nvPr>
            <p:custDataLst>
              <p:tags r:id="rId36"/>
            </p:custDataLst>
          </p:nvPr>
        </p:nvGraphicFramePr>
        <p:xfrm>
          <a:off x="2504440" y="6440805"/>
          <a:ext cx="2351405" cy="179070"/>
        </p:xfrm>
        <a:graphic>
          <a:graphicData uri="http://schemas.openxmlformats.org/drawingml/2006/table">
            <a:tbl>
              <a:tblPr/>
              <a:tblGrid>
                <a:gridCol w="2351405"/>
              </a:tblGrid>
              <a:tr h="179070">
                <a:tc>
                  <a:txBody>
                    <a:bodyPr/>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华灿光电(</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珠海</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‌乾照光电（</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厦门</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 </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49" name="table 896"/>
          <p:cNvGraphicFramePr>
            <a:graphicFrameLocks noGrp="true"/>
          </p:cNvGraphicFramePr>
          <p:nvPr>
            <p:custDataLst>
              <p:tags r:id="rId37"/>
            </p:custDataLst>
          </p:nvPr>
        </p:nvGraphicFramePr>
        <p:xfrm>
          <a:off x="2500630" y="7360285"/>
          <a:ext cx="2355215" cy="172085"/>
        </p:xfrm>
        <a:graphic>
          <a:graphicData uri="http://schemas.openxmlformats.org/drawingml/2006/table">
            <a:tbl>
              <a:tblPr/>
              <a:tblGrid>
                <a:gridCol w="2355215"/>
              </a:tblGrid>
              <a:tr h="172085">
                <a:tc>
                  <a:txBody>
                    <a:bodyPr/>
                    <a:p>
                      <a:pPr algn="ctr" rtl="0" eaLnBrk="0">
                        <a:lnSpc>
                          <a:spcPct val="108000"/>
                        </a:lnSpc>
                      </a:pP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欣兴电子</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（台湾）</a:t>
                      </a:r>
                      <a:r>
                        <a:rPr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、鹏鼎控股</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50" name="table 896"/>
          <p:cNvGraphicFramePr>
            <a:graphicFrameLocks noGrp="true"/>
          </p:cNvGraphicFramePr>
          <p:nvPr>
            <p:custDataLst>
              <p:tags r:id="rId38"/>
            </p:custDataLst>
          </p:nvPr>
        </p:nvGraphicFramePr>
        <p:xfrm>
          <a:off x="2500630" y="7064375"/>
          <a:ext cx="2355215" cy="295910"/>
        </p:xfrm>
        <a:graphic>
          <a:graphicData uri="http://schemas.openxmlformats.org/drawingml/2006/table">
            <a:tbl>
              <a:tblPr/>
              <a:tblGrid>
                <a:gridCol w="2355215"/>
              </a:tblGrid>
              <a:tr h="295910">
                <a:tc>
                  <a:txBody>
                    <a:bodyPr/>
                    <a:p>
                      <a:pPr algn="ctr" rtl="0" eaLnBrk="0">
                        <a:lnSpc>
                          <a:spcPct val="108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诗宇（荔浦）、大顺（荔浦）、恒泰（荔浦）、新鸿兴（荔浦）、中沃光电（荔浦）</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3619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52" name="直接箭头连接符 151"/>
          <p:cNvCxnSpPr/>
          <p:nvPr/>
        </p:nvCxnSpPr>
        <p:spPr>
          <a:xfrm flipH="true">
            <a:off x="1417320" y="616553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3" name="直接箭头连接符 152"/>
          <p:cNvCxnSpPr/>
          <p:nvPr/>
        </p:nvCxnSpPr>
        <p:spPr>
          <a:xfrm flipH="true">
            <a:off x="1417320" y="691165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4" name="直接箭头连接符 153"/>
          <p:cNvCxnSpPr/>
          <p:nvPr/>
        </p:nvCxnSpPr>
        <p:spPr>
          <a:xfrm flipH="true">
            <a:off x="1406525" y="745204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5" name="直接连接符 154"/>
          <p:cNvCxnSpPr/>
          <p:nvPr/>
        </p:nvCxnSpPr>
        <p:spPr>
          <a:xfrm flipH="true" flipV="true">
            <a:off x="1305560" y="7219315"/>
            <a:ext cx="101600" cy="254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156" name="直接连接符 155"/>
          <p:cNvCxnSpPr/>
          <p:nvPr/>
        </p:nvCxnSpPr>
        <p:spPr>
          <a:xfrm>
            <a:off x="1409700" y="6537325"/>
            <a:ext cx="0" cy="1564005"/>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157" name="直接箭头连接符 156"/>
          <p:cNvCxnSpPr/>
          <p:nvPr/>
        </p:nvCxnSpPr>
        <p:spPr>
          <a:xfrm flipH="true">
            <a:off x="2333625" y="184562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8" name="直接箭头连接符 157"/>
          <p:cNvCxnSpPr/>
          <p:nvPr/>
        </p:nvCxnSpPr>
        <p:spPr>
          <a:xfrm flipH="true">
            <a:off x="578485" y="4496118"/>
            <a:ext cx="15875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9" name="直接箭头连接符 158"/>
          <p:cNvCxnSpPr/>
          <p:nvPr/>
        </p:nvCxnSpPr>
        <p:spPr>
          <a:xfrm flipH="true" flipV="true">
            <a:off x="584835" y="7217728"/>
            <a:ext cx="19050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64" name="table 1000"/>
          <p:cNvGraphicFramePr>
            <a:graphicFrameLocks noGrp="true"/>
          </p:cNvGraphicFramePr>
          <p:nvPr>
            <p:custDataLst>
              <p:tags r:id="rId39"/>
            </p:custDataLst>
          </p:nvPr>
        </p:nvGraphicFramePr>
        <p:xfrm>
          <a:off x="1588135" y="6395720"/>
          <a:ext cx="737235" cy="298450"/>
        </p:xfrm>
        <a:graphic>
          <a:graphicData uri="http://schemas.openxmlformats.org/drawingml/2006/table">
            <a:tbl>
              <a:tblPr/>
              <a:tblGrid>
                <a:gridCol w="737235"/>
              </a:tblGrid>
              <a:tr h="298450">
                <a:tc>
                  <a:txBody>
                    <a:bodyPr/>
                    <a:p>
                      <a:pPr algn="ctr" rtl="0" eaLnBrk="0">
                        <a:lnSpc>
                          <a:spcPct val="108000"/>
                        </a:lnSpc>
                      </a:pP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LED</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芯片</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LED</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66" name="table 1000"/>
          <p:cNvGraphicFramePr>
            <a:graphicFrameLocks noGrp="true"/>
          </p:cNvGraphicFramePr>
          <p:nvPr>
            <p:custDataLst>
              <p:tags r:id="rId40"/>
            </p:custDataLst>
          </p:nvPr>
        </p:nvGraphicFramePr>
        <p:xfrm>
          <a:off x="1580515" y="4504055"/>
          <a:ext cx="744855" cy="317500"/>
        </p:xfrm>
        <a:graphic>
          <a:graphicData uri="http://schemas.openxmlformats.org/drawingml/2006/table">
            <a:tbl>
              <a:tblPr/>
              <a:tblGrid>
                <a:gridCol w="744855"/>
              </a:tblGrid>
              <a:tr h="31750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导光板</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LCD</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cxnSp>
        <p:nvCxnSpPr>
          <p:cNvPr id="171" name="直接箭头连接符 170"/>
          <p:cNvCxnSpPr/>
          <p:nvPr/>
        </p:nvCxnSpPr>
        <p:spPr>
          <a:xfrm flipH="true">
            <a:off x="2320925" y="256571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72" name="直接箭头连接符 171"/>
          <p:cNvCxnSpPr/>
          <p:nvPr/>
        </p:nvCxnSpPr>
        <p:spPr>
          <a:xfrm flipH="true">
            <a:off x="2321560" y="389350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75" name="直接箭头连接符 174"/>
          <p:cNvCxnSpPr/>
          <p:nvPr/>
        </p:nvCxnSpPr>
        <p:spPr>
          <a:xfrm flipH="true">
            <a:off x="2315210" y="427069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85" name="table 878"/>
          <p:cNvGraphicFramePr>
            <a:graphicFrameLocks noGrp="true"/>
          </p:cNvGraphicFramePr>
          <p:nvPr>
            <p:custDataLst>
              <p:tags r:id="rId41"/>
            </p:custDataLst>
          </p:nvPr>
        </p:nvGraphicFramePr>
        <p:xfrm>
          <a:off x="2499360" y="1757045"/>
          <a:ext cx="2340610" cy="297180"/>
        </p:xfrm>
        <a:graphic>
          <a:graphicData uri="http://schemas.openxmlformats.org/drawingml/2006/table">
            <a:tbl>
              <a:tblPr/>
              <a:tblGrid>
                <a:gridCol w="2340610"/>
              </a:tblGrid>
              <a:tr h="297180">
                <a:tc>
                  <a:txBody>
                    <a:bodyPr/>
                    <a:p>
                      <a:pPr algn="ctr" rtl="0" eaLnBrk="0">
                        <a:lnSpc>
                          <a:spcPct val="106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中微公司</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（上海）、</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芯源微</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（沈阳市）</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、中微公司</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（上海）</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87" name="直接箭头连接符 186"/>
          <p:cNvCxnSpPr/>
          <p:nvPr/>
        </p:nvCxnSpPr>
        <p:spPr>
          <a:xfrm flipH="true">
            <a:off x="2329815" y="745077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88" name="直接箭头连接符 187"/>
          <p:cNvCxnSpPr/>
          <p:nvPr/>
        </p:nvCxnSpPr>
        <p:spPr>
          <a:xfrm flipH="true">
            <a:off x="2325370" y="653573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89" name="直接箭头连接符 188"/>
          <p:cNvCxnSpPr/>
          <p:nvPr/>
        </p:nvCxnSpPr>
        <p:spPr>
          <a:xfrm flipH="true">
            <a:off x="2329815" y="616426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98" name="table 880"/>
          <p:cNvGraphicFramePr>
            <a:graphicFrameLocks noGrp="true"/>
          </p:cNvGraphicFramePr>
          <p:nvPr>
            <p:custDataLst>
              <p:tags r:id="rId42"/>
            </p:custDataLst>
          </p:nvPr>
        </p:nvGraphicFramePr>
        <p:xfrm>
          <a:off x="1567815" y="1271270"/>
          <a:ext cx="753110" cy="316230"/>
        </p:xfrm>
        <a:graphic>
          <a:graphicData uri="http://schemas.openxmlformats.org/drawingml/2006/table">
            <a:tbl>
              <a:tblPr>
                <a:solidFill>
                  <a:srgbClr val="FFCCCC"/>
                </a:solidFill>
              </a:tblPr>
              <a:tblGrid>
                <a:gridCol w="753110"/>
              </a:tblGrid>
              <a:tr h="316230">
                <a:tc>
                  <a:txBody>
                    <a:bodyPr/>
                    <a:p>
                      <a:pPr algn="l" rtl="0" eaLnBrk="0">
                        <a:lnSpc>
                          <a:spcPct val="107000"/>
                        </a:lnSpc>
                      </a:pPr>
                      <a:endParaRPr sz="200" dirty="0">
                        <a:latin typeface="Arial" panose="020B0604020202020204"/>
                        <a:ea typeface="Arial" panose="020B0604020202020204"/>
                        <a:cs typeface="Arial" panose="020B0604020202020204"/>
                      </a:endParaRPr>
                    </a:p>
                    <a:p>
                      <a:pPr algn="ctr" rtl="0" eaLnBrk="0">
                        <a:lnSpc>
                          <a:spcPct val="100000"/>
                        </a:lnSpc>
                        <a:spcBef>
                          <a:spcPts val="0"/>
                        </a:spcBef>
                        <a:buClrTx/>
                        <a:buSzTx/>
                        <a:buFontTx/>
                      </a:pPr>
                      <a:r>
                        <a:rPr lang="en-US" altLang="zh-CN" sz="900" dirty="0">
                          <a:latin typeface="黑体" panose="02010609060101010101" charset="-122"/>
                          <a:ea typeface="黑体" panose="02010609060101010101" charset="-122"/>
                          <a:cs typeface="黑体" panose="02010609060101010101" charset="-122"/>
                          <a:sym typeface="+mn-ea"/>
                        </a:rPr>
                        <a:t>MOCVD</a:t>
                      </a:r>
                      <a:r>
                        <a:rPr lang="zh-CN" altLang="en-US" sz="900" dirty="0">
                          <a:latin typeface="黑体" panose="02010609060101010101" charset="-122"/>
                          <a:ea typeface="黑体" panose="02010609060101010101" charset="-122"/>
                          <a:cs typeface="黑体" panose="02010609060101010101" charset="-122"/>
                          <a:sym typeface="+mn-ea"/>
                        </a:rPr>
                        <a:t>等外延生长设备（</a:t>
                      </a:r>
                      <a:r>
                        <a:rPr lang="en-US" altLang="zh-CN" sz="900" dirty="0">
                          <a:latin typeface="黑体" panose="02010609060101010101" charset="-122"/>
                          <a:ea typeface="黑体" panose="02010609060101010101" charset="-122"/>
                          <a:cs typeface="黑体" panose="02010609060101010101" charset="-122"/>
                          <a:sym typeface="+mn-ea"/>
                        </a:rPr>
                        <a:t>LED</a:t>
                      </a:r>
                      <a:r>
                        <a:rPr lang="zh-CN" altLang="en-US" sz="900" dirty="0">
                          <a:latin typeface="黑体" panose="02010609060101010101" charset="-122"/>
                          <a:ea typeface="黑体" panose="02010609060101010101" charset="-122"/>
                          <a:cs typeface="黑体" panose="02010609060101010101" charset="-122"/>
                          <a:sym typeface="+mn-ea"/>
                        </a:rPr>
                        <a:t>）</a:t>
                      </a:r>
                      <a:endParaRPr lang="zh-CN" altLang="en-US" sz="900" dirty="0">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199" name="table 1000"/>
          <p:cNvGraphicFramePr>
            <a:graphicFrameLocks noGrp="true"/>
          </p:cNvGraphicFramePr>
          <p:nvPr>
            <p:custDataLst>
              <p:tags r:id="rId43"/>
            </p:custDataLst>
          </p:nvPr>
        </p:nvGraphicFramePr>
        <p:xfrm>
          <a:off x="1568450" y="2917825"/>
          <a:ext cx="753110" cy="295910"/>
        </p:xfrm>
        <a:graphic>
          <a:graphicData uri="http://schemas.openxmlformats.org/drawingml/2006/table">
            <a:tbl>
              <a:tblPr/>
              <a:tblGrid>
                <a:gridCol w="753110"/>
              </a:tblGrid>
              <a:tr h="29591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衬底材料</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LED</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00" name="table 1000"/>
          <p:cNvGraphicFramePr>
            <a:graphicFrameLocks noGrp="true"/>
          </p:cNvGraphicFramePr>
          <p:nvPr>
            <p:custDataLst>
              <p:tags r:id="rId44"/>
            </p:custDataLst>
          </p:nvPr>
        </p:nvGraphicFramePr>
        <p:xfrm>
          <a:off x="1580515" y="4874260"/>
          <a:ext cx="749300" cy="313055"/>
        </p:xfrm>
        <a:graphic>
          <a:graphicData uri="http://schemas.openxmlformats.org/drawingml/2006/table">
            <a:tbl>
              <a:tblPr/>
              <a:tblGrid>
                <a:gridCol w="749300"/>
              </a:tblGrid>
              <a:tr h="313055">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有机材料</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OLED</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01" name="table 1000"/>
          <p:cNvGraphicFramePr>
            <a:graphicFrameLocks noGrp="true"/>
          </p:cNvGraphicFramePr>
          <p:nvPr>
            <p:custDataLst>
              <p:tags r:id="rId45"/>
            </p:custDataLst>
          </p:nvPr>
        </p:nvGraphicFramePr>
        <p:xfrm>
          <a:off x="1568450" y="3364865"/>
          <a:ext cx="752475" cy="295910"/>
        </p:xfrm>
        <a:graphic>
          <a:graphicData uri="http://schemas.openxmlformats.org/drawingml/2006/table">
            <a:tbl>
              <a:tblPr/>
              <a:tblGrid>
                <a:gridCol w="752475"/>
              </a:tblGrid>
              <a:tr h="29591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外延片</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LED</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7175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02" name="直接箭头连接符 201"/>
          <p:cNvCxnSpPr/>
          <p:nvPr/>
        </p:nvCxnSpPr>
        <p:spPr>
          <a:xfrm flipH="true">
            <a:off x="1397635" y="142843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03" name="table 878"/>
          <p:cNvGraphicFramePr>
            <a:graphicFrameLocks noGrp="true"/>
          </p:cNvGraphicFramePr>
          <p:nvPr>
            <p:custDataLst>
              <p:tags r:id="rId46"/>
            </p:custDataLst>
          </p:nvPr>
        </p:nvGraphicFramePr>
        <p:xfrm>
          <a:off x="2500630" y="1339215"/>
          <a:ext cx="2345690" cy="189230"/>
        </p:xfrm>
        <a:graphic>
          <a:graphicData uri="http://schemas.openxmlformats.org/drawingml/2006/table">
            <a:tbl>
              <a:tblPr/>
              <a:tblGrid>
                <a:gridCol w="2345690"/>
              </a:tblGrid>
              <a:tr h="189230">
                <a:tc>
                  <a:txBody>
                    <a:bodyPr/>
                    <a:p>
                      <a:pPr algn="ctr" rtl="0" eaLnBrk="0">
                        <a:lnSpc>
                          <a:spcPct val="106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中微公司</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（上海）</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、众元半导体</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（佛山）</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204" name="直接箭头连接符 203"/>
          <p:cNvCxnSpPr/>
          <p:nvPr/>
        </p:nvCxnSpPr>
        <p:spPr>
          <a:xfrm flipH="true">
            <a:off x="2333625" y="142970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05" name="直接箭头连接符 204"/>
          <p:cNvCxnSpPr/>
          <p:nvPr/>
        </p:nvCxnSpPr>
        <p:spPr>
          <a:xfrm flipH="true">
            <a:off x="2333625" y="224885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06" name="直接箭头连接符 205"/>
          <p:cNvCxnSpPr>
            <a:stCxn id="199" idx="2"/>
            <a:endCxn id="201" idx="0"/>
          </p:cNvCxnSpPr>
          <p:nvPr/>
        </p:nvCxnSpPr>
        <p:spPr>
          <a:xfrm>
            <a:off x="1945005" y="3213735"/>
            <a:ext cx="0" cy="151130"/>
          </a:xfrm>
          <a:prstGeom prst="straightConnector1">
            <a:avLst/>
          </a:prstGeom>
          <a:ln>
            <a:solidFill>
              <a:srgbClr val="5B9BD5"/>
            </a:solidFill>
            <a:tailEnd type="triangle"/>
          </a:ln>
        </p:spPr>
        <p:style>
          <a:lnRef idx="2">
            <a:schemeClr val="accent1"/>
          </a:lnRef>
          <a:fillRef idx="0">
            <a:srgbClr val="FFFFFF"/>
          </a:fillRef>
          <a:effectRef idx="0">
            <a:srgbClr val="FFFFFF"/>
          </a:effectRef>
          <a:fontRef idx="minor">
            <a:schemeClr val="tx1"/>
          </a:fontRef>
        </p:style>
      </p:cxnSp>
      <p:cxnSp>
        <p:nvCxnSpPr>
          <p:cNvPr id="207" name="直接箭头连接符 206"/>
          <p:cNvCxnSpPr/>
          <p:nvPr/>
        </p:nvCxnSpPr>
        <p:spPr>
          <a:xfrm flipH="true">
            <a:off x="2333625" y="540289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08" name="直接箭头连接符 207"/>
          <p:cNvCxnSpPr/>
          <p:nvPr/>
        </p:nvCxnSpPr>
        <p:spPr>
          <a:xfrm flipH="true">
            <a:off x="1406525" y="306482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09" name="直接箭头连接符 208"/>
          <p:cNvCxnSpPr/>
          <p:nvPr/>
        </p:nvCxnSpPr>
        <p:spPr>
          <a:xfrm flipH="true" flipV="true">
            <a:off x="1410970" y="3511868"/>
            <a:ext cx="16256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0" name="直接箭头连接符 209"/>
          <p:cNvCxnSpPr/>
          <p:nvPr/>
        </p:nvCxnSpPr>
        <p:spPr>
          <a:xfrm flipH="true">
            <a:off x="1409700" y="389477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1" name="直接箭头连接符 210"/>
          <p:cNvCxnSpPr/>
          <p:nvPr/>
        </p:nvCxnSpPr>
        <p:spPr>
          <a:xfrm flipH="true">
            <a:off x="1417320" y="430244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2" name="直接箭头连接符 211"/>
          <p:cNvCxnSpPr/>
          <p:nvPr/>
        </p:nvCxnSpPr>
        <p:spPr>
          <a:xfrm flipH="true">
            <a:off x="1417320" y="468852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3" name="直接箭头连接符 212"/>
          <p:cNvCxnSpPr/>
          <p:nvPr/>
        </p:nvCxnSpPr>
        <p:spPr>
          <a:xfrm flipH="true">
            <a:off x="1417320" y="504031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4" name="直接箭头连接符 213"/>
          <p:cNvCxnSpPr/>
          <p:nvPr/>
        </p:nvCxnSpPr>
        <p:spPr>
          <a:xfrm flipH="true">
            <a:off x="1417320" y="540416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15" name="直接箭头连接符 214"/>
          <p:cNvCxnSpPr/>
          <p:nvPr/>
        </p:nvCxnSpPr>
        <p:spPr>
          <a:xfrm flipH="true">
            <a:off x="1417955" y="654272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16" name="table 900"/>
          <p:cNvGraphicFramePr>
            <a:graphicFrameLocks noGrp="true"/>
          </p:cNvGraphicFramePr>
          <p:nvPr>
            <p:custDataLst>
              <p:tags r:id="rId47"/>
            </p:custDataLst>
          </p:nvPr>
        </p:nvGraphicFramePr>
        <p:xfrm>
          <a:off x="11872595" y="4660900"/>
          <a:ext cx="615315" cy="314325"/>
        </p:xfrm>
        <a:graphic>
          <a:graphicData uri="http://schemas.openxmlformats.org/drawingml/2006/table">
            <a:tbl>
              <a:tblPr>
                <a:solidFill>
                  <a:srgbClr val="FFCCCC"/>
                </a:solidFill>
              </a:tblPr>
              <a:tblGrid>
                <a:gridCol w="615315"/>
              </a:tblGrid>
              <a:tr h="314325">
                <a:tc>
                  <a:txBody>
                    <a:bodyPr/>
                    <a:p>
                      <a:pPr algn="ctr" rtl="0" eaLnBrk="0">
                        <a:lnSpc>
                          <a:spcPct val="108000"/>
                        </a:lnSpc>
                      </a:pPr>
                      <a:r>
                        <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rPr>
                        <a:t>电脑、平板车载显示等</a:t>
                      </a:r>
                      <a:endPar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217" name="table 900"/>
          <p:cNvGraphicFramePr>
            <a:graphicFrameLocks noGrp="true"/>
          </p:cNvGraphicFramePr>
          <p:nvPr>
            <p:custDataLst>
              <p:tags r:id="rId48"/>
            </p:custDataLst>
          </p:nvPr>
        </p:nvGraphicFramePr>
        <p:xfrm>
          <a:off x="11868150" y="6040120"/>
          <a:ext cx="619760" cy="318135"/>
        </p:xfrm>
        <a:graphic>
          <a:graphicData uri="http://schemas.openxmlformats.org/drawingml/2006/table">
            <a:tbl>
              <a:tblPr>
                <a:solidFill>
                  <a:srgbClr val="FFCCCC"/>
                </a:solidFill>
              </a:tblPr>
              <a:tblGrid>
                <a:gridCol w="619760"/>
              </a:tblGrid>
              <a:tr h="318135">
                <a:tc>
                  <a:txBody>
                    <a:bodyPr/>
                    <a:p>
                      <a:pPr algn="ctr" rtl="0" eaLnBrk="0">
                        <a:lnSpc>
                          <a:spcPct val="108000"/>
                        </a:lnSpc>
                      </a:pPr>
                      <a:r>
                        <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rPr>
                        <a:t>智能穿戴</a:t>
                      </a:r>
                      <a:endPar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218" name="table 900"/>
          <p:cNvGraphicFramePr>
            <a:graphicFrameLocks noGrp="true"/>
          </p:cNvGraphicFramePr>
          <p:nvPr>
            <p:custDataLst>
              <p:tags r:id="rId49"/>
            </p:custDataLst>
          </p:nvPr>
        </p:nvGraphicFramePr>
        <p:xfrm>
          <a:off x="11883390" y="5356860"/>
          <a:ext cx="604520" cy="310515"/>
        </p:xfrm>
        <a:graphic>
          <a:graphicData uri="http://schemas.openxmlformats.org/drawingml/2006/table">
            <a:tbl>
              <a:tblPr>
                <a:solidFill>
                  <a:srgbClr val="FFCCCC"/>
                </a:solidFill>
              </a:tblPr>
              <a:tblGrid>
                <a:gridCol w="604520"/>
              </a:tblGrid>
              <a:tr h="310515">
                <a:tc>
                  <a:txBody>
                    <a:bodyPr/>
                    <a:p>
                      <a:pPr algn="ctr" rtl="0" eaLnBrk="0">
                        <a:lnSpc>
                          <a:spcPct val="108000"/>
                        </a:lnSpc>
                      </a:pPr>
                      <a:r>
                        <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rPr>
                        <a:t>电视</a:t>
                      </a:r>
                      <a:endParaRPr lang="zh-CN" altLang="en-US"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221" name="table 960"/>
          <p:cNvGraphicFramePr>
            <a:graphicFrameLocks noGrp="true"/>
          </p:cNvGraphicFramePr>
          <p:nvPr>
            <p:custDataLst>
              <p:tags r:id="rId50"/>
            </p:custDataLst>
          </p:nvPr>
        </p:nvGraphicFramePr>
        <p:xfrm>
          <a:off x="10708005" y="4928235"/>
          <a:ext cx="639445" cy="616585"/>
        </p:xfrm>
        <a:graphic>
          <a:graphicData uri="http://schemas.openxmlformats.org/drawingml/2006/table">
            <a:tbl>
              <a:tblPr/>
              <a:tblGrid>
                <a:gridCol w="639445"/>
              </a:tblGrid>
              <a:tr h="616585">
                <a:tc>
                  <a:txBody>
                    <a:bodyPr/>
                    <a:p>
                      <a:pPr algn="ctr" rtl="0" eaLnBrk="0">
                        <a:lnSpc>
                          <a:spcPct val="102000"/>
                        </a:lnSpc>
                      </a:pPr>
                      <a:r>
                        <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OLED/LCD</a:t>
                      </a:r>
                      <a:endPar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7" name="table 900"/>
          <p:cNvGraphicFramePr>
            <a:graphicFrameLocks noGrp="true"/>
          </p:cNvGraphicFramePr>
          <p:nvPr>
            <p:custDataLst>
              <p:tags r:id="rId51"/>
            </p:custDataLst>
          </p:nvPr>
        </p:nvGraphicFramePr>
        <p:xfrm>
          <a:off x="11867515" y="1744980"/>
          <a:ext cx="598170" cy="421005"/>
        </p:xfrm>
        <a:graphic>
          <a:graphicData uri="http://schemas.openxmlformats.org/drawingml/2006/table">
            <a:tbl>
              <a:tblPr>
                <a:solidFill>
                  <a:srgbClr val="FFCCCC"/>
                </a:solidFill>
              </a:tblPr>
              <a:tblGrid>
                <a:gridCol w="598170"/>
              </a:tblGrid>
              <a:tr h="42100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照明</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8" name="table 900"/>
          <p:cNvGraphicFramePr>
            <a:graphicFrameLocks noGrp="true"/>
          </p:cNvGraphicFramePr>
          <p:nvPr>
            <p:custDataLst>
              <p:tags r:id="rId52"/>
            </p:custDataLst>
          </p:nvPr>
        </p:nvGraphicFramePr>
        <p:xfrm>
          <a:off x="11867515" y="3395980"/>
          <a:ext cx="597535" cy="351155"/>
        </p:xfrm>
        <a:graphic>
          <a:graphicData uri="http://schemas.openxmlformats.org/drawingml/2006/table">
            <a:tbl>
              <a:tblPr>
                <a:solidFill>
                  <a:srgbClr val="FFCCCC"/>
                </a:solidFill>
              </a:tblPr>
              <a:tblGrid>
                <a:gridCol w="597535"/>
              </a:tblGrid>
              <a:tr h="351155">
                <a:tc>
                  <a:txBody>
                    <a:bodyPr/>
                    <a:p>
                      <a:pPr algn="ctr" rtl="0" eaLnBrk="0">
                        <a:lnSpc>
                          <a:spcPct val="108000"/>
                        </a:lnSpc>
                      </a:pPr>
                      <a:r>
                        <a:rPr lang="zh-CN" sz="900" kern="0" spc="0" dirty="0">
                          <a:solidFill>
                            <a:srgbClr val="000000">
                              <a:alpha val="100000"/>
                            </a:srgbClr>
                          </a:solidFill>
                          <a:latin typeface="黑体" panose="02010609060101010101" charset="-122"/>
                          <a:ea typeface="黑体" panose="02010609060101010101" charset="-122"/>
                          <a:cs typeface="Calibri" panose="020F0502020204030204"/>
                        </a:rPr>
                        <a:t>背光应用</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9" name="table 960"/>
          <p:cNvGraphicFramePr>
            <a:graphicFrameLocks noGrp="true"/>
          </p:cNvGraphicFramePr>
          <p:nvPr>
            <p:custDataLst>
              <p:tags r:id="rId53"/>
            </p:custDataLst>
          </p:nvPr>
        </p:nvGraphicFramePr>
        <p:xfrm>
          <a:off x="10719435" y="2426335"/>
          <a:ext cx="639445" cy="616585"/>
        </p:xfrm>
        <a:graphic>
          <a:graphicData uri="http://schemas.openxmlformats.org/drawingml/2006/table">
            <a:tbl>
              <a:tblPr/>
              <a:tblGrid>
                <a:gridCol w="639445"/>
              </a:tblGrid>
              <a:tr h="616585">
                <a:tc>
                  <a:txBody>
                    <a:bodyPr/>
                    <a:p>
                      <a:pPr algn="ctr" rtl="0" eaLnBrk="0">
                        <a:lnSpc>
                          <a:spcPct val="102000"/>
                        </a:lnSpc>
                      </a:pPr>
                      <a:r>
                        <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rPr>
                        <a:t>LED</a:t>
                      </a:r>
                      <a:endParaRPr lang="en-US" alt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11" name="table 900"/>
          <p:cNvGraphicFramePr>
            <a:graphicFrameLocks noGrp="true"/>
          </p:cNvGraphicFramePr>
          <p:nvPr>
            <p:custDataLst>
              <p:tags r:id="rId54"/>
            </p:custDataLst>
          </p:nvPr>
        </p:nvGraphicFramePr>
        <p:xfrm>
          <a:off x="11872595" y="2523490"/>
          <a:ext cx="598170" cy="421005"/>
        </p:xfrm>
        <a:graphic>
          <a:graphicData uri="http://schemas.openxmlformats.org/drawingml/2006/table">
            <a:tbl>
              <a:tblPr>
                <a:solidFill>
                  <a:srgbClr val="FFCCCC"/>
                </a:solidFill>
              </a:tblPr>
              <a:tblGrid>
                <a:gridCol w="598170"/>
              </a:tblGrid>
              <a:tr h="421005">
                <a:tc>
                  <a:txBody>
                    <a:bodyPr/>
                    <a:p>
                      <a:pPr algn="ctr" rtl="0" eaLnBrk="0">
                        <a:lnSpc>
                          <a:spcPct val="108000"/>
                        </a:lnSpc>
                      </a:pPr>
                      <a:r>
                        <a:rPr lang="en-US" altLang="zh-CN" sz="900" kern="0" dirty="0">
                          <a:solidFill>
                            <a:srgbClr val="000000">
                              <a:alpha val="100000"/>
                            </a:srgbClr>
                          </a:solidFill>
                          <a:latin typeface="黑体" panose="02010609060101010101" charset="-122"/>
                          <a:ea typeface="黑体" panose="02010609060101010101" charset="-122"/>
                          <a:cs typeface="Calibri" panose="020F0502020204030204"/>
                          <a:sym typeface="+mn-ea"/>
                        </a:rPr>
                        <a:t>LED</a:t>
                      </a:r>
                      <a:r>
                        <a:rPr lang="zh-CN" altLang="en-US" sz="900" kern="0" dirty="0">
                          <a:solidFill>
                            <a:srgbClr val="000000">
                              <a:alpha val="100000"/>
                            </a:srgbClr>
                          </a:solidFill>
                          <a:latin typeface="黑体" panose="02010609060101010101" charset="-122"/>
                          <a:ea typeface="黑体" panose="02010609060101010101" charset="-122"/>
                          <a:cs typeface="Calibri" panose="020F0502020204030204"/>
                          <a:sym typeface="+mn-ea"/>
                        </a:rPr>
                        <a:t>显示屏</a:t>
                      </a:r>
                      <a:endParaRPr lang="zh-CN" sz="900" kern="0" spc="0" dirty="0">
                        <a:solidFill>
                          <a:srgbClr val="000000">
                            <a:alpha val="100000"/>
                          </a:srgbClr>
                        </a:solidFill>
                        <a:latin typeface="黑体" panose="02010609060101010101" charset="-122"/>
                        <a:ea typeface="黑体" panose="02010609060101010101" charset="-122"/>
                        <a:cs typeface="Calibri" panose="020F0502020204030204"/>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2" name="table 756"/>
          <p:cNvGraphicFramePr>
            <a:graphicFrameLocks noGrp="true"/>
          </p:cNvGraphicFramePr>
          <p:nvPr>
            <p:custDataLst>
              <p:tags r:id="rId55"/>
            </p:custDataLst>
          </p:nvPr>
        </p:nvGraphicFramePr>
        <p:xfrm>
          <a:off x="12701270" y="1744980"/>
          <a:ext cx="2120900" cy="422275"/>
        </p:xfrm>
        <a:graphic>
          <a:graphicData uri="http://schemas.openxmlformats.org/drawingml/2006/table">
            <a:tbl>
              <a:tblPr/>
              <a:tblGrid>
                <a:gridCol w="967105"/>
                <a:gridCol w="1153795"/>
              </a:tblGrid>
              <a:tr h="422275">
                <a:tc>
                  <a:txBody>
                    <a:bodyPr/>
                    <a:p>
                      <a:pPr algn="l" rtl="0" eaLnBrk="0">
                        <a:lnSpc>
                          <a:spcPct val="119000"/>
                        </a:lnSpc>
                      </a:pPr>
                      <a:endParaRPr sz="200" dirty="0">
                        <a:latin typeface="Arial" panose="020B0604020202020204"/>
                        <a:ea typeface="Arial" panose="020B0604020202020204"/>
                        <a:cs typeface="Arial" panose="020B0604020202020204"/>
                      </a:endParaRPr>
                    </a:p>
                    <a:p>
                      <a:pPr marL="66675" algn="l" rtl="0" eaLnBrk="0">
                        <a:lnSpc>
                          <a:spcPts val="1100"/>
                        </a:lnSpc>
                        <a:spcBef>
                          <a:spcPts val="0"/>
                        </a:spcBef>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海威（七星）</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9000"/>
                        </a:lnSpc>
                      </a:pPr>
                      <a:endParaRPr sz="200" dirty="0">
                        <a:latin typeface="Arial" panose="020B0604020202020204"/>
                        <a:ea typeface="Arial" panose="020B0604020202020204"/>
                        <a:cs typeface="Arial" panose="020B0604020202020204"/>
                      </a:endParaRPr>
                    </a:p>
                    <a:p>
                      <a:pPr marL="64770" algn="l" rtl="0" eaLnBrk="0">
                        <a:lnSpc>
                          <a:spcPts val="1110"/>
                        </a:lnSpc>
                        <a:spcBef>
                          <a:spcPts val="0"/>
                        </a:spcBef>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欧普（深圳）</a:t>
                      </a:r>
                      <a:r>
                        <a:rPr sz="900" kern="0" spc="-22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佛山照明（佛山）</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6" name="table 914"/>
          <p:cNvGraphicFramePr>
            <a:graphicFrameLocks noGrp="true"/>
          </p:cNvGraphicFramePr>
          <p:nvPr>
            <p:custDataLst>
              <p:tags r:id="rId56"/>
            </p:custDataLst>
          </p:nvPr>
        </p:nvGraphicFramePr>
        <p:xfrm>
          <a:off x="12696190" y="2265045"/>
          <a:ext cx="2125345" cy="564515"/>
        </p:xfrm>
        <a:graphic>
          <a:graphicData uri="http://schemas.openxmlformats.org/drawingml/2006/table">
            <a:tbl>
              <a:tblPr/>
              <a:tblGrid>
                <a:gridCol w="2125345"/>
              </a:tblGrid>
              <a:tr h="564515">
                <a:tc>
                  <a:txBody>
                    <a:bodyPr/>
                    <a:p>
                      <a:pPr algn="ctr" rtl="0" eaLnBrk="0">
                        <a:lnSpc>
                          <a:spcPct val="110000"/>
                        </a:lnSpc>
                      </a:pPr>
                      <a:r>
                        <a:rPr lang="zh-CN" altLang="en-US"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各类户外大屏应用商、广陆数测（灵川）、晶锐传感（七星）、迪吉特（七星）、华谊智测（临桂）</a:t>
                      </a:r>
                      <a:endParaRPr lang="zh-CN" altLang="en-US" sz="10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71755" marR="71755"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48" name="table 914"/>
          <p:cNvGraphicFramePr>
            <a:graphicFrameLocks noGrp="true"/>
          </p:cNvGraphicFramePr>
          <p:nvPr>
            <p:custDataLst>
              <p:tags r:id="rId57"/>
            </p:custDataLst>
          </p:nvPr>
        </p:nvGraphicFramePr>
        <p:xfrm>
          <a:off x="12696825" y="2825115"/>
          <a:ext cx="2125345" cy="167640"/>
        </p:xfrm>
        <a:graphic>
          <a:graphicData uri="http://schemas.openxmlformats.org/drawingml/2006/table">
            <a:tbl>
              <a:tblPr/>
              <a:tblGrid>
                <a:gridCol w="2125345"/>
              </a:tblGrid>
              <a:tr h="16764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华为（深圳）、中兴通讯（深圳）</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8" name="table 914"/>
          <p:cNvGraphicFramePr>
            <a:graphicFrameLocks noGrp="true"/>
          </p:cNvGraphicFramePr>
          <p:nvPr>
            <p:custDataLst>
              <p:tags r:id="rId58"/>
            </p:custDataLst>
          </p:nvPr>
        </p:nvGraphicFramePr>
        <p:xfrm>
          <a:off x="12696825" y="2992755"/>
          <a:ext cx="2125345" cy="202565"/>
        </p:xfrm>
        <a:graphic>
          <a:graphicData uri="http://schemas.openxmlformats.org/drawingml/2006/table">
            <a:tbl>
              <a:tblPr/>
              <a:tblGrid>
                <a:gridCol w="2125345"/>
              </a:tblGrid>
              <a:tr h="202565">
                <a:tc>
                  <a:txBody>
                    <a:bodyPr/>
                    <a:p>
                      <a:pPr algn="ctr" rtl="0" eaLnBrk="0">
                        <a:lnSpc>
                          <a:spcPct val="108000"/>
                        </a:lnSpc>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深圳晶台科技有限公司LED产业项目</a:t>
                      </a:r>
                      <a:r>
                        <a:rPr 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临桂）</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20" name="table 914"/>
          <p:cNvGraphicFramePr>
            <a:graphicFrameLocks noGrp="true"/>
          </p:cNvGraphicFramePr>
          <p:nvPr>
            <p:custDataLst>
              <p:tags r:id="rId59"/>
            </p:custDataLst>
          </p:nvPr>
        </p:nvGraphicFramePr>
        <p:xfrm>
          <a:off x="2505710" y="2785110"/>
          <a:ext cx="2335530" cy="207010"/>
        </p:xfrm>
        <a:graphic>
          <a:graphicData uri="http://schemas.openxmlformats.org/drawingml/2006/table">
            <a:tbl>
              <a:tblPr/>
              <a:tblGrid>
                <a:gridCol w="2335530"/>
              </a:tblGrid>
              <a:tr h="20701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晶安光电（泉州）、天岳先进（济南）</a:t>
                      </a:r>
                      <a:endPar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1" name="table 914"/>
          <p:cNvGraphicFramePr>
            <a:graphicFrameLocks noGrp="true"/>
          </p:cNvGraphicFramePr>
          <p:nvPr>
            <p:custDataLst>
              <p:tags r:id="rId60"/>
            </p:custDataLst>
          </p:nvPr>
        </p:nvGraphicFramePr>
        <p:xfrm>
          <a:off x="2501900" y="2971800"/>
          <a:ext cx="2339340" cy="328930"/>
        </p:xfrm>
        <a:graphic>
          <a:graphicData uri="http://schemas.openxmlformats.org/drawingml/2006/table">
            <a:tbl>
              <a:tblPr/>
              <a:tblGrid>
                <a:gridCol w="2339340"/>
              </a:tblGrid>
              <a:tr h="328930">
                <a:tc>
                  <a:txBody>
                    <a:bodyPr/>
                    <a:p>
                      <a:pPr algn="ctr" rtl="0" eaLnBrk="0">
                        <a:lnSpc>
                          <a:spcPct val="108000"/>
                        </a:lnSpc>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莫桑石和碳化硅材料生产项目</a:t>
                      </a:r>
                      <a:r>
                        <a:rPr 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恭城）灌阳硅基新材料产业开发项目</a:t>
                      </a:r>
                      <a:endPar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3619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cxnSp>
        <p:nvCxnSpPr>
          <p:cNvPr id="22" name="直接箭头连接符 21"/>
          <p:cNvCxnSpPr/>
          <p:nvPr/>
        </p:nvCxnSpPr>
        <p:spPr>
          <a:xfrm flipH="true">
            <a:off x="2328545" y="351059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23" name="直接箭头连接符 22"/>
          <p:cNvCxnSpPr/>
          <p:nvPr/>
        </p:nvCxnSpPr>
        <p:spPr>
          <a:xfrm flipH="true">
            <a:off x="2334260" y="306355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4" name="table 896"/>
          <p:cNvGraphicFramePr>
            <a:graphicFrameLocks noGrp="true"/>
          </p:cNvGraphicFramePr>
          <p:nvPr>
            <p:custDataLst>
              <p:tags r:id="rId61"/>
            </p:custDataLst>
          </p:nvPr>
        </p:nvGraphicFramePr>
        <p:xfrm>
          <a:off x="2486025" y="3796030"/>
          <a:ext cx="2355215" cy="180340"/>
        </p:xfrm>
        <a:graphic>
          <a:graphicData uri="http://schemas.openxmlformats.org/drawingml/2006/table">
            <a:tbl>
              <a:tblPr/>
              <a:tblGrid>
                <a:gridCol w="2355215"/>
              </a:tblGrid>
              <a:tr h="18034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万润股份</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烟台</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‌八亿时空（</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北京</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25" name="table 896"/>
          <p:cNvGraphicFramePr>
            <a:graphicFrameLocks noGrp="true"/>
          </p:cNvGraphicFramePr>
          <p:nvPr>
            <p:custDataLst>
              <p:tags r:id="rId62"/>
            </p:custDataLst>
          </p:nvPr>
        </p:nvGraphicFramePr>
        <p:xfrm>
          <a:off x="2491740" y="4546600"/>
          <a:ext cx="2354580" cy="224790"/>
        </p:xfrm>
        <a:graphic>
          <a:graphicData uri="http://schemas.openxmlformats.org/drawingml/2006/table">
            <a:tbl>
              <a:tblPr/>
              <a:tblGrid>
                <a:gridCol w="2354580"/>
              </a:tblGrid>
              <a:tr h="224790">
                <a:tc>
                  <a:txBody>
                    <a:bodyPr/>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天禄科技(</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苏州</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翰博高新（</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合肥</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cxnSp>
        <p:nvCxnSpPr>
          <p:cNvPr id="26" name="直接箭头连接符 25"/>
          <p:cNvCxnSpPr/>
          <p:nvPr/>
        </p:nvCxnSpPr>
        <p:spPr>
          <a:xfrm flipH="true">
            <a:off x="2320925" y="466756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8" name="table 896"/>
          <p:cNvGraphicFramePr>
            <a:graphicFrameLocks noGrp="true"/>
          </p:cNvGraphicFramePr>
          <p:nvPr>
            <p:custDataLst>
              <p:tags r:id="rId63"/>
            </p:custDataLst>
          </p:nvPr>
        </p:nvGraphicFramePr>
        <p:xfrm>
          <a:off x="2496185" y="4909185"/>
          <a:ext cx="2354580" cy="224790"/>
        </p:xfrm>
        <a:graphic>
          <a:graphicData uri="http://schemas.openxmlformats.org/drawingml/2006/table">
            <a:tbl>
              <a:tblPr/>
              <a:tblGrid>
                <a:gridCol w="2354580"/>
              </a:tblGrid>
              <a:tr h="224790">
                <a:tc>
                  <a:txBody>
                    <a:bodyPr/>
                    <a:p>
                      <a:pPr algn="ctr" rtl="0" eaLnBrk="0">
                        <a:lnSpc>
                          <a:spcPct val="108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奥来德(</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长春</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瑞联新材（西安）</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rPr>
                        <a:t> </a:t>
                      </a:r>
                      <a:endPar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9" name="直接箭头连接符 28"/>
          <p:cNvCxnSpPr/>
          <p:nvPr/>
        </p:nvCxnSpPr>
        <p:spPr>
          <a:xfrm flipH="true">
            <a:off x="2325370" y="503015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30" name="table 896"/>
          <p:cNvGraphicFramePr>
            <a:graphicFrameLocks noGrp="true"/>
          </p:cNvGraphicFramePr>
          <p:nvPr>
            <p:custDataLst>
              <p:tags r:id="rId64"/>
            </p:custDataLst>
          </p:nvPr>
        </p:nvGraphicFramePr>
        <p:xfrm>
          <a:off x="2492375" y="6814820"/>
          <a:ext cx="2363470" cy="179070"/>
        </p:xfrm>
        <a:graphic>
          <a:graphicData uri="http://schemas.openxmlformats.org/drawingml/2006/table">
            <a:tbl>
              <a:tblPr/>
              <a:tblGrid>
                <a:gridCol w="2363470"/>
              </a:tblGrid>
              <a:tr h="179070">
                <a:tc>
                  <a:txBody>
                    <a:bodyPr/>
                    <a:p>
                      <a:pPr algn="ctr" rtl="0" eaLnBrk="0">
                        <a:lnSpc>
                          <a:spcPct val="108000"/>
                        </a:lnSpc>
                      </a:pPr>
                      <a:r>
                        <a:rPr sz="900" kern="0" spc="80" dirty="0">
                          <a:latin typeface="黑体" panose="02010609060101010101" charset="-122"/>
                          <a:ea typeface="黑体" panose="02010609060101010101" charset="-122"/>
                          <a:cs typeface="黑体" panose="02010609060101010101" charset="-122"/>
                        </a:rPr>
                        <a:t>中颖电子</a:t>
                      </a:r>
                      <a:r>
                        <a:rPr lang="zh-CN" sz="900" kern="0" spc="80" dirty="0">
                          <a:latin typeface="黑体" panose="02010609060101010101" charset="-122"/>
                          <a:ea typeface="黑体" panose="02010609060101010101" charset="-122"/>
                          <a:cs typeface="黑体" panose="02010609060101010101" charset="-122"/>
                        </a:rPr>
                        <a:t>（上海）</a:t>
                      </a:r>
                      <a:r>
                        <a:rPr sz="900" kern="0" spc="80" dirty="0">
                          <a:latin typeface="黑体" panose="02010609060101010101" charset="-122"/>
                          <a:ea typeface="黑体" panose="02010609060101010101" charset="-122"/>
                          <a:cs typeface="黑体" panose="02010609060101010101" charset="-122"/>
                        </a:rPr>
                        <a:t>、联咏科技</a:t>
                      </a:r>
                      <a:r>
                        <a:rPr lang="zh-CN" sz="900" kern="0" spc="80" dirty="0">
                          <a:latin typeface="黑体" panose="02010609060101010101" charset="-122"/>
                          <a:ea typeface="黑体" panose="02010609060101010101" charset="-122"/>
                          <a:cs typeface="黑体" panose="02010609060101010101" charset="-122"/>
                        </a:rPr>
                        <a:t>（台湾）</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 </a:t>
                      </a:r>
                      <a:r>
                        <a:rPr sz="900" kern="0" spc="80" dirty="0">
                          <a:solidFill>
                            <a:srgbClr val="000000">
                              <a:alpha val="100000"/>
                            </a:srgbClr>
                          </a:solidFill>
                          <a:latin typeface="黑体" panose="02010609060101010101" charset="-122"/>
                          <a:ea typeface="黑体" panose="02010609060101010101" charset="-122"/>
                          <a:cs typeface="黑体" panose="02010609060101010101" charset="-122"/>
                        </a:rPr>
                        <a:t> </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31" name="直接箭头连接符 30"/>
          <p:cNvCxnSpPr/>
          <p:nvPr/>
        </p:nvCxnSpPr>
        <p:spPr>
          <a:xfrm flipH="true">
            <a:off x="2313305" y="690975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32" name="直接箭头连接符 31"/>
          <p:cNvCxnSpPr/>
          <p:nvPr/>
        </p:nvCxnSpPr>
        <p:spPr>
          <a:xfrm flipH="true">
            <a:off x="2334895" y="5792153"/>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33" name="table 758"/>
          <p:cNvGraphicFramePr>
            <a:graphicFrameLocks noGrp="true"/>
          </p:cNvGraphicFramePr>
          <p:nvPr>
            <p:custDataLst>
              <p:tags r:id="rId65"/>
            </p:custDataLst>
          </p:nvPr>
        </p:nvGraphicFramePr>
        <p:xfrm>
          <a:off x="12715240" y="4660900"/>
          <a:ext cx="2106295" cy="314325"/>
        </p:xfrm>
        <a:graphic>
          <a:graphicData uri="http://schemas.openxmlformats.org/drawingml/2006/table">
            <a:tbl>
              <a:tblPr>
                <a:solidFill>
                  <a:srgbClr val="FFCCCC"/>
                </a:solidFill>
              </a:tblPr>
              <a:tblGrid>
                <a:gridCol w="2106295"/>
              </a:tblGrid>
              <a:tr h="314325">
                <a:tc>
                  <a:txBody>
                    <a:bodyPr/>
                    <a:p>
                      <a:pPr algn="l" rtl="0" eaLnBrk="0">
                        <a:lnSpc>
                          <a:spcPct val="120000"/>
                        </a:lnSpc>
                      </a:pPr>
                      <a:endParaRPr sz="200" dirty="0">
                        <a:latin typeface="Arial" panose="020B0604020202020204"/>
                        <a:ea typeface="Arial" panose="020B0604020202020204"/>
                        <a:cs typeface="Arial" panose="020B0604020202020204"/>
                      </a:endParaRPr>
                    </a:p>
                    <a:p>
                      <a:pPr marL="82550" algn="ctr" rtl="0" eaLnBrk="0">
                        <a:lnSpc>
                          <a:spcPts val="1095"/>
                        </a:lnSpc>
                        <a:spcBef>
                          <a:spcPts val="0"/>
                        </a:spcBef>
                      </a:pP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华为</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、荣耀</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、小米</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（北京）、联想（北京）</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等</a:t>
                      </a:r>
                      <a:endParaRPr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34" name="table 758"/>
          <p:cNvGraphicFramePr>
            <a:graphicFrameLocks noGrp="true"/>
          </p:cNvGraphicFramePr>
          <p:nvPr>
            <p:custDataLst>
              <p:tags r:id="rId66"/>
            </p:custDataLst>
          </p:nvPr>
        </p:nvGraphicFramePr>
        <p:xfrm>
          <a:off x="12701270" y="5356860"/>
          <a:ext cx="2124710" cy="314325"/>
        </p:xfrm>
        <a:graphic>
          <a:graphicData uri="http://schemas.openxmlformats.org/drawingml/2006/table">
            <a:tbl>
              <a:tblPr>
                <a:solidFill>
                  <a:srgbClr val="FFCCCC"/>
                </a:solidFill>
              </a:tblPr>
              <a:tblGrid>
                <a:gridCol w="2124710"/>
              </a:tblGrid>
              <a:tr h="314325">
                <a:tc>
                  <a:txBody>
                    <a:bodyPr/>
                    <a:p>
                      <a:pPr algn="l" rtl="0" eaLnBrk="0">
                        <a:lnSpc>
                          <a:spcPct val="120000"/>
                        </a:lnSpc>
                      </a:pPr>
                      <a:endParaRPr sz="200" dirty="0">
                        <a:latin typeface="Arial" panose="020B0604020202020204"/>
                        <a:ea typeface="Arial" panose="020B0604020202020204"/>
                        <a:cs typeface="Arial" panose="020B0604020202020204"/>
                      </a:endParaRPr>
                    </a:p>
                    <a:p>
                      <a:pPr marL="82550" algn="ctr" rtl="0" eaLnBrk="0">
                        <a:lnSpc>
                          <a:spcPts val="1095"/>
                        </a:lnSpc>
                        <a:spcBef>
                          <a:spcPts val="0"/>
                        </a:spcBef>
                      </a:pP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海信（青岛）、</a:t>
                      </a:r>
                      <a:r>
                        <a:rPr lang="en-US" alt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TCL</a:t>
                      </a:r>
                      <a:r>
                        <a:rPr lang="zh-CN" altLang="en-US"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（惠州）、</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华为</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（深圳）、小米（北京）</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等</a:t>
                      </a:r>
                      <a:endParaRPr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35" name="table 758"/>
          <p:cNvGraphicFramePr>
            <a:graphicFrameLocks noGrp="true"/>
          </p:cNvGraphicFramePr>
          <p:nvPr>
            <p:custDataLst>
              <p:tags r:id="rId67"/>
            </p:custDataLst>
          </p:nvPr>
        </p:nvGraphicFramePr>
        <p:xfrm>
          <a:off x="12696825" y="3395980"/>
          <a:ext cx="2124710" cy="351155"/>
        </p:xfrm>
        <a:graphic>
          <a:graphicData uri="http://schemas.openxmlformats.org/drawingml/2006/table">
            <a:tbl>
              <a:tblPr>
                <a:solidFill>
                  <a:srgbClr val="FFCCCC"/>
                </a:solidFill>
              </a:tblPr>
              <a:tblGrid>
                <a:gridCol w="2124710"/>
              </a:tblGrid>
              <a:tr h="351155">
                <a:tc>
                  <a:txBody>
                    <a:bodyPr/>
                    <a:p>
                      <a:pPr algn="l" rtl="0" eaLnBrk="0">
                        <a:lnSpc>
                          <a:spcPct val="120000"/>
                        </a:lnSpc>
                      </a:pPr>
                      <a:endParaRPr sz="200" dirty="0">
                        <a:latin typeface="Arial" panose="020B0604020202020204"/>
                        <a:ea typeface="Arial" panose="020B0604020202020204"/>
                        <a:cs typeface="Arial" panose="020B0604020202020204"/>
                      </a:endParaRPr>
                    </a:p>
                    <a:p>
                      <a:pPr marL="82550" algn="ctr" rtl="0" eaLnBrk="0">
                        <a:lnSpc>
                          <a:spcPts val="1095"/>
                        </a:lnSpc>
                        <a:spcBef>
                          <a:spcPts val="0"/>
                        </a:spcBef>
                      </a:pPr>
                      <a:r>
                        <a:rPr sz="900" kern="0" spc="50" dirty="0">
                          <a:solidFill>
                            <a:srgbClr val="000000">
                              <a:alpha val="100000"/>
                            </a:srgbClr>
                          </a:solidFill>
                          <a:latin typeface="黑体" panose="02010609060101010101" charset="-122"/>
                          <a:ea typeface="黑体" panose="02010609060101010101" charset="-122"/>
                          <a:cs typeface="黑体" panose="02010609060101010101" charset="-122"/>
                        </a:rPr>
                        <a:t>激智科技</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rPr>
                        <a:t>（宁波）</a:t>
                      </a:r>
                      <a:endParaRPr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6" name="table 914"/>
          <p:cNvGraphicFramePr>
            <a:graphicFrameLocks noGrp="true"/>
          </p:cNvGraphicFramePr>
          <p:nvPr>
            <p:custDataLst>
              <p:tags r:id="rId68"/>
            </p:custDataLst>
          </p:nvPr>
        </p:nvGraphicFramePr>
        <p:xfrm>
          <a:off x="6860540" y="4900930"/>
          <a:ext cx="3323590" cy="309245"/>
        </p:xfrm>
        <a:graphic>
          <a:graphicData uri="http://schemas.openxmlformats.org/drawingml/2006/table">
            <a:tbl>
              <a:tblPr/>
              <a:tblGrid>
                <a:gridCol w="3323590"/>
              </a:tblGrid>
              <a:tr h="309245">
                <a:tc>
                  <a:txBody>
                    <a:bodyPr/>
                    <a:p>
                      <a:pPr algn="ctr" rtl="0" eaLnBrk="0">
                        <a:lnSpc>
                          <a:spcPct val="110000"/>
                        </a:lnSpc>
                      </a:pPr>
                      <a:r>
                        <a:rPr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天马微电子</a:t>
                      </a: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sz="9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lang="zh-CN" sz="9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r>
                        <a:rPr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、华星光电</a:t>
                      </a: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graphicFrame>
        <p:nvGraphicFramePr>
          <p:cNvPr id="37" name="table 1000"/>
          <p:cNvGraphicFramePr>
            <a:graphicFrameLocks noGrp="true"/>
          </p:cNvGraphicFramePr>
          <p:nvPr>
            <p:custDataLst>
              <p:tags r:id="rId69"/>
            </p:custDataLst>
          </p:nvPr>
        </p:nvGraphicFramePr>
        <p:xfrm>
          <a:off x="1598295" y="7948930"/>
          <a:ext cx="746125" cy="295910"/>
        </p:xfrm>
        <a:graphic>
          <a:graphicData uri="http://schemas.openxmlformats.org/drawingml/2006/table">
            <a:tbl>
              <a:tblPr/>
              <a:tblGrid>
                <a:gridCol w="746125"/>
              </a:tblGrid>
              <a:tr h="295910">
                <a:tc>
                  <a:txBody>
                    <a:bodyPr/>
                    <a:p>
                      <a:pPr algn="ctr" rtl="0" eaLnBrk="0">
                        <a:lnSpc>
                          <a:spcPct val="108000"/>
                        </a:lnSpc>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支架等其他零配件</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8" name="table 922"/>
          <p:cNvGraphicFramePr>
            <a:graphicFrameLocks noGrp="true"/>
          </p:cNvGraphicFramePr>
          <p:nvPr>
            <p:custDataLst>
              <p:tags r:id="rId70"/>
            </p:custDataLst>
          </p:nvPr>
        </p:nvGraphicFramePr>
        <p:xfrm>
          <a:off x="2515870" y="7917180"/>
          <a:ext cx="2339975" cy="328930"/>
        </p:xfrm>
        <a:graphic>
          <a:graphicData uri="http://schemas.openxmlformats.org/drawingml/2006/table">
            <a:tbl>
              <a:tblPr/>
              <a:tblGrid>
                <a:gridCol w="955040"/>
                <a:gridCol w="1384935"/>
              </a:tblGrid>
              <a:tr h="32893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华越电子（荔浦）</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7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创想光电</a:t>
                      </a: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endParaRPr sz="900" dirty="0">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39" name="直接箭头连接符 38"/>
          <p:cNvCxnSpPr/>
          <p:nvPr/>
        </p:nvCxnSpPr>
        <p:spPr>
          <a:xfrm flipH="true">
            <a:off x="2343785" y="8096568"/>
            <a:ext cx="170815"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0" name="直接箭头连接符 39"/>
          <p:cNvCxnSpPr/>
          <p:nvPr/>
        </p:nvCxnSpPr>
        <p:spPr>
          <a:xfrm flipH="true" flipV="true">
            <a:off x="1412875" y="8095933"/>
            <a:ext cx="185420" cy="190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1" name="直接箭头连接符 40"/>
          <p:cNvCxnSpPr>
            <a:stCxn id="79" idx="1"/>
            <a:endCxn id="81" idx="3"/>
          </p:cNvCxnSpPr>
          <p:nvPr/>
        </p:nvCxnSpPr>
        <p:spPr>
          <a:xfrm flipH="true">
            <a:off x="6654800" y="2939098"/>
            <a:ext cx="20574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2" name="直接箭头连接符 41"/>
          <p:cNvCxnSpPr/>
          <p:nvPr/>
        </p:nvCxnSpPr>
        <p:spPr>
          <a:xfrm flipH="true">
            <a:off x="6654800" y="3612198"/>
            <a:ext cx="20574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3" name="直接箭头连接符 42"/>
          <p:cNvCxnSpPr/>
          <p:nvPr/>
        </p:nvCxnSpPr>
        <p:spPr>
          <a:xfrm flipH="true">
            <a:off x="6654800" y="4297363"/>
            <a:ext cx="20574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4" name="直接箭头连接符 43"/>
          <p:cNvCxnSpPr/>
          <p:nvPr/>
        </p:nvCxnSpPr>
        <p:spPr>
          <a:xfrm flipH="true">
            <a:off x="6654800" y="5054918"/>
            <a:ext cx="20574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5" name="直接箭头连接符 44"/>
          <p:cNvCxnSpPr/>
          <p:nvPr/>
        </p:nvCxnSpPr>
        <p:spPr>
          <a:xfrm flipH="true">
            <a:off x="6654800" y="5837873"/>
            <a:ext cx="20574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7" name="直接连接符 46"/>
          <p:cNvCxnSpPr/>
          <p:nvPr/>
        </p:nvCxnSpPr>
        <p:spPr>
          <a:xfrm>
            <a:off x="11520170" y="1944370"/>
            <a:ext cx="0" cy="163068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49" name="直接箭头连接符 48"/>
          <p:cNvCxnSpPr/>
          <p:nvPr/>
        </p:nvCxnSpPr>
        <p:spPr>
          <a:xfrm flipH="true">
            <a:off x="11530965" y="2754948"/>
            <a:ext cx="339725" cy="190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0" name="直接箭头连接符 49"/>
          <p:cNvCxnSpPr/>
          <p:nvPr/>
        </p:nvCxnSpPr>
        <p:spPr>
          <a:xfrm flipH="true" flipV="true">
            <a:off x="11525250" y="3574098"/>
            <a:ext cx="339725" cy="254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2" name="直接连接符 51"/>
          <p:cNvCxnSpPr/>
          <p:nvPr/>
        </p:nvCxnSpPr>
        <p:spPr>
          <a:xfrm flipH="true">
            <a:off x="11360150" y="2749550"/>
            <a:ext cx="170815" cy="381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53" name="直接箭头连接符 52"/>
          <p:cNvCxnSpPr/>
          <p:nvPr/>
        </p:nvCxnSpPr>
        <p:spPr>
          <a:xfrm flipH="true">
            <a:off x="11516995" y="1950403"/>
            <a:ext cx="355600" cy="254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4" name="直接箭头连接符 53"/>
          <p:cNvCxnSpPr/>
          <p:nvPr/>
        </p:nvCxnSpPr>
        <p:spPr>
          <a:xfrm flipH="true">
            <a:off x="12477750" y="2753043"/>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5" name="直接箭头连接符 54"/>
          <p:cNvCxnSpPr/>
          <p:nvPr/>
        </p:nvCxnSpPr>
        <p:spPr>
          <a:xfrm flipH="true">
            <a:off x="12468860" y="1942783"/>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6" name="直接箭头连接符 55"/>
          <p:cNvCxnSpPr/>
          <p:nvPr/>
        </p:nvCxnSpPr>
        <p:spPr>
          <a:xfrm flipH="true">
            <a:off x="12465050" y="3579178"/>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7" name="直接连接符 56"/>
          <p:cNvCxnSpPr/>
          <p:nvPr/>
        </p:nvCxnSpPr>
        <p:spPr>
          <a:xfrm>
            <a:off x="11530965" y="4178935"/>
            <a:ext cx="0" cy="201930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58" name="直接箭头连接符 57"/>
          <p:cNvCxnSpPr/>
          <p:nvPr/>
        </p:nvCxnSpPr>
        <p:spPr>
          <a:xfrm flipH="true">
            <a:off x="11543665" y="5500688"/>
            <a:ext cx="339725" cy="190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9" name="直接箭头连接符 58"/>
          <p:cNvCxnSpPr/>
          <p:nvPr/>
        </p:nvCxnSpPr>
        <p:spPr>
          <a:xfrm flipH="true" flipV="true">
            <a:off x="11536045" y="6201093"/>
            <a:ext cx="339725" cy="254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0" name="直接连接符 59"/>
          <p:cNvCxnSpPr/>
          <p:nvPr/>
        </p:nvCxnSpPr>
        <p:spPr>
          <a:xfrm flipH="true">
            <a:off x="11347450" y="5203825"/>
            <a:ext cx="170815" cy="381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cxnSp>
        <p:nvCxnSpPr>
          <p:cNvPr id="61" name="直接箭头连接符 60"/>
          <p:cNvCxnSpPr/>
          <p:nvPr/>
        </p:nvCxnSpPr>
        <p:spPr>
          <a:xfrm flipH="true">
            <a:off x="11527790" y="4808538"/>
            <a:ext cx="355600" cy="254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2" name="直接箭头连接符 61"/>
          <p:cNvCxnSpPr/>
          <p:nvPr/>
        </p:nvCxnSpPr>
        <p:spPr>
          <a:xfrm flipH="true">
            <a:off x="11532870" y="4186873"/>
            <a:ext cx="339725" cy="190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3" name="直接箭头连接符 62"/>
          <p:cNvCxnSpPr/>
          <p:nvPr/>
        </p:nvCxnSpPr>
        <p:spPr>
          <a:xfrm flipH="true">
            <a:off x="12487910" y="4188778"/>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4" name="直接箭头连接符 63"/>
          <p:cNvCxnSpPr/>
          <p:nvPr/>
        </p:nvCxnSpPr>
        <p:spPr>
          <a:xfrm flipH="true">
            <a:off x="12487910" y="4811078"/>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5" name="直接箭头连接符 64"/>
          <p:cNvCxnSpPr/>
          <p:nvPr/>
        </p:nvCxnSpPr>
        <p:spPr>
          <a:xfrm flipH="true">
            <a:off x="12465050" y="5502593"/>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6" name="直接箭头连接符 65"/>
          <p:cNvCxnSpPr/>
          <p:nvPr/>
        </p:nvCxnSpPr>
        <p:spPr>
          <a:xfrm flipH="true">
            <a:off x="12487910" y="6201093"/>
            <a:ext cx="227330" cy="127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69" name="table 922"/>
          <p:cNvGraphicFramePr>
            <a:graphicFrameLocks noGrp="true"/>
          </p:cNvGraphicFramePr>
          <p:nvPr>
            <p:custDataLst>
              <p:tags r:id="rId71"/>
            </p:custDataLst>
          </p:nvPr>
        </p:nvGraphicFramePr>
        <p:xfrm>
          <a:off x="2515870" y="6023610"/>
          <a:ext cx="2339975" cy="328930"/>
        </p:xfrm>
        <a:graphic>
          <a:graphicData uri="http://schemas.openxmlformats.org/drawingml/2006/table">
            <a:tbl>
              <a:tblPr/>
              <a:tblGrid>
                <a:gridCol w="955040"/>
                <a:gridCol w="1384935"/>
              </a:tblGrid>
              <a:tr h="328930">
                <a:tc>
                  <a:txBody>
                    <a:bodyPr/>
                    <a:p>
                      <a:pPr algn="ctr" rtl="0" eaLnBrk="0">
                        <a:lnSpc>
                          <a:spcPct val="110000"/>
                        </a:lnSpc>
                      </a:pPr>
                      <a:r>
                        <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rPr>
                        <a:t>智熠科技（荔浦）</a:t>
                      </a:r>
                      <a:endParaRPr lang="zh-CN" sz="900" kern="0" spc="4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0000"/>
                        </a:lnSpc>
                      </a:pPr>
                      <a:endParaRPr sz="200" dirty="0">
                        <a:latin typeface="Arial" panose="020B0604020202020204"/>
                        <a:ea typeface="Arial" panose="020B0604020202020204"/>
                        <a:cs typeface="Arial" panose="020B0604020202020204"/>
                      </a:endParaRPr>
                    </a:p>
                    <a:p>
                      <a:pPr algn="ctr" rtl="0" eaLnBrk="0">
                        <a:lnSpc>
                          <a:spcPct val="107000"/>
                        </a:lnSpc>
                      </a:pPr>
                      <a:r>
                        <a:rPr sz="900" kern="0" spc="80" dirty="0">
                          <a:solidFill>
                            <a:srgbClr val="000000">
                              <a:alpha val="100000"/>
                            </a:srgbClr>
                          </a:solidFill>
                          <a:latin typeface="黑体" panose="02010609060101010101" charset="-122"/>
                          <a:ea typeface="黑体" panose="02010609060101010101" charset="-122"/>
                          <a:cs typeface="黑体" panose="02010609060101010101" charset="-122"/>
                          <a:sym typeface="+mn-ea"/>
                        </a:rPr>
                        <a:t>恒大</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新材(</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惠州</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 </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新纶新材（</a:t>
                      </a:r>
                      <a:r>
                        <a:rPr lang="zh-CN"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深圳</a:t>
                      </a:r>
                      <a:r>
                        <a:rPr sz="900" kern="0" spc="80" dirty="0">
                          <a:solidFill>
                            <a:schemeClr val="tx1">
                              <a:alpha val="100000"/>
                            </a:schemeClr>
                          </a:solidFill>
                          <a:latin typeface="黑体" panose="02010609060101010101" charset="-122"/>
                          <a:ea typeface="黑体" panose="02010609060101010101" charset="-122"/>
                          <a:cs typeface="黑体" panose="02010609060101010101" charset="-122"/>
                          <a:sym typeface="+mn-ea"/>
                        </a:rPr>
                        <a:t>）</a:t>
                      </a:r>
                      <a:endParaRPr sz="900" dirty="0">
                        <a:latin typeface="黑体" panose="02010609060101010101" charset="-122"/>
                        <a:ea typeface="黑体" panose="02010609060101010101" charset="-122"/>
                        <a:cs typeface="黑体" panose="02010609060101010101" charset="-122"/>
                      </a:endParaRPr>
                    </a:p>
                  </a:txBody>
                  <a:tcPr marL="0" marR="0" marT="0" marB="0" vert="horz">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4" name="table 756"/>
          <p:cNvGraphicFramePr>
            <a:graphicFrameLocks noGrp="true"/>
          </p:cNvGraphicFramePr>
          <p:nvPr>
            <p:custDataLst>
              <p:tags r:id="rId72"/>
            </p:custDataLst>
          </p:nvPr>
        </p:nvGraphicFramePr>
        <p:xfrm>
          <a:off x="12715240" y="3945255"/>
          <a:ext cx="2120265" cy="459105"/>
        </p:xfrm>
        <a:graphic>
          <a:graphicData uri="http://schemas.openxmlformats.org/drawingml/2006/table">
            <a:tbl>
              <a:tblPr/>
              <a:tblGrid>
                <a:gridCol w="532765"/>
                <a:gridCol w="1587500"/>
              </a:tblGrid>
              <a:tr h="459105">
                <a:tc>
                  <a:txBody>
                    <a:bodyPr/>
                    <a:p>
                      <a:pPr algn="l" rtl="0" eaLnBrk="0">
                        <a:lnSpc>
                          <a:spcPct val="119000"/>
                        </a:lnSpc>
                      </a:pPr>
                      <a:endParaRPr sz="200" dirty="0">
                        <a:latin typeface="Arial" panose="020B0604020202020204"/>
                        <a:ea typeface="Arial" panose="020B0604020202020204"/>
                        <a:cs typeface="Arial" panose="020B0604020202020204"/>
                      </a:endParaRPr>
                    </a:p>
                    <a:p>
                      <a:pPr marL="66675" algn="l" rtl="0" eaLnBrk="0">
                        <a:lnSpc>
                          <a:spcPts val="1100"/>
                        </a:lnSpc>
                        <a:spcBef>
                          <a:spcPts val="0"/>
                        </a:spcBef>
                      </a:pPr>
                      <a:r>
                        <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深科技（临桂）</a:t>
                      </a:r>
                      <a:endParaRPr 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19000"/>
                        </a:lnSpc>
                      </a:pPr>
                      <a:endParaRPr sz="200" dirty="0">
                        <a:latin typeface="Arial" panose="020B0604020202020204"/>
                        <a:ea typeface="Arial" panose="020B0604020202020204"/>
                        <a:cs typeface="Arial" panose="020B0604020202020204"/>
                      </a:endParaRPr>
                    </a:p>
                    <a:p>
                      <a:pPr marL="82550" algn="ctr" rtl="0" eaLnBrk="0">
                        <a:lnSpc>
                          <a:spcPts val="1095"/>
                        </a:lnSpc>
                        <a:spcBef>
                          <a:spcPts val="0"/>
                        </a:spcBef>
                      </a:pP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华为</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、荣耀</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、小米</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（北京）</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、vivo</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（深圳）</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、OPPO</a:t>
                      </a:r>
                      <a:r>
                        <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（东莞）</a:t>
                      </a:r>
                      <a:r>
                        <a:rPr sz="900" kern="0" spc="50" dirty="0">
                          <a:solidFill>
                            <a:srgbClr val="000000">
                              <a:alpha val="100000"/>
                            </a:srgbClr>
                          </a:solidFill>
                          <a:latin typeface="黑体" panose="02010609060101010101" charset="-122"/>
                          <a:ea typeface="黑体" panose="02010609060101010101" charset="-122"/>
                          <a:cs typeface="黑体" panose="02010609060101010101" charset="-122"/>
                          <a:sym typeface="+mn-ea"/>
                        </a:rPr>
                        <a:t>等</a:t>
                      </a:r>
                      <a:endParaRPr lang="zh-CN" sz="900" kern="0" spc="5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chemeClr val="bg1"/>
                    </a:solidFill>
                  </a:tcPr>
                </a:tc>
              </a:tr>
            </a:tbl>
          </a:graphicData>
        </a:graphic>
      </p:graphicFrame>
      <p:sp>
        <p:nvSpPr>
          <p:cNvPr id="5" name="textbox 962"/>
          <p:cNvSpPr/>
          <p:nvPr/>
        </p:nvSpPr>
        <p:spPr>
          <a:xfrm>
            <a:off x="13848080" y="549275"/>
            <a:ext cx="1115695" cy="187325"/>
          </a:xfrm>
          <a:prstGeom prst="rect">
            <a:avLst/>
          </a:prstGeom>
          <a:solidFill>
            <a:schemeClr val="bg1"/>
          </a:solidFill>
          <a:ln w="0" cap="flat">
            <a:solidFill>
              <a:srgbClr val="5B9BD5"/>
            </a:solidFill>
            <a:prstDash val="solid"/>
            <a:miter lim="0"/>
          </a:ln>
        </p:spPr>
        <p:txBody>
          <a:bodyPr vert="horz" wrap="square" lIns="0" tIns="0" rIns="0" bIns="0" anchor="ctr" anchorCtr="false"/>
          <a:p>
            <a:pPr algn="ctr"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ctr" rtl="0" eaLnBrk="0" fontAlgn="auto">
              <a:lnSpc>
                <a:spcPts val="1095"/>
              </a:lnSpc>
              <a:spcBef>
                <a:spcPts val="0"/>
              </a:spcBef>
            </a:pPr>
            <a:r>
              <a:rPr 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远期</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展望</a:t>
            </a:r>
            <a:endParaRPr lang="zh-CN"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endParaRPr>
          </a:p>
        </p:txBody>
      </p:sp>
      <p:graphicFrame>
        <p:nvGraphicFramePr>
          <p:cNvPr id="14" name="table 914"/>
          <p:cNvGraphicFramePr>
            <a:graphicFrameLocks noGrp="true"/>
          </p:cNvGraphicFramePr>
          <p:nvPr>
            <p:custDataLst>
              <p:tags r:id="rId73"/>
            </p:custDataLst>
          </p:nvPr>
        </p:nvGraphicFramePr>
        <p:xfrm>
          <a:off x="2505710" y="7532370"/>
          <a:ext cx="2350770" cy="328930"/>
        </p:xfrm>
        <a:graphic>
          <a:graphicData uri="http://schemas.openxmlformats.org/drawingml/2006/table">
            <a:tbl>
              <a:tblPr/>
              <a:tblGrid>
                <a:gridCol w="2350770"/>
              </a:tblGrid>
              <a:tr h="328930">
                <a:tc>
                  <a:txBody>
                    <a:bodyPr/>
                    <a:p>
                      <a:pPr algn="ctr" rtl="0" eaLnBrk="0">
                        <a:lnSpc>
                          <a:spcPct val="108000"/>
                        </a:lnSpc>
                      </a:pPr>
                      <a:r>
                        <a:rPr lang="zh-CN" sz="1000" kern="0" spc="90" dirty="0">
                          <a:solidFill>
                            <a:srgbClr val="000000">
                              <a:alpha val="100000"/>
                            </a:srgbClr>
                          </a:solidFill>
                          <a:latin typeface="黑体" panose="02010609060101010101" charset="-122"/>
                          <a:ea typeface="黑体" panose="02010609060101010101" charset="-122"/>
                          <a:cs typeface="黑体" panose="02010609060101010101" charset="-122"/>
                        </a:rPr>
                        <a:t>荣腾高精密铝基单双面线路板生产项目（荔浦）</a:t>
                      </a:r>
                      <a:endParaRPr lang="zh-CN" altLang="en-US" sz="10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53975"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074" name="picture 718"/>
          <p:cNvPicPr>
            <a:picLocks noChangeAspect="true"/>
          </p:cNvPicPr>
          <p:nvPr/>
        </p:nvPicPr>
        <p:blipFill>
          <a:blip r:embed="rId1"/>
          <a:stretch>
            <a:fillRect/>
          </a:stretch>
        </p:blipFill>
        <p:spPr>
          <a:xfrm>
            <a:off x="5400675" y="801688"/>
            <a:ext cx="19050" cy="9307512"/>
          </a:xfrm>
          <a:prstGeom prst="rect">
            <a:avLst/>
          </a:prstGeom>
          <a:noFill/>
          <a:ln w="9525">
            <a:noFill/>
          </a:ln>
        </p:spPr>
      </p:pic>
      <p:pic>
        <p:nvPicPr>
          <p:cNvPr id="3075" name="picture 720"/>
          <p:cNvPicPr>
            <a:picLocks noChangeAspect="true"/>
          </p:cNvPicPr>
          <p:nvPr/>
        </p:nvPicPr>
        <p:blipFill>
          <a:blip r:embed="rId2"/>
          <a:stretch>
            <a:fillRect/>
          </a:stretch>
        </p:blipFill>
        <p:spPr>
          <a:xfrm>
            <a:off x="10853738" y="833438"/>
            <a:ext cx="19050" cy="9275762"/>
          </a:xfrm>
          <a:prstGeom prst="rect">
            <a:avLst/>
          </a:prstGeom>
          <a:noFill/>
          <a:ln w="9525">
            <a:noFill/>
          </a:ln>
        </p:spPr>
      </p:pic>
      <p:graphicFrame>
        <p:nvGraphicFramePr>
          <p:cNvPr id="728" name="table 728"/>
          <p:cNvGraphicFramePr>
            <a:graphicFrameLocks noGrp="true"/>
          </p:cNvGraphicFramePr>
          <p:nvPr>
            <p:custDataLst>
              <p:tags r:id="rId3"/>
            </p:custDataLst>
          </p:nvPr>
        </p:nvGraphicFramePr>
        <p:xfrm>
          <a:off x="414020" y="791845"/>
          <a:ext cx="4563110" cy="403860"/>
        </p:xfrm>
        <a:graphic>
          <a:graphicData uri="http://schemas.openxmlformats.org/drawingml/2006/table">
            <a:tbl>
              <a:tblPr>
                <a:solidFill>
                  <a:srgbClr val="C5E0B3"/>
                </a:solidFill>
              </a:tblPr>
              <a:tblGrid>
                <a:gridCol w="4563110"/>
              </a:tblGrid>
              <a:tr h="403860">
                <a:tc>
                  <a:txBody>
                    <a:bodyPr/>
                    <a:lstStyle/>
                    <a:p>
                      <a:pPr algn="l" rtl="0" eaLnBrk="0">
                        <a:lnSpc>
                          <a:spcPct val="109000"/>
                        </a:lnSpc>
                      </a:pPr>
                      <a:endParaRPr sz="600" dirty="0">
                        <a:latin typeface="Arial" panose="020B0604020202020204"/>
                        <a:ea typeface="Arial" panose="020B0604020202020204"/>
                        <a:cs typeface="Arial" panose="020B0604020202020204"/>
                      </a:endParaRPr>
                    </a:p>
                    <a:p>
                      <a:pPr marL="2055495" algn="l" rtl="0" eaLnBrk="0">
                        <a:lnSpc>
                          <a:spcPct val="98000"/>
                        </a:lnSpc>
                        <a:spcBef>
                          <a:spcPts val="5"/>
                        </a:spcBef>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r>
                        <a:rPr lang="zh-CN" sz="1400" b="1" kern="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：基础层</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1106785" y="791845"/>
          <a:ext cx="3627755" cy="403860"/>
        </p:xfrm>
        <a:graphic>
          <a:graphicData uri="http://schemas.openxmlformats.org/drawingml/2006/table">
            <a:tbl>
              <a:tblPr>
                <a:solidFill>
                  <a:srgbClr val="B7DDE8"/>
                </a:solidFill>
              </a:tblPr>
              <a:tblGrid>
                <a:gridCol w="3627755"/>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r>
                        <a:rPr lang="zh-CN" sz="1400" b="1" kern="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：应用层</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5760720" y="791845"/>
          <a:ext cx="4774565" cy="403860"/>
        </p:xfrm>
        <a:graphic>
          <a:graphicData uri="http://schemas.openxmlformats.org/drawingml/2006/table">
            <a:tbl>
              <a:tblPr>
                <a:solidFill>
                  <a:srgbClr val="99CCFF"/>
                </a:solidFill>
              </a:tblPr>
              <a:tblGrid>
                <a:gridCol w="4774565"/>
              </a:tblGrid>
              <a:tr h="403859">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r>
                        <a:rPr lang="zh-CN"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：技术层</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nchor="ctr" anchorCtr="false">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734" name="textbox 734"/>
          <p:cNvSpPr/>
          <p:nvPr/>
        </p:nvSpPr>
        <p:spPr>
          <a:xfrm>
            <a:off x="-635" y="157480"/>
            <a:ext cx="15120620" cy="393700"/>
          </a:xfrm>
          <a:prstGeom prst="rect">
            <a:avLst/>
          </a:prstGeom>
          <a:noFill/>
          <a:ln w="0" cap="flat">
            <a:noFill/>
            <a:prstDash val="solid"/>
            <a:miter lim="0"/>
          </a:ln>
        </p:spPr>
        <p:txBody>
          <a:bodyPr vert="horz" wrap="square" lIns="0" tIns="0" rIns="0" bIns="0"/>
          <a:lstStyle/>
          <a:p>
            <a:pPr algn="ctr" rtl="0" eaLnBrk="0" fontAlgn="auto">
              <a:lnSpc>
                <a:spcPct val="86000"/>
              </a:lnSpc>
            </a:pPr>
            <a:endParaRPr sz="100" strike="noStrike" noProof="1" dirty="0">
              <a:latin typeface="Arial" panose="020B0604020202020204"/>
              <a:ea typeface="Arial" panose="020B0604020202020204"/>
              <a:cs typeface="Arial" panose="020B0604020202020204"/>
            </a:endParaRPr>
          </a:p>
          <a:p>
            <a:pPr marL="12700" algn="ctr" rtl="0" eaLnBrk="0" fontAlgn="auto">
              <a:lnSpc>
                <a:spcPct val="91000"/>
              </a:lnSpc>
            </a:pPr>
            <a:r>
              <a:rPr lang="zh-CN" sz="2400" strike="noStrike" kern="0" spc="0" noProof="1" dirty="0">
                <a:solidFill>
                  <a:srgbClr val="000000">
                    <a:alpha val="100000"/>
                  </a:srgbClr>
                </a:solidFill>
                <a:latin typeface="方正小标宋简体" panose="02000000000000000000" charset="-122"/>
                <a:ea typeface="方正小标宋简体" panose="02000000000000000000" charset="-122"/>
                <a:cs typeface="方正小标宋简体" panose="02000000000000000000" charset="-122"/>
              </a:rPr>
              <a:t>人工</a:t>
            </a:r>
            <a:r>
              <a:rPr sz="2400" strike="noStrike" kern="0" spc="0" noProof="1" dirty="0">
                <a:solidFill>
                  <a:srgbClr val="000000">
                    <a:alpha val="100000"/>
                  </a:srgbClr>
                </a:solidFill>
                <a:latin typeface="方正小标宋简体" panose="02000000000000000000" charset="-122"/>
                <a:ea typeface="方正小标宋简体" panose="02000000000000000000" charset="-122"/>
                <a:cs typeface="方正小标宋简体" panose="02000000000000000000" charset="-122"/>
              </a:rPr>
              <a:t>智能产业链图谱</a:t>
            </a:r>
            <a:endParaRPr sz="2400" strike="noStrike" noProof="1" dirty="0">
              <a:latin typeface="方正小标宋简体" panose="02000000000000000000" charset="-122"/>
              <a:ea typeface="方正小标宋简体" panose="02000000000000000000" charset="-122"/>
              <a:cs typeface="方正小标宋简体" panose="02000000000000000000" charset="-122"/>
            </a:endParaRPr>
          </a:p>
        </p:txBody>
      </p:sp>
      <p:grpSp>
        <p:nvGrpSpPr>
          <p:cNvPr id="3080" name="group 66"/>
          <p:cNvGrpSpPr/>
          <p:nvPr/>
        </p:nvGrpSpPr>
        <p:grpSpPr>
          <a:xfrm>
            <a:off x="12917488" y="555625"/>
            <a:ext cx="1827212" cy="222250"/>
            <a:chOff x="0" y="0"/>
            <a:chExt cx="1827356" cy="221755"/>
          </a:xfrm>
        </p:grpSpPr>
        <p:sp>
          <p:nvSpPr>
            <p:cNvPr id="3081" name="rect 812"/>
            <p:cNvSpPr/>
            <p:nvPr/>
          </p:nvSpPr>
          <p:spPr>
            <a:xfrm>
              <a:off x="0" y="17729"/>
              <a:ext cx="1827356" cy="204026"/>
            </a:xfrm>
            <a:prstGeom prst="rect">
              <a:avLst/>
            </a:prstGeom>
            <a:solidFill>
              <a:srgbClr val="4C95CA">
                <a:alpha val="20784"/>
              </a:srgbClr>
            </a:solidFill>
            <a:ln w="0">
              <a:noFill/>
            </a:ln>
          </p:spPr>
          <p:txBody>
            <a:bodyPr anchor="t" anchorCtr="false"/>
            <a:p>
              <a:pPr algn="ctr"/>
              <a:endParaRPr lang="zh-CN" altLang="en-US"/>
            </a:p>
          </p:txBody>
        </p:sp>
        <p:sp>
          <p:nvSpPr>
            <p:cNvPr id="3082" name="rect 814"/>
            <p:cNvSpPr/>
            <p:nvPr/>
          </p:nvSpPr>
          <p:spPr>
            <a:xfrm>
              <a:off x="4866" y="0"/>
              <a:ext cx="1811782" cy="187718"/>
            </a:xfrm>
            <a:prstGeom prst="rect">
              <a:avLst/>
            </a:prstGeom>
            <a:solidFill>
              <a:srgbClr val="CCFF66"/>
            </a:solidFill>
            <a:ln w="0">
              <a:noFill/>
            </a:ln>
          </p:spPr>
          <p:txBody>
            <a:bodyPr anchor="t" anchorCtr="false"/>
            <a:p>
              <a:pPr algn="ctr"/>
              <a:endParaRPr lang="zh-CN" altLang="en-US"/>
            </a:p>
          </p:txBody>
        </p:sp>
        <p:sp>
          <p:nvSpPr>
            <p:cNvPr id="816" name="textbox 816"/>
            <p:cNvSpPr/>
            <p:nvPr/>
          </p:nvSpPr>
          <p:spPr>
            <a:xfrm>
              <a:off x="84904" y="17726"/>
              <a:ext cx="1670050" cy="163829"/>
            </a:xfrm>
            <a:prstGeom prst="rect">
              <a:avLst/>
            </a:prstGeom>
            <a:noFill/>
            <a:ln w="0" cap="flat">
              <a:noFill/>
              <a:prstDash val="solid"/>
              <a:miter lim="0"/>
            </a:ln>
          </p:spPr>
          <p:txBody>
            <a:bodyPr vert="horz" wrap="square" lIns="0" tIns="0" rIns="0" bIns="0"/>
            <a:lstStyle/>
            <a:p>
              <a:pPr algn="l" rtl="0" eaLnBrk="0" fontAlgn="auto">
                <a:lnSpc>
                  <a:spcPct val="83000"/>
                </a:lnSpc>
              </a:pPr>
              <a:endParaRPr sz="100" strike="noStrike" noProof="1" dirty="0">
                <a:latin typeface="Arial" panose="020B0604020202020204"/>
                <a:ea typeface="Arial" panose="020B0604020202020204"/>
                <a:cs typeface="Arial" panose="020B0604020202020204"/>
              </a:endParaRPr>
            </a:p>
            <a:p>
              <a:pPr marL="12700" algn="l" rtl="0" eaLnBrk="0" fontAlgn="auto">
                <a:lnSpc>
                  <a:spcPts val="1090"/>
                </a:lnSpc>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在谈项目（企业）、</a:t>
              </a:r>
              <a:r>
                <a:rPr sz="900" strike="noStrike" kern="0" spc="-13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拟建项目</a:t>
              </a:r>
              <a:endParaRPr sz="900" strike="noStrike" noProof="1" dirty="0">
                <a:latin typeface="黑体" panose="02010609060101010101" charset="-122"/>
                <a:ea typeface="黑体" panose="02010609060101010101" charset="-122"/>
                <a:cs typeface="黑体" panose="02010609060101010101" charset="-122"/>
              </a:endParaRPr>
            </a:p>
          </p:txBody>
        </p:sp>
      </p:grpSp>
      <p:sp>
        <p:nvSpPr>
          <p:cNvPr id="962" name="textbox 962"/>
          <p:cNvSpPr/>
          <p:nvPr/>
        </p:nvSpPr>
        <p:spPr>
          <a:xfrm>
            <a:off x="8775065" y="573405"/>
            <a:ext cx="1656079" cy="163830"/>
          </a:xfrm>
          <a:prstGeom prst="rect">
            <a:avLst/>
          </a:prstGeom>
          <a:solidFill>
            <a:srgbClr val="FEE599">
              <a:alpha val="100000"/>
            </a:srgbClr>
          </a:solidFill>
          <a:ln w="0" cap="flat">
            <a:noFill/>
            <a:prstDash val="solid"/>
            <a:miter lim="0"/>
          </a:ln>
        </p:spPr>
        <p:txBody>
          <a:bodyPr vert="horz" wrap="square" lIns="0" tIns="0" rIns="0" bIns="0"/>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76835" algn="l" rtl="0" eaLnBrk="0" fontAlgn="auto">
              <a:lnSpc>
                <a:spcPts val="1095"/>
              </a:lnSpc>
              <a:spcBef>
                <a:spcPts val="0"/>
              </a:spcBef>
            </a:pPr>
            <a:r>
              <a:rPr sz="900" strike="noStrike" kern="0" spc="90" noProof="1" dirty="0">
                <a:solidFill>
                  <a:srgbClr val="000000">
                    <a:alpha val="100000"/>
                  </a:srgbClr>
                </a:solidFill>
                <a:latin typeface="黑体" panose="02010609060101010101" charset="-122"/>
                <a:ea typeface="黑体" panose="02010609060101010101" charset="-122"/>
                <a:cs typeface="黑体" panose="02010609060101010101" charset="-122"/>
              </a:rPr>
              <a:t>现有产业链环节、落地企业</a:t>
            </a:r>
            <a:endParaRPr sz="900" strike="noStrike" noProof="1" dirty="0">
              <a:latin typeface="黑体" panose="02010609060101010101" charset="-122"/>
              <a:ea typeface="黑体" panose="02010609060101010101" charset="-122"/>
              <a:cs typeface="黑体" panose="02010609060101010101" charset="-122"/>
            </a:endParaRPr>
          </a:p>
        </p:txBody>
      </p:sp>
      <p:sp>
        <p:nvSpPr>
          <p:cNvPr id="964" name="textbox 964"/>
          <p:cNvSpPr/>
          <p:nvPr/>
        </p:nvSpPr>
        <p:spPr>
          <a:xfrm>
            <a:off x="10494010" y="573405"/>
            <a:ext cx="2362835" cy="170181"/>
          </a:xfrm>
          <a:prstGeom prst="rect">
            <a:avLst/>
          </a:prstGeom>
          <a:solidFill>
            <a:srgbClr val="FFCCCC">
              <a:alpha val="100000"/>
            </a:srgbClr>
          </a:solidFill>
          <a:ln w="0" cap="flat">
            <a:noFill/>
            <a:prstDash val="solid"/>
            <a:miter lim="0"/>
          </a:ln>
        </p:spPr>
        <p:txBody>
          <a:bodyPr vert="horz" wrap="square" lIns="0" tIns="0" rIns="0" bIns="0"/>
          <a:lstStyle/>
          <a:p>
            <a:pPr algn="l" rtl="0" eaLnBrk="0" fontAlgn="auto">
              <a:lnSpc>
                <a:spcPct val="199000"/>
              </a:lnSpc>
            </a:pPr>
            <a:endParaRPr sz="100" strike="noStrike" noProof="1" dirty="0">
              <a:latin typeface="Arial" panose="020B0604020202020204"/>
              <a:ea typeface="Arial" panose="020B0604020202020204"/>
              <a:cs typeface="Arial" panose="020B0604020202020204"/>
            </a:endParaRPr>
          </a:p>
          <a:p>
            <a:pPr marL="90170" algn="l" rtl="0" eaLnBrk="0" fontAlgn="auto">
              <a:lnSpc>
                <a:spcPts val="1100"/>
              </a:lnSpc>
              <a:spcBef>
                <a:spcPts val="0"/>
              </a:spcBef>
            </a:pP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重点补链</a:t>
            </a:r>
            <a:r>
              <a:rPr lang="zh-CN"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、强链、延链、</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环节、</a:t>
            </a:r>
            <a:r>
              <a:rPr sz="900" strike="noStrike" kern="0" spc="-220" noProof="1" dirty="0">
                <a:solidFill>
                  <a:srgbClr val="000000">
                    <a:alpha val="100000"/>
                  </a:srgbClr>
                </a:solidFill>
                <a:latin typeface="黑体" panose="02010609060101010101" charset="-122"/>
                <a:ea typeface="黑体" panose="02010609060101010101" charset="-122"/>
                <a:cs typeface="黑体" panose="02010609060101010101" charset="-122"/>
              </a:rPr>
              <a:t> </a:t>
            </a:r>
            <a:r>
              <a:rPr sz="900" strike="noStrike" kern="0" spc="70" noProof="1" dirty="0">
                <a:solidFill>
                  <a:srgbClr val="000000">
                    <a:alpha val="100000"/>
                  </a:srgbClr>
                </a:solidFill>
                <a:latin typeface="黑体" panose="02010609060101010101" charset="-122"/>
                <a:ea typeface="黑体" panose="02010609060101010101" charset="-122"/>
                <a:cs typeface="黑体" panose="02010609060101010101" charset="-122"/>
              </a:rPr>
              <a:t>目标企业</a:t>
            </a:r>
            <a:endParaRPr sz="900" strike="noStrike" noProof="1" dirty="0">
              <a:latin typeface="黑体" panose="02010609060101010101" charset="-122"/>
              <a:ea typeface="黑体" panose="02010609060101010101" charset="-122"/>
              <a:cs typeface="黑体" panose="02010609060101010101" charset="-122"/>
            </a:endParaRPr>
          </a:p>
        </p:txBody>
      </p:sp>
      <p:graphicFrame>
        <p:nvGraphicFramePr>
          <p:cNvPr id="7" name="table 960"/>
          <p:cNvGraphicFramePr>
            <a:graphicFrameLocks noGrp="true"/>
          </p:cNvGraphicFramePr>
          <p:nvPr>
            <p:custDataLst>
              <p:tags r:id="rId6"/>
            </p:custDataLst>
          </p:nvPr>
        </p:nvGraphicFramePr>
        <p:xfrm>
          <a:off x="418465" y="3016885"/>
          <a:ext cx="769620" cy="394970"/>
        </p:xfrm>
        <a:graphic>
          <a:graphicData uri="http://schemas.openxmlformats.org/drawingml/2006/table">
            <a:tbl>
              <a:tblPr/>
              <a:tblGrid>
                <a:gridCol w="769620"/>
              </a:tblGrid>
              <a:tr h="394970">
                <a:tc>
                  <a:txBody>
                    <a:bodyPr/>
                    <a:p>
                      <a:pPr algn="ctr" rtl="0" eaLnBrk="0">
                        <a:lnSpc>
                          <a:spcPct val="107000"/>
                        </a:lnSpc>
                      </a:pPr>
                      <a:r>
                        <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传感器</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33" name="table 998"/>
          <p:cNvGraphicFramePr>
            <a:graphicFrameLocks noGrp="true"/>
          </p:cNvGraphicFramePr>
          <p:nvPr>
            <p:custDataLst>
              <p:tags r:id="rId7"/>
            </p:custDataLst>
          </p:nvPr>
        </p:nvGraphicFramePr>
        <p:xfrm>
          <a:off x="1380490" y="1955165"/>
          <a:ext cx="1198880" cy="245745"/>
        </p:xfrm>
        <a:graphic>
          <a:graphicData uri="http://schemas.openxmlformats.org/drawingml/2006/table">
            <a:tbl>
              <a:tblPr/>
              <a:tblGrid>
                <a:gridCol w="1198880"/>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气体传感器</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4" name="table 998"/>
          <p:cNvGraphicFramePr>
            <a:graphicFrameLocks noGrp="true"/>
          </p:cNvGraphicFramePr>
          <p:nvPr>
            <p:custDataLst>
              <p:tags r:id="rId8"/>
            </p:custDataLst>
          </p:nvPr>
        </p:nvGraphicFramePr>
        <p:xfrm>
          <a:off x="1385570" y="2322195"/>
          <a:ext cx="1193800" cy="309880"/>
        </p:xfrm>
        <a:graphic>
          <a:graphicData uri="http://schemas.openxmlformats.org/drawingml/2006/table">
            <a:tbl>
              <a:tblPr/>
              <a:tblGrid>
                <a:gridCol w="1193800"/>
              </a:tblGrid>
              <a:tr h="309880">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麦克风传感器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5" name="table 998"/>
          <p:cNvGraphicFramePr>
            <a:graphicFrameLocks noGrp="true"/>
          </p:cNvGraphicFramePr>
          <p:nvPr>
            <p:custDataLst>
              <p:tags r:id="rId9"/>
            </p:custDataLst>
          </p:nvPr>
        </p:nvGraphicFramePr>
        <p:xfrm>
          <a:off x="1383665" y="2752090"/>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温湿度传感器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1" name="table 998"/>
          <p:cNvGraphicFramePr>
            <a:graphicFrameLocks noGrp="true"/>
          </p:cNvGraphicFramePr>
          <p:nvPr>
            <p:custDataLst>
              <p:tags r:id="rId10"/>
            </p:custDataLst>
          </p:nvPr>
        </p:nvGraphicFramePr>
        <p:xfrm>
          <a:off x="1385570" y="1214755"/>
          <a:ext cx="1186815" cy="245110"/>
        </p:xfrm>
        <a:graphic>
          <a:graphicData uri="http://schemas.openxmlformats.org/drawingml/2006/table">
            <a:tbl>
              <a:tblPr/>
              <a:tblGrid>
                <a:gridCol w="1186815"/>
              </a:tblGrid>
              <a:tr h="245110">
                <a:tc>
                  <a:txBody>
                    <a:bodyPr/>
                    <a:p>
                      <a:pPr algn="ctr" rtl="0" eaLnBrk="0">
                        <a:lnSpc>
                          <a:spcPct val="108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图像传感器</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2" name="table 980"/>
          <p:cNvGraphicFramePr>
            <a:graphicFrameLocks noGrp="true"/>
          </p:cNvGraphicFramePr>
          <p:nvPr>
            <p:custDataLst>
              <p:tags r:id="rId11"/>
            </p:custDataLst>
          </p:nvPr>
        </p:nvGraphicFramePr>
        <p:xfrm>
          <a:off x="1380490" y="1556385"/>
          <a:ext cx="1192530" cy="295275"/>
        </p:xfrm>
        <a:graphic>
          <a:graphicData uri="http://schemas.openxmlformats.org/drawingml/2006/table">
            <a:tbl>
              <a:tblPr/>
              <a:tblGrid>
                <a:gridCol w="1192530"/>
              </a:tblGrid>
              <a:tr h="295275">
                <a:tc>
                  <a:txBody>
                    <a:bodyPr/>
                    <a:p>
                      <a:pPr algn="ctr" rtl="0" eaLnBrk="0">
                        <a:lnSpc>
                          <a:spcPct val="119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红外传感器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6" name="table 862"/>
          <p:cNvGraphicFramePr>
            <a:graphicFrameLocks noGrp="true"/>
          </p:cNvGraphicFramePr>
          <p:nvPr>
            <p:custDataLst>
              <p:tags r:id="rId12"/>
            </p:custDataLst>
          </p:nvPr>
        </p:nvGraphicFramePr>
        <p:xfrm>
          <a:off x="2752725" y="1214755"/>
          <a:ext cx="2229485" cy="245110"/>
        </p:xfrm>
        <a:graphic>
          <a:graphicData uri="http://schemas.openxmlformats.org/drawingml/2006/table">
            <a:tbl>
              <a:tblPr/>
              <a:tblGrid>
                <a:gridCol w="2229485"/>
              </a:tblGrid>
              <a:tr h="24511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韦尔股份（上海）、格科微（上海）</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37" name="直接箭头连接符 36"/>
          <p:cNvCxnSpPr/>
          <p:nvPr/>
        </p:nvCxnSpPr>
        <p:spPr>
          <a:xfrm flipH="true">
            <a:off x="2579688" y="1336675"/>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38" name="table 862"/>
          <p:cNvGraphicFramePr>
            <a:graphicFrameLocks noGrp="true"/>
          </p:cNvGraphicFramePr>
          <p:nvPr>
            <p:custDataLst>
              <p:tags r:id="rId13"/>
            </p:custDataLst>
          </p:nvPr>
        </p:nvGraphicFramePr>
        <p:xfrm>
          <a:off x="2753360" y="1556385"/>
          <a:ext cx="2228850" cy="295275"/>
        </p:xfrm>
        <a:graphic>
          <a:graphicData uri="http://schemas.openxmlformats.org/drawingml/2006/table">
            <a:tbl>
              <a:tblPr/>
              <a:tblGrid>
                <a:gridCol w="2228850"/>
              </a:tblGrid>
              <a:tr h="295275">
                <a:tc>
                  <a:txBody>
                    <a:bodyPr/>
                    <a:p>
                      <a:pPr algn="l" rtl="0" eaLnBrk="0">
                        <a:lnSpc>
                          <a:spcPct val="106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高德红外（武汉）、森霸传感（南阳）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39" name="直接箭头连接符 38"/>
          <p:cNvCxnSpPr/>
          <p:nvPr/>
        </p:nvCxnSpPr>
        <p:spPr>
          <a:xfrm flipH="true">
            <a:off x="2571750" y="1670050"/>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40" name="table 862"/>
          <p:cNvGraphicFramePr>
            <a:graphicFrameLocks noGrp="true"/>
          </p:cNvGraphicFramePr>
          <p:nvPr>
            <p:custDataLst>
              <p:tags r:id="rId14"/>
            </p:custDataLst>
          </p:nvPr>
        </p:nvGraphicFramePr>
        <p:xfrm>
          <a:off x="2760345" y="1949450"/>
          <a:ext cx="2222500" cy="251460"/>
        </p:xfrm>
        <a:graphic>
          <a:graphicData uri="http://schemas.openxmlformats.org/drawingml/2006/table">
            <a:tbl>
              <a:tblPr/>
              <a:tblGrid>
                <a:gridCol w="2222500"/>
              </a:tblGrid>
              <a:tr h="251460">
                <a:tc>
                  <a:txBody>
                    <a:bodyPr/>
                    <a:p>
                      <a:pPr algn="l" rtl="0" eaLnBrk="0">
                        <a:lnSpc>
                          <a:spcPct val="106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汉威科技（郑州）、华盛昌（深圳）</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41" name="table 862"/>
          <p:cNvGraphicFramePr>
            <a:graphicFrameLocks noGrp="true"/>
          </p:cNvGraphicFramePr>
          <p:nvPr>
            <p:custDataLst>
              <p:tags r:id="rId15"/>
            </p:custDataLst>
          </p:nvPr>
        </p:nvGraphicFramePr>
        <p:xfrm>
          <a:off x="2746375" y="2327275"/>
          <a:ext cx="2230756" cy="295910"/>
        </p:xfrm>
        <a:graphic>
          <a:graphicData uri="http://schemas.openxmlformats.org/drawingml/2006/table">
            <a:tbl>
              <a:tblPr/>
              <a:tblGrid>
                <a:gridCol w="970915"/>
                <a:gridCol w="1259841"/>
              </a:tblGrid>
              <a:tr h="29591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聚联科技（七星）</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None/>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歌尔股份（济南）、敏芯股份（苏州）</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42" name="table 862"/>
          <p:cNvGraphicFramePr>
            <a:graphicFrameLocks noGrp="true"/>
          </p:cNvGraphicFramePr>
          <p:nvPr>
            <p:custDataLst>
              <p:tags r:id="rId16"/>
            </p:custDataLst>
          </p:nvPr>
        </p:nvGraphicFramePr>
        <p:xfrm>
          <a:off x="2745740" y="2709545"/>
          <a:ext cx="2231390" cy="295910"/>
        </p:xfrm>
        <a:graphic>
          <a:graphicData uri="http://schemas.openxmlformats.org/drawingml/2006/table">
            <a:tbl>
              <a:tblPr/>
              <a:tblGrid>
                <a:gridCol w="981075"/>
                <a:gridCol w="1250315"/>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至敏电子（永福）</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聚联科技（七星）</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华工科技（武汉）、深圳久喜（深圳）</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43" name="直接箭头连接符 42"/>
          <p:cNvCxnSpPr/>
          <p:nvPr/>
        </p:nvCxnSpPr>
        <p:spPr>
          <a:xfrm flipH="true">
            <a:off x="2590800" y="207327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4" name="直接箭头连接符 43"/>
          <p:cNvCxnSpPr/>
          <p:nvPr/>
        </p:nvCxnSpPr>
        <p:spPr>
          <a:xfrm flipH="true">
            <a:off x="2579688" y="248126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5" name="直接箭头连接符 44"/>
          <p:cNvCxnSpPr/>
          <p:nvPr/>
        </p:nvCxnSpPr>
        <p:spPr>
          <a:xfrm flipH="true">
            <a:off x="2571750" y="2879725"/>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6" name="直接连接符 45"/>
          <p:cNvCxnSpPr/>
          <p:nvPr/>
        </p:nvCxnSpPr>
        <p:spPr>
          <a:xfrm>
            <a:off x="1257300" y="1333500"/>
            <a:ext cx="0" cy="4076700"/>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47" name="直接箭头连接符 46"/>
          <p:cNvCxnSpPr/>
          <p:nvPr/>
        </p:nvCxnSpPr>
        <p:spPr>
          <a:xfrm flipH="true">
            <a:off x="1255713" y="1338263"/>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8" name="直接箭头连接符 47"/>
          <p:cNvCxnSpPr/>
          <p:nvPr/>
        </p:nvCxnSpPr>
        <p:spPr>
          <a:xfrm flipH="true">
            <a:off x="1268413" y="1670050"/>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49" name="直接箭头连接符 48"/>
          <p:cNvCxnSpPr/>
          <p:nvPr/>
        </p:nvCxnSpPr>
        <p:spPr>
          <a:xfrm flipH="true">
            <a:off x="1260475" y="207327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0" name="直接箭头连接符 49"/>
          <p:cNvCxnSpPr/>
          <p:nvPr/>
        </p:nvCxnSpPr>
        <p:spPr>
          <a:xfrm flipH="true">
            <a:off x="1260475" y="247967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1" name="直接箭头连接符 50"/>
          <p:cNvCxnSpPr/>
          <p:nvPr/>
        </p:nvCxnSpPr>
        <p:spPr>
          <a:xfrm flipH="true">
            <a:off x="1255713" y="287337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2" name="直接连接符 51"/>
          <p:cNvCxnSpPr/>
          <p:nvPr/>
        </p:nvCxnSpPr>
        <p:spPr>
          <a:xfrm>
            <a:off x="1189038" y="3198813"/>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sp>
        <p:nvSpPr>
          <p:cNvPr id="2" name="圆角矩形 1"/>
          <p:cNvSpPr/>
          <p:nvPr/>
        </p:nvSpPr>
        <p:spPr>
          <a:xfrm>
            <a:off x="419100" y="8875713"/>
            <a:ext cx="14420850" cy="1457325"/>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just" fontAlgn="auto"/>
            <a:r>
              <a:rPr lang="zh-CN" altLang="en-US" sz="1400" strike="noStrike" noProof="1">
                <a:solidFill>
                  <a:schemeClr val="tx1"/>
                </a:solidFill>
                <a:latin typeface="黑体" panose="02010609060101010101" charset="-122"/>
                <a:ea typeface="黑体" panose="02010609060101010101" charset="-122"/>
                <a:cs typeface="黑体" panose="02010609060101010101" charset="-122"/>
              </a:rPr>
              <a:t>桂林市人工智能产业链：</a:t>
            </a:r>
            <a:r>
              <a:rPr lang="en-US" sz="1400" strike="noStrike" noProof="1">
                <a:solidFill>
                  <a:schemeClr val="tx1"/>
                </a:solidFill>
                <a:latin typeface="黑体" panose="02010609060101010101" charset="-122"/>
                <a:ea typeface="黑体" panose="02010609060101010101" charset="-122"/>
                <a:cs typeface="黑体" panose="02010609060101010101" charset="-122"/>
              </a:rPr>
              <a:t>聚焦人工智能传感器领域，依托光隆科技、晶瑞传感聚联科技等企业，围绕激光雷达传感器、压力传感器位移传感器、麦克风传感器、温湿度传感器等，加快引进韦尔股份、高德红外、歌尔股份等企业，重点发展敏感元件、转换元件、转换电路，打造人工智能传感器产业链。促进人工智能和制造业深度融合，聚焦重点制造业场景需求和智能产品供给鼓励企业在垂直行业领域主动布局通用人工智能。支持本地龙头企业加大人工智能投入，推动人工智能在设备故障检测和故障诊断、基于视觉的表面缺陷检测等领域应用。推进“人工智能+千行百业”，赋能制造业经济高质量发展。推动智能手环、智能充电、智能云血压仪等智能可穿戴设备形成产业化应用。培育发展能源、汽车、医疗等行业与电子融合应用产业。构建人工智能发展新生态，加快IPv6+等技术应用，促进数据中心、云计算和网络协同发展。推动算力电力协同布局，加快源网荷储一体化技术、液冷双通道技术在数据中心的应用，降低算力运营成本。以公共智算中心算力为基础，引导并鼓励企业、科研机构等市场算力接入平台促进算力资源的合理配置和高效利用。</a:t>
            </a:r>
            <a:endParaRPr lang="en-US" sz="1400" strike="noStrike" noProof="1">
              <a:solidFill>
                <a:schemeClr val="tx1"/>
              </a:solidFill>
              <a:latin typeface="黑体" panose="02010609060101010101" charset="-122"/>
              <a:ea typeface="黑体" panose="02010609060101010101" charset="-122"/>
              <a:cs typeface="黑体" panose="02010609060101010101" charset="-122"/>
            </a:endParaRPr>
          </a:p>
        </p:txBody>
      </p:sp>
      <p:graphicFrame>
        <p:nvGraphicFramePr>
          <p:cNvPr id="82" name="table 960"/>
          <p:cNvGraphicFramePr>
            <a:graphicFrameLocks noGrp="true"/>
          </p:cNvGraphicFramePr>
          <p:nvPr>
            <p:custDataLst>
              <p:tags r:id="rId17"/>
            </p:custDataLst>
          </p:nvPr>
        </p:nvGraphicFramePr>
        <p:xfrm>
          <a:off x="5760720" y="1567815"/>
          <a:ext cx="769620" cy="394970"/>
        </p:xfrm>
        <a:graphic>
          <a:graphicData uri="http://schemas.openxmlformats.org/drawingml/2006/table">
            <a:tbl>
              <a:tblPr/>
              <a:tblGrid>
                <a:gridCol w="769620"/>
              </a:tblGrid>
              <a:tr h="394970">
                <a:tc>
                  <a:txBody>
                    <a:bodyPr/>
                    <a:p>
                      <a:pPr algn="ctr" rtl="0" eaLnBrk="0">
                        <a:lnSpc>
                          <a:spcPct val="107000"/>
                        </a:lnSpc>
                      </a:pPr>
                      <a:r>
                        <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算法</a:t>
                      </a:r>
                      <a:endParaRPr lang="zh-CN" altLang="en-US" sz="1200" kern="0" spc="-20" dirty="0">
                        <a:solidFill>
                          <a:srgbClr val="000000">
                            <a:alpha val="100000"/>
                          </a:srgbClr>
                        </a:solidFill>
                        <a:latin typeface="Arial" panose="02080604020202020204" pitchFamily="34" charset="0"/>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97" name="table 998"/>
          <p:cNvGraphicFramePr>
            <a:graphicFrameLocks noGrp="true"/>
          </p:cNvGraphicFramePr>
          <p:nvPr>
            <p:custDataLst>
              <p:tags r:id="rId18"/>
            </p:custDataLst>
          </p:nvPr>
        </p:nvGraphicFramePr>
        <p:xfrm>
          <a:off x="6726555" y="1422400"/>
          <a:ext cx="1186815" cy="245110"/>
        </p:xfrm>
        <a:graphic>
          <a:graphicData uri="http://schemas.openxmlformats.org/drawingml/2006/table">
            <a:tbl>
              <a:tblPr/>
              <a:tblGrid>
                <a:gridCol w="1186815"/>
              </a:tblGrid>
              <a:tr h="245110">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机器学习</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98" name="table 980"/>
          <p:cNvGraphicFramePr>
            <a:graphicFrameLocks noGrp="true"/>
          </p:cNvGraphicFramePr>
          <p:nvPr>
            <p:custDataLst>
              <p:tags r:id="rId19"/>
            </p:custDataLst>
          </p:nvPr>
        </p:nvGraphicFramePr>
        <p:xfrm>
          <a:off x="6721475" y="1764030"/>
          <a:ext cx="1192530" cy="267335"/>
        </p:xfrm>
        <a:graphic>
          <a:graphicData uri="http://schemas.openxmlformats.org/drawingml/2006/table">
            <a:tbl>
              <a:tblPr/>
              <a:tblGrid>
                <a:gridCol w="1192530"/>
              </a:tblGrid>
              <a:tr h="267335">
                <a:tc>
                  <a:txBody>
                    <a:bodyPr/>
                    <a:p>
                      <a:pPr algn="ctr" rtl="0" eaLnBrk="0">
                        <a:lnSpc>
                          <a:spcPct val="119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rPr>
                        <a:t>知识图谱</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01" name="table 862"/>
          <p:cNvGraphicFramePr>
            <a:graphicFrameLocks noGrp="true"/>
          </p:cNvGraphicFramePr>
          <p:nvPr>
            <p:custDataLst>
              <p:tags r:id="rId20"/>
            </p:custDataLst>
          </p:nvPr>
        </p:nvGraphicFramePr>
        <p:xfrm>
          <a:off x="8093710" y="1422400"/>
          <a:ext cx="2229485" cy="295910"/>
        </p:xfrm>
        <a:graphic>
          <a:graphicData uri="http://schemas.openxmlformats.org/drawingml/2006/table">
            <a:tbl>
              <a:tblPr/>
              <a:tblGrid>
                <a:gridCol w="2229485"/>
              </a:tblGrid>
              <a:tr h="26289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阿里巴巴（杭州）、百度（北京）、腾讯（深圳）</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09" name="直接箭头连接符 108"/>
          <p:cNvCxnSpPr/>
          <p:nvPr/>
        </p:nvCxnSpPr>
        <p:spPr>
          <a:xfrm flipH="true">
            <a:off x="7920038" y="154463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39" name="table 862"/>
          <p:cNvGraphicFramePr>
            <a:graphicFrameLocks noGrp="true"/>
          </p:cNvGraphicFramePr>
          <p:nvPr>
            <p:custDataLst>
              <p:tags r:id="rId21"/>
            </p:custDataLst>
          </p:nvPr>
        </p:nvGraphicFramePr>
        <p:xfrm>
          <a:off x="8087360" y="1764030"/>
          <a:ext cx="2228850" cy="307975"/>
        </p:xfrm>
        <a:graphic>
          <a:graphicData uri="http://schemas.openxmlformats.org/drawingml/2006/table">
            <a:tbl>
              <a:tblPr/>
              <a:tblGrid>
                <a:gridCol w="2228850"/>
              </a:tblGrid>
              <a:tr h="307975">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海致科技（北京）、金现代（济南）</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40" name="直接箭头连接符 139"/>
          <p:cNvCxnSpPr/>
          <p:nvPr/>
        </p:nvCxnSpPr>
        <p:spPr>
          <a:xfrm flipH="true">
            <a:off x="7913688" y="187801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7" name="直接连接符 146"/>
          <p:cNvCxnSpPr/>
          <p:nvPr/>
        </p:nvCxnSpPr>
        <p:spPr>
          <a:xfrm>
            <a:off x="6597650" y="1539875"/>
            <a:ext cx="0" cy="368300"/>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148" name="直接箭头连接符 147"/>
          <p:cNvCxnSpPr/>
          <p:nvPr/>
        </p:nvCxnSpPr>
        <p:spPr>
          <a:xfrm flipH="true">
            <a:off x="6597650" y="1546225"/>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9" name="直接箭头连接符 148"/>
          <p:cNvCxnSpPr/>
          <p:nvPr/>
        </p:nvCxnSpPr>
        <p:spPr>
          <a:xfrm flipH="true">
            <a:off x="6610350" y="1911350"/>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3" name="直接连接符 152"/>
          <p:cNvCxnSpPr/>
          <p:nvPr/>
        </p:nvCxnSpPr>
        <p:spPr>
          <a:xfrm>
            <a:off x="6535738" y="1728788"/>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76" name="table 960"/>
          <p:cNvGraphicFramePr>
            <a:graphicFrameLocks noGrp="true"/>
          </p:cNvGraphicFramePr>
          <p:nvPr>
            <p:custDataLst>
              <p:tags r:id="rId22"/>
            </p:custDataLst>
          </p:nvPr>
        </p:nvGraphicFramePr>
        <p:xfrm>
          <a:off x="5766435" y="4294505"/>
          <a:ext cx="769620" cy="394970"/>
        </p:xfrm>
        <a:graphic>
          <a:graphicData uri="http://schemas.openxmlformats.org/drawingml/2006/table">
            <a:tbl>
              <a:tblPr/>
              <a:tblGrid>
                <a:gridCol w="769620"/>
              </a:tblGrid>
              <a:tr h="394970">
                <a:tc>
                  <a:txBody>
                    <a:bodyPr/>
                    <a:p>
                      <a:pPr algn="ctr" rtl="0" eaLnBrk="0">
                        <a:lnSpc>
                          <a:spcPct val="107000"/>
                        </a:lnSpc>
                        <a:buClrTx/>
                        <a:buSzTx/>
                        <a:buFontTx/>
                      </a:pPr>
                      <a:r>
                        <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领域技术</a:t>
                      </a:r>
                      <a:endPar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180" name="table 998"/>
          <p:cNvGraphicFramePr>
            <a:graphicFrameLocks noGrp="true"/>
          </p:cNvGraphicFramePr>
          <p:nvPr>
            <p:custDataLst>
              <p:tags r:id="rId23"/>
            </p:custDataLst>
          </p:nvPr>
        </p:nvGraphicFramePr>
        <p:xfrm>
          <a:off x="6774180" y="4265930"/>
          <a:ext cx="3552825" cy="417830"/>
        </p:xfrm>
        <a:graphic>
          <a:graphicData uri="http://schemas.openxmlformats.org/drawingml/2006/table">
            <a:tbl>
              <a:tblPr/>
              <a:tblGrid>
                <a:gridCol w="3552825"/>
              </a:tblGrid>
              <a:tr h="417830">
                <a:tc>
                  <a:txBody>
                    <a:bodyPr/>
                    <a:p>
                      <a:pPr algn="l" rtl="0" eaLnBrk="0">
                        <a:lnSpc>
                          <a:spcPct val="108000"/>
                        </a:lnSpc>
                      </a:pP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百度飞浆、华为</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MindSpore</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、腾讯</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TNN</a:t>
                      </a: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、阿里</a:t>
                      </a:r>
                      <a:r>
                        <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rPr>
                        <a:t>MNN</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95" name="直接箭头连接符 194"/>
          <p:cNvCxnSpPr/>
          <p:nvPr/>
        </p:nvCxnSpPr>
        <p:spPr>
          <a:xfrm flipH="true">
            <a:off x="6597650" y="4438650"/>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4" name="table 998"/>
          <p:cNvGraphicFramePr>
            <a:graphicFrameLocks noGrp="true"/>
          </p:cNvGraphicFramePr>
          <p:nvPr>
            <p:custDataLst>
              <p:tags r:id="rId24"/>
            </p:custDataLst>
          </p:nvPr>
        </p:nvGraphicFramePr>
        <p:xfrm>
          <a:off x="1395730" y="3085465"/>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指纹传感器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9" name="table 862"/>
          <p:cNvGraphicFramePr>
            <a:graphicFrameLocks noGrp="true"/>
          </p:cNvGraphicFramePr>
          <p:nvPr>
            <p:custDataLst>
              <p:tags r:id="rId25"/>
            </p:custDataLst>
          </p:nvPr>
        </p:nvGraphicFramePr>
        <p:xfrm>
          <a:off x="2765425" y="3085465"/>
          <a:ext cx="2231390" cy="251460"/>
        </p:xfrm>
        <a:graphic>
          <a:graphicData uri="http://schemas.openxmlformats.org/drawingml/2006/table">
            <a:tbl>
              <a:tblPr/>
              <a:tblGrid>
                <a:gridCol w="223139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汇顶科技（深圳）、汉王科技（北京）</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10" name="直接箭头连接符 9"/>
          <p:cNvCxnSpPr/>
          <p:nvPr/>
        </p:nvCxnSpPr>
        <p:spPr>
          <a:xfrm flipH="true">
            <a:off x="2584450" y="3213100"/>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9" name="table 998"/>
          <p:cNvGraphicFramePr>
            <a:graphicFrameLocks noGrp="true"/>
          </p:cNvGraphicFramePr>
          <p:nvPr>
            <p:custDataLst>
              <p:tags r:id="rId26"/>
            </p:custDataLst>
          </p:nvPr>
        </p:nvGraphicFramePr>
        <p:xfrm>
          <a:off x="1395730" y="3425825"/>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加速度计陀螺仪</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0" name="table 862"/>
          <p:cNvGraphicFramePr>
            <a:graphicFrameLocks noGrp="true"/>
          </p:cNvGraphicFramePr>
          <p:nvPr>
            <p:custDataLst>
              <p:tags r:id="rId27"/>
            </p:custDataLst>
          </p:nvPr>
        </p:nvGraphicFramePr>
        <p:xfrm>
          <a:off x="2765425" y="3425825"/>
          <a:ext cx="2231390" cy="251460"/>
        </p:xfrm>
        <a:graphic>
          <a:graphicData uri="http://schemas.openxmlformats.org/drawingml/2006/table">
            <a:tbl>
              <a:tblPr/>
              <a:tblGrid>
                <a:gridCol w="223139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士兰微（杭州）、苏州固锝（苏州）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1" name="直接箭头连接符 20"/>
          <p:cNvCxnSpPr/>
          <p:nvPr/>
        </p:nvCxnSpPr>
        <p:spPr>
          <a:xfrm flipH="true">
            <a:off x="2584450" y="355282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3" name="table 998"/>
          <p:cNvGraphicFramePr>
            <a:graphicFrameLocks noGrp="true"/>
          </p:cNvGraphicFramePr>
          <p:nvPr>
            <p:custDataLst>
              <p:tags r:id="rId28"/>
            </p:custDataLst>
          </p:nvPr>
        </p:nvGraphicFramePr>
        <p:xfrm>
          <a:off x="1395730" y="3722370"/>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激光雷达传感器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4" name="table 862"/>
          <p:cNvGraphicFramePr>
            <a:graphicFrameLocks noGrp="true"/>
          </p:cNvGraphicFramePr>
          <p:nvPr>
            <p:custDataLst>
              <p:tags r:id="rId29"/>
            </p:custDataLst>
          </p:nvPr>
        </p:nvGraphicFramePr>
        <p:xfrm>
          <a:off x="2765425" y="3722370"/>
          <a:ext cx="2231390" cy="295910"/>
        </p:xfrm>
        <a:graphic>
          <a:graphicData uri="http://schemas.openxmlformats.org/drawingml/2006/table">
            <a:tbl>
              <a:tblPr/>
              <a:tblGrid>
                <a:gridCol w="1000125"/>
                <a:gridCol w="1231265"/>
              </a:tblGrid>
              <a:tr h="251460">
                <a:tc>
                  <a:txBody>
                    <a:bodyPr/>
                    <a:p>
                      <a:pPr algn="l" rtl="0" eaLnBrk="0">
                        <a:lnSpc>
                          <a:spcPct val="108000"/>
                        </a:lnSpc>
                      </a:pP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34</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所（七星）</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None/>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禾赛科技（上海）、速腾聚创（深圳）</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5" name="直接箭头连接符 24"/>
          <p:cNvCxnSpPr/>
          <p:nvPr/>
        </p:nvCxnSpPr>
        <p:spPr>
          <a:xfrm flipH="true">
            <a:off x="2584450" y="384968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6" name="table 998"/>
          <p:cNvGraphicFramePr>
            <a:graphicFrameLocks noGrp="true"/>
          </p:cNvGraphicFramePr>
          <p:nvPr>
            <p:custDataLst>
              <p:tags r:id="rId30"/>
            </p:custDataLst>
          </p:nvPr>
        </p:nvGraphicFramePr>
        <p:xfrm>
          <a:off x="1388110" y="4265930"/>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超声波传感器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27" name="table 862"/>
          <p:cNvGraphicFramePr>
            <a:graphicFrameLocks noGrp="true"/>
          </p:cNvGraphicFramePr>
          <p:nvPr>
            <p:custDataLst>
              <p:tags r:id="rId31"/>
            </p:custDataLst>
          </p:nvPr>
        </p:nvGraphicFramePr>
        <p:xfrm>
          <a:off x="2757805" y="4265930"/>
          <a:ext cx="2231390" cy="251460"/>
        </p:xfrm>
        <a:graphic>
          <a:graphicData uri="http://schemas.openxmlformats.org/drawingml/2006/table">
            <a:tbl>
              <a:tblPr/>
              <a:tblGrid>
                <a:gridCol w="223139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奥迪威（广州）、杭州美控（杭州）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28" name="直接箭头连接符 27"/>
          <p:cNvCxnSpPr/>
          <p:nvPr/>
        </p:nvCxnSpPr>
        <p:spPr>
          <a:xfrm flipH="true">
            <a:off x="2576513" y="4394200"/>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9" name="table 998"/>
          <p:cNvGraphicFramePr>
            <a:graphicFrameLocks noGrp="true"/>
          </p:cNvGraphicFramePr>
          <p:nvPr>
            <p:custDataLst>
              <p:tags r:id="rId32"/>
            </p:custDataLst>
          </p:nvPr>
        </p:nvGraphicFramePr>
        <p:xfrm>
          <a:off x="1380490" y="4585335"/>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射频传感器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30" name="table 862"/>
          <p:cNvGraphicFramePr>
            <a:graphicFrameLocks noGrp="true"/>
          </p:cNvGraphicFramePr>
          <p:nvPr>
            <p:custDataLst>
              <p:tags r:id="rId33"/>
            </p:custDataLst>
          </p:nvPr>
        </p:nvGraphicFramePr>
        <p:xfrm>
          <a:off x="2750185" y="4585335"/>
          <a:ext cx="2231390" cy="251460"/>
        </p:xfrm>
        <a:graphic>
          <a:graphicData uri="http://schemas.openxmlformats.org/drawingml/2006/table">
            <a:tbl>
              <a:tblPr/>
              <a:tblGrid>
                <a:gridCol w="223139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信维通信（深圳）、</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韦尔股份（上海）</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53" name="直接箭头连接符 52"/>
          <p:cNvCxnSpPr/>
          <p:nvPr/>
        </p:nvCxnSpPr>
        <p:spPr>
          <a:xfrm flipH="true">
            <a:off x="2568575" y="471328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54" name="table 998"/>
          <p:cNvGraphicFramePr>
            <a:graphicFrameLocks noGrp="true"/>
          </p:cNvGraphicFramePr>
          <p:nvPr>
            <p:custDataLst>
              <p:tags r:id="rId34"/>
            </p:custDataLst>
          </p:nvPr>
        </p:nvGraphicFramePr>
        <p:xfrm>
          <a:off x="1388110" y="4921250"/>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压力传感器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55" name="table 862"/>
          <p:cNvGraphicFramePr>
            <a:graphicFrameLocks noGrp="true"/>
          </p:cNvGraphicFramePr>
          <p:nvPr>
            <p:custDataLst>
              <p:tags r:id="rId35"/>
            </p:custDataLst>
          </p:nvPr>
        </p:nvGraphicFramePr>
        <p:xfrm>
          <a:off x="2757805" y="4921250"/>
          <a:ext cx="2231390" cy="295910"/>
        </p:xfrm>
        <a:graphic>
          <a:graphicData uri="http://schemas.openxmlformats.org/drawingml/2006/table">
            <a:tbl>
              <a:tblPr/>
              <a:tblGrid>
                <a:gridCol w="967740"/>
                <a:gridCol w="126365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至敏电子（永福）</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None/>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麦克传感（宝鸡）、湖南启泰（长沙）</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56" name="直接箭头连接符 55"/>
          <p:cNvCxnSpPr/>
          <p:nvPr/>
        </p:nvCxnSpPr>
        <p:spPr>
          <a:xfrm flipH="true">
            <a:off x="2576513" y="5048250"/>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7" name="直接箭头连接符 56"/>
          <p:cNvCxnSpPr/>
          <p:nvPr/>
        </p:nvCxnSpPr>
        <p:spPr>
          <a:xfrm flipH="true">
            <a:off x="1268413" y="3208338"/>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8" name="直接箭头连接符 57"/>
          <p:cNvCxnSpPr/>
          <p:nvPr/>
        </p:nvCxnSpPr>
        <p:spPr>
          <a:xfrm flipH="true">
            <a:off x="1257300" y="354965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59" name="直接箭头连接符 58"/>
          <p:cNvCxnSpPr/>
          <p:nvPr/>
        </p:nvCxnSpPr>
        <p:spPr>
          <a:xfrm flipH="true">
            <a:off x="1268413" y="385127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0" name="直接箭头连接符 59"/>
          <p:cNvCxnSpPr/>
          <p:nvPr/>
        </p:nvCxnSpPr>
        <p:spPr>
          <a:xfrm flipH="true">
            <a:off x="1260475" y="5030788"/>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1" name="直接箭头连接符 60"/>
          <p:cNvCxnSpPr/>
          <p:nvPr/>
        </p:nvCxnSpPr>
        <p:spPr>
          <a:xfrm flipH="true">
            <a:off x="1276350" y="4387850"/>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62" name="直接箭头连接符 61"/>
          <p:cNvCxnSpPr/>
          <p:nvPr/>
        </p:nvCxnSpPr>
        <p:spPr>
          <a:xfrm flipH="true">
            <a:off x="1255713" y="471487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63" name="table 960"/>
          <p:cNvGraphicFramePr>
            <a:graphicFrameLocks noGrp="true"/>
          </p:cNvGraphicFramePr>
          <p:nvPr>
            <p:custDataLst>
              <p:tags r:id="rId36"/>
            </p:custDataLst>
          </p:nvPr>
        </p:nvGraphicFramePr>
        <p:xfrm>
          <a:off x="414020" y="5836285"/>
          <a:ext cx="769620" cy="394970"/>
        </p:xfrm>
        <a:graphic>
          <a:graphicData uri="http://schemas.openxmlformats.org/drawingml/2006/table">
            <a:tbl>
              <a:tblPr/>
              <a:tblGrid>
                <a:gridCol w="769620"/>
              </a:tblGrid>
              <a:tr h="394970">
                <a:tc>
                  <a:txBody>
                    <a:bodyPr/>
                    <a:p>
                      <a:pPr algn="ctr" rtl="0" eaLnBrk="0">
                        <a:lnSpc>
                          <a:spcPct val="107000"/>
                        </a:lnSpc>
                      </a:pPr>
                      <a:r>
                        <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数据</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68" name="table 998"/>
          <p:cNvGraphicFramePr>
            <a:graphicFrameLocks noGrp="true"/>
          </p:cNvGraphicFramePr>
          <p:nvPr>
            <p:custDataLst>
              <p:tags r:id="rId37"/>
            </p:custDataLst>
          </p:nvPr>
        </p:nvGraphicFramePr>
        <p:xfrm>
          <a:off x="1393190" y="5620385"/>
          <a:ext cx="1186815" cy="245110"/>
        </p:xfrm>
        <a:graphic>
          <a:graphicData uri="http://schemas.openxmlformats.org/drawingml/2006/table">
            <a:tbl>
              <a:tblPr/>
              <a:tblGrid>
                <a:gridCol w="1186815"/>
              </a:tblGrid>
              <a:tr h="245110">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数据采集和服务</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69" name="table 980"/>
          <p:cNvGraphicFramePr>
            <a:graphicFrameLocks noGrp="true"/>
          </p:cNvGraphicFramePr>
          <p:nvPr>
            <p:custDataLst>
              <p:tags r:id="rId38"/>
            </p:custDataLst>
          </p:nvPr>
        </p:nvGraphicFramePr>
        <p:xfrm>
          <a:off x="1384300" y="6151880"/>
          <a:ext cx="1192530" cy="295275"/>
        </p:xfrm>
        <a:graphic>
          <a:graphicData uri="http://schemas.openxmlformats.org/drawingml/2006/table">
            <a:tbl>
              <a:tblPr/>
              <a:tblGrid>
                <a:gridCol w="1192530"/>
              </a:tblGrid>
              <a:tr h="295275">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数据确权</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70" name="table 862"/>
          <p:cNvGraphicFramePr>
            <a:graphicFrameLocks noGrp="true"/>
          </p:cNvGraphicFramePr>
          <p:nvPr>
            <p:custDataLst>
              <p:tags r:id="rId39"/>
            </p:custDataLst>
          </p:nvPr>
        </p:nvGraphicFramePr>
        <p:xfrm>
          <a:off x="2760345" y="5620385"/>
          <a:ext cx="2229485" cy="245110"/>
        </p:xfrm>
        <a:graphic>
          <a:graphicData uri="http://schemas.openxmlformats.org/drawingml/2006/table">
            <a:tbl>
              <a:tblPr/>
              <a:tblGrid>
                <a:gridCol w="2229485"/>
              </a:tblGrid>
              <a:tr h="24511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海天瑞声（北京）、数据堂（北京）</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71" name="直接箭头连接符 70"/>
          <p:cNvCxnSpPr/>
          <p:nvPr/>
        </p:nvCxnSpPr>
        <p:spPr>
          <a:xfrm flipH="true">
            <a:off x="2587625" y="5741988"/>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72" name="table 862"/>
          <p:cNvGraphicFramePr>
            <a:graphicFrameLocks noGrp="true"/>
          </p:cNvGraphicFramePr>
          <p:nvPr>
            <p:custDataLst>
              <p:tags r:id="rId40"/>
            </p:custDataLst>
          </p:nvPr>
        </p:nvGraphicFramePr>
        <p:xfrm>
          <a:off x="2757170" y="6151880"/>
          <a:ext cx="2228850" cy="294640"/>
        </p:xfrm>
        <a:graphic>
          <a:graphicData uri="http://schemas.openxmlformats.org/drawingml/2006/table">
            <a:tbl>
              <a:tblPr/>
              <a:tblGrid>
                <a:gridCol w="2228850"/>
              </a:tblGrid>
              <a:tr h="29464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安妮股份（厦门）、华宇软件（北京）</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73" name="直接箭头连接符 72"/>
          <p:cNvCxnSpPr/>
          <p:nvPr/>
        </p:nvCxnSpPr>
        <p:spPr>
          <a:xfrm flipH="true">
            <a:off x="2576513" y="626586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81" name="直接连接符 80"/>
          <p:cNvCxnSpPr/>
          <p:nvPr/>
        </p:nvCxnSpPr>
        <p:spPr>
          <a:xfrm>
            <a:off x="1271588" y="5768975"/>
            <a:ext cx="0" cy="508000"/>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83" name="直接箭头连接符 82"/>
          <p:cNvCxnSpPr/>
          <p:nvPr/>
        </p:nvCxnSpPr>
        <p:spPr>
          <a:xfrm flipH="true">
            <a:off x="1274763" y="576897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85" name="直接箭头连接符 84"/>
          <p:cNvCxnSpPr/>
          <p:nvPr/>
        </p:nvCxnSpPr>
        <p:spPr>
          <a:xfrm flipH="true">
            <a:off x="1262063" y="6267450"/>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89" name="直接连接符 88"/>
          <p:cNvCxnSpPr/>
          <p:nvPr/>
        </p:nvCxnSpPr>
        <p:spPr>
          <a:xfrm>
            <a:off x="1192213" y="6022975"/>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90" name="table 960"/>
          <p:cNvGraphicFramePr>
            <a:graphicFrameLocks noGrp="true"/>
          </p:cNvGraphicFramePr>
          <p:nvPr>
            <p:custDataLst>
              <p:tags r:id="rId41"/>
            </p:custDataLst>
          </p:nvPr>
        </p:nvGraphicFramePr>
        <p:xfrm>
          <a:off x="414020" y="6880860"/>
          <a:ext cx="769620" cy="394970"/>
        </p:xfrm>
        <a:graphic>
          <a:graphicData uri="http://schemas.openxmlformats.org/drawingml/2006/table">
            <a:tbl>
              <a:tblPr/>
              <a:tblGrid>
                <a:gridCol w="769620"/>
              </a:tblGrid>
              <a:tr h="394970">
                <a:tc>
                  <a:txBody>
                    <a:bodyPr/>
                    <a:p>
                      <a:pPr algn="ctr" rtl="0" eaLnBrk="0">
                        <a:lnSpc>
                          <a:spcPct val="107000"/>
                        </a:lnSpc>
                      </a:pPr>
                      <a:r>
                        <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云计算</a:t>
                      </a:r>
                      <a:endPar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7000"/>
                        </a:lnSpc>
                      </a:pPr>
                      <a:r>
                        <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平台</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91" name="table 998"/>
          <p:cNvGraphicFramePr>
            <a:graphicFrameLocks noGrp="true"/>
          </p:cNvGraphicFramePr>
          <p:nvPr>
            <p:custDataLst>
              <p:tags r:id="rId42"/>
            </p:custDataLst>
          </p:nvPr>
        </p:nvGraphicFramePr>
        <p:xfrm>
          <a:off x="1389380" y="6630670"/>
          <a:ext cx="1186815" cy="245110"/>
        </p:xfrm>
        <a:graphic>
          <a:graphicData uri="http://schemas.openxmlformats.org/drawingml/2006/table">
            <a:tbl>
              <a:tblPr/>
              <a:tblGrid>
                <a:gridCol w="1186815"/>
              </a:tblGrid>
              <a:tr h="245110">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存储型云平台</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92" name="table 980"/>
          <p:cNvGraphicFramePr>
            <a:graphicFrameLocks noGrp="true"/>
          </p:cNvGraphicFramePr>
          <p:nvPr>
            <p:custDataLst>
              <p:tags r:id="rId43"/>
            </p:custDataLst>
          </p:nvPr>
        </p:nvGraphicFramePr>
        <p:xfrm>
          <a:off x="1384300" y="6972300"/>
          <a:ext cx="1192530" cy="295275"/>
        </p:xfrm>
        <a:graphic>
          <a:graphicData uri="http://schemas.openxmlformats.org/drawingml/2006/table">
            <a:tbl>
              <a:tblPr/>
              <a:tblGrid>
                <a:gridCol w="1192530"/>
              </a:tblGrid>
              <a:tr h="295275">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计算型云平台</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93" name="table 862"/>
          <p:cNvGraphicFramePr>
            <a:graphicFrameLocks noGrp="true"/>
          </p:cNvGraphicFramePr>
          <p:nvPr>
            <p:custDataLst>
              <p:tags r:id="rId44"/>
            </p:custDataLst>
          </p:nvPr>
        </p:nvGraphicFramePr>
        <p:xfrm>
          <a:off x="2755900" y="6555740"/>
          <a:ext cx="2229485" cy="335280"/>
        </p:xfrm>
        <a:graphic>
          <a:graphicData uri="http://schemas.openxmlformats.org/drawingml/2006/table">
            <a:tbl>
              <a:tblPr/>
              <a:tblGrid>
                <a:gridCol w="1090930"/>
                <a:gridCol w="1138555"/>
              </a:tblGrid>
              <a:tr h="335280">
                <a:tc>
                  <a:txBody>
                    <a:bodyPr/>
                    <a:p>
                      <a:pPr algn="l" rtl="0" eaLnBrk="0">
                        <a:lnSpc>
                          <a:spcPct val="108000"/>
                        </a:lnSpc>
                        <a:buClrTx/>
                        <a:buSzTx/>
                        <a:buFontTx/>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华为大数据（临桂）、三大运营商</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ClrTx/>
                        <a:buSzTx/>
                        <a:buFontTx/>
                        <a:buNone/>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阿里云、华为云</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94" name="直接箭头连接符 93"/>
          <p:cNvCxnSpPr/>
          <p:nvPr/>
        </p:nvCxnSpPr>
        <p:spPr>
          <a:xfrm flipH="true">
            <a:off x="2582863" y="6753225"/>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95" name="table 862"/>
          <p:cNvGraphicFramePr>
            <a:graphicFrameLocks noGrp="true"/>
          </p:cNvGraphicFramePr>
          <p:nvPr>
            <p:custDataLst>
              <p:tags r:id="rId45"/>
            </p:custDataLst>
          </p:nvPr>
        </p:nvGraphicFramePr>
        <p:xfrm>
          <a:off x="2757170" y="6972300"/>
          <a:ext cx="2228850" cy="294640"/>
        </p:xfrm>
        <a:graphic>
          <a:graphicData uri="http://schemas.openxmlformats.org/drawingml/2006/table">
            <a:tbl>
              <a:tblPr/>
              <a:tblGrid>
                <a:gridCol w="2228850"/>
              </a:tblGrid>
              <a:tr h="29464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阿里云、腾讯云、华为云、百度云</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96" name="直接箭头连接符 95"/>
          <p:cNvCxnSpPr/>
          <p:nvPr/>
        </p:nvCxnSpPr>
        <p:spPr>
          <a:xfrm flipH="true">
            <a:off x="2576513" y="7086600"/>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99" name="直接连接符 98"/>
          <p:cNvCxnSpPr/>
          <p:nvPr/>
        </p:nvCxnSpPr>
        <p:spPr>
          <a:xfrm>
            <a:off x="1263650" y="6737350"/>
            <a:ext cx="0" cy="766763"/>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100" name="直接箭头连接符 99"/>
          <p:cNvCxnSpPr/>
          <p:nvPr/>
        </p:nvCxnSpPr>
        <p:spPr>
          <a:xfrm flipH="true">
            <a:off x="1274763" y="749935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02" name="直接箭头连接符 101"/>
          <p:cNvCxnSpPr/>
          <p:nvPr/>
        </p:nvCxnSpPr>
        <p:spPr>
          <a:xfrm flipH="true">
            <a:off x="1279525" y="6754813"/>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03" name="直接连接符 102"/>
          <p:cNvCxnSpPr/>
          <p:nvPr/>
        </p:nvCxnSpPr>
        <p:spPr>
          <a:xfrm>
            <a:off x="1184275" y="7121525"/>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04" name="table 980"/>
          <p:cNvGraphicFramePr>
            <a:graphicFrameLocks noGrp="true"/>
          </p:cNvGraphicFramePr>
          <p:nvPr>
            <p:custDataLst>
              <p:tags r:id="rId46"/>
            </p:custDataLst>
          </p:nvPr>
        </p:nvGraphicFramePr>
        <p:xfrm>
          <a:off x="1387475" y="7352030"/>
          <a:ext cx="1192530" cy="295275"/>
        </p:xfrm>
        <a:graphic>
          <a:graphicData uri="http://schemas.openxmlformats.org/drawingml/2006/table">
            <a:tbl>
              <a:tblPr/>
              <a:tblGrid>
                <a:gridCol w="1192530"/>
              </a:tblGrid>
              <a:tr h="295275">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综合云计算平台</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05" name="table 862"/>
          <p:cNvGraphicFramePr>
            <a:graphicFrameLocks noGrp="true"/>
          </p:cNvGraphicFramePr>
          <p:nvPr>
            <p:custDataLst>
              <p:tags r:id="rId47"/>
            </p:custDataLst>
          </p:nvPr>
        </p:nvGraphicFramePr>
        <p:xfrm>
          <a:off x="2760345" y="7352030"/>
          <a:ext cx="2228850" cy="294640"/>
        </p:xfrm>
        <a:graphic>
          <a:graphicData uri="http://schemas.openxmlformats.org/drawingml/2006/table">
            <a:tbl>
              <a:tblPr/>
              <a:tblGrid>
                <a:gridCol w="2228850"/>
              </a:tblGrid>
              <a:tr h="294640">
                <a:tc>
                  <a:txBody>
                    <a:bodyPr/>
                    <a:p>
                      <a:pPr algn="l" rtl="0" eaLnBrk="0">
                        <a:lnSpc>
                          <a:spcPct val="108000"/>
                        </a:lnSpc>
                        <a:buNone/>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阿里云、腾讯云、华为云、百度云</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06" name="直接箭头连接符 105"/>
          <p:cNvCxnSpPr/>
          <p:nvPr/>
        </p:nvCxnSpPr>
        <p:spPr>
          <a:xfrm flipH="true">
            <a:off x="2579688" y="746601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07" name="直接箭头连接符 106"/>
          <p:cNvCxnSpPr/>
          <p:nvPr/>
        </p:nvCxnSpPr>
        <p:spPr>
          <a:xfrm flipH="true">
            <a:off x="1258888" y="7119938"/>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08" name="table 960"/>
          <p:cNvGraphicFramePr>
            <a:graphicFrameLocks noGrp="true"/>
          </p:cNvGraphicFramePr>
          <p:nvPr>
            <p:custDataLst>
              <p:tags r:id="rId48"/>
            </p:custDataLst>
          </p:nvPr>
        </p:nvGraphicFramePr>
        <p:xfrm>
          <a:off x="414020" y="7993380"/>
          <a:ext cx="769620" cy="394970"/>
        </p:xfrm>
        <a:graphic>
          <a:graphicData uri="http://schemas.openxmlformats.org/drawingml/2006/table">
            <a:tbl>
              <a:tblPr/>
              <a:tblGrid>
                <a:gridCol w="769620"/>
              </a:tblGrid>
              <a:tr h="394970">
                <a:tc>
                  <a:txBody>
                    <a:bodyPr/>
                    <a:p>
                      <a:pPr algn="ctr" rtl="0" eaLnBrk="0">
                        <a:lnSpc>
                          <a:spcPct val="107000"/>
                        </a:lnSpc>
                      </a:pPr>
                      <a:r>
                        <a:rPr lang="zh-CN" altLang="en-US"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算力</a:t>
                      </a:r>
                      <a:endParaRPr lang="zh-CN" sz="1200" kern="0" spc="-2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110" name="table 998"/>
          <p:cNvGraphicFramePr>
            <a:graphicFrameLocks noGrp="true"/>
          </p:cNvGraphicFramePr>
          <p:nvPr>
            <p:custDataLst>
              <p:tags r:id="rId49"/>
            </p:custDataLst>
          </p:nvPr>
        </p:nvGraphicFramePr>
        <p:xfrm>
          <a:off x="1384935" y="7731760"/>
          <a:ext cx="1186815" cy="245110"/>
        </p:xfrm>
        <a:graphic>
          <a:graphicData uri="http://schemas.openxmlformats.org/drawingml/2006/table">
            <a:tbl>
              <a:tblPr/>
              <a:tblGrid>
                <a:gridCol w="1186815"/>
              </a:tblGrid>
              <a:tr h="245110">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基础算力</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11" name="table 980"/>
          <p:cNvGraphicFramePr>
            <a:graphicFrameLocks noGrp="true"/>
          </p:cNvGraphicFramePr>
          <p:nvPr>
            <p:custDataLst>
              <p:tags r:id="rId50"/>
            </p:custDataLst>
          </p:nvPr>
        </p:nvGraphicFramePr>
        <p:xfrm>
          <a:off x="1379855" y="8073390"/>
          <a:ext cx="1192530" cy="295275"/>
        </p:xfrm>
        <a:graphic>
          <a:graphicData uri="http://schemas.openxmlformats.org/drawingml/2006/table">
            <a:tbl>
              <a:tblPr/>
              <a:tblGrid>
                <a:gridCol w="1192530"/>
              </a:tblGrid>
              <a:tr h="295275">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智能算力</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12" name="table 862"/>
          <p:cNvGraphicFramePr>
            <a:graphicFrameLocks noGrp="true"/>
          </p:cNvGraphicFramePr>
          <p:nvPr>
            <p:custDataLst>
              <p:tags r:id="rId51"/>
            </p:custDataLst>
          </p:nvPr>
        </p:nvGraphicFramePr>
        <p:xfrm>
          <a:off x="2752090" y="7731760"/>
          <a:ext cx="2229485" cy="245110"/>
        </p:xfrm>
        <a:graphic>
          <a:graphicData uri="http://schemas.openxmlformats.org/drawingml/2006/table">
            <a:tbl>
              <a:tblPr/>
              <a:tblGrid>
                <a:gridCol w="2229485"/>
              </a:tblGrid>
              <a:tr h="24511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奥飞数据（广州）、数据港（</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北京</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13" name="直接箭头连接符 112"/>
          <p:cNvCxnSpPr/>
          <p:nvPr/>
        </p:nvCxnSpPr>
        <p:spPr>
          <a:xfrm flipH="true">
            <a:off x="2578100" y="7853363"/>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14" name="table 862"/>
          <p:cNvGraphicFramePr>
            <a:graphicFrameLocks noGrp="true"/>
          </p:cNvGraphicFramePr>
          <p:nvPr>
            <p:custDataLst>
              <p:tags r:id="rId52"/>
            </p:custDataLst>
          </p:nvPr>
        </p:nvGraphicFramePr>
        <p:xfrm>
          <a:off x="2752725" y="8073390"/>
          <a:ext cx="2228850" cy="295910"/>
        </p:xfrm>
        <a:graphic>
          <a:graphicData uri="http://schemas.openxmlformats.org/drawingml/2006/table">
            <a:tbl>
              <a:tblPr/>
              <a:tblGrid>
                <a:gridCol w="1114425"/>
                <a:gridCol w="1114425"/>
              </a:tblGrid>
              <a:tr h="29464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桂北人工智算中心</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None/>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三大运营商、华为（深圳）</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15" name="直接箭头连接符 114"/>
          <p:cNvCxnSpPr/>
          <p:nvPr/>
        </p:nvCxnSpPr>
        <p:spPr>
          <a:xfrm flipH="true">
            <a:off x="2571750" y="8188325"/>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6" name="直接连接符 115"/>
          <p:cNvCxnSpPr/>
          <p:nvPr/>
        </p:nvCxnSpPr>
        <p:spPr>
          <a:xfrm>
            <a:off x="1263650" y="7851775"/>
            <a:ext cx="0" cy="766763"/>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117" name="直接箭头连接符 116"/>
          <p:cNvCxnSpPr/>
          <p:nvPr/>
        </p:nvCxnSpPr>
        <p:spPr>
          <a:xfrm flipH="true">
            <a:off x="1262063" y="8602663"/>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8" name="直接箭头连接符 117"/>
          <p:cNvCxnSpPr/>
          <p:nvPr/>
        </p:nvCxnSpPr>
        <p:spPr>
          <a:xfrm flipH="true">
            <a:off x="1274763" y="7854950"/>
            <a:ext cx="12858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19" name="直接连接符 118"/>
          <p:cNvCxnSpPr/>
          <p:nvPr/>
        </p:nvCxnSpPr>
        <p:spPr>
          <a:xfrm>
            <a:off x="1184275" y="8191500"/>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20" name="table 980"/>
          <p:cNvGraphicFramePr>
            <a:graphicFrameLocks noGrp="true"/>
          </p:cNvGraphicFramePr>
          <p:nvPr>
            <p:custDataLst>
              <p:tags r:id="rId53"/>
            </p:custDataLst>
          </p:nvPr>
        </p:nvGraphicFramePr>
        <p:xfrm>
          <a:off x="1395095" y="8455025"/>
          <a:ext cx="1192530" cy="295275"/>
        </p:xfrm>
        <a:graphic>
          <a:graphicData uri="http://schemas.openxmlformats.org/drawingml/2006/table">
            <a:tbl>
              <a:tblPr/>
              <a:tblGrid>
                <a:gridCol w="1192530"/>
              </a:tblGrid>
              <a:tr h="295275">
                <a:tc>
                  <a:txBody>
                    <a:bodyPr/>
                    <a:p>
                      <a:pPr algn="ctr" rtl="0" eaLnBrk="0">
                        <a:lnSpc>
                          <a:spcPct val="107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超算算力</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21" name="table 862"/>
          <p:cNvGraphicFramePr>
            <a:graphicFrameLocks noGrp="true"/>
          </p:cNvGraphicFramePr>
          <p:nvPr>
            <p:custDataLst>
              <p:tags r:id="rId54"/>
            </p:custDataLst>
          </p:nvPr>
        </p:nvGraphicFramePr>
        <p:xfrm>
          <a:off x="2767965" y="8455025"/>
          <a:ext cx="2228850" cy="294640"/>
        </p:xfrm>
        <a:graphic>
          <a:graphicData uri="http://schemas.openxmlformats.org/drawingml/2006/table">
            <a:tbl>
              <a:tblPr/>
              <a:tblGrid>
                <a:gridCol w="2228850"/>
              </a:tblGrid>
              <a:tr h="294640">
                <a:tc>
                  <a:txBody>
                    <a:bodyPr/>
                    <a:p>
                      <a:pPr algn="l" rtl="0" eaLnBrk="0">
                        <a:lnSpc>
                          <a:spcPct val="108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浪潮信息（济南）、中科曙光（天津）</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22" name="直接箭头连接符 121"/>
          <p:cNvCxnSpPr/>
          <p:nvPr/>
        </p:nvCxnSpPr>
        <p:spPr>
          <a:xfrm flipH="true">
            <a:off x="2587625" y="8569325"/>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23" name="直接箭头连接符 122"/>
          <p:cNvCxnSpPr/>
          <p:nvPr/>
        </p:nvCxnSpPr>
        <p:spPr>
          <a:xfrm flipH="true">
            <a:off x="1274763" y="819150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24" name="table 960"/>
          <p:cNvGraphicFramePr>
            <a:graphicFrameLocks noGrp="true"/>
          </p:cNvGraphicFramePr>
          <p:nvPr>
            <p:custDataLst>
              <p:tags r:id="rId55"/>
            </p:custDataLst>
          </p:nvPr>
        </p:nvGraphicFramePr>
        <p:xfrm>
          <a:off x="5760720" y="2955290"/>
          <a:ext cx="769620" cy="394970"/>
        </p:xfrm>
        <a:graphic>
          <a:graphicData uri="http://schemas.openxmlformats.org/drawingml/2006/table">
            <a:tbl>
              <a:tblPr/>
              <a:tblGrid>
                <a:gridCol w="769620"/>
              </a:tblGrid>
              <a:tr h="394970">
                <a:tc>
                  <a:txBody>
                    <a:bodyPr/>
                    <a:p>
                      <a:pPr algn="ctr" rtl="0" eaLnBrk="0">
                        <a:lnSpc>
                          <a:spcPct val="107000"/>
                        </a:lnSpc>
                        <a:buClrTx/>
                        <a:buSzTx/>
                        <a:buFontTx/>
                      </a:pPr>
                      <a:r>
                        <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应用技术</a:t>
                      </a:r>
                      <a:endPar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125" name="table 998"/>
          <p:cNvGraphicFramePr>
            <a:graphicFrameLocks noGrp="true"/>
          </p:cNvGraphicFramePr>
          <p:nvPr>
            <p:custDataLst>
              <p:tags r:id="rId56"/>
            </p:custDataLst>
          </p:nvPr>
        </p:nvGraphicFramePr>
        <p:xfrm>
          <a:off x="6722745" y="3035300"/>
          <a:ext cx="1198880" cy="245745"/>
        </p:xfrm>
        <a:graphic>
          <a:graphicData uri="http://schemas.openxmlformats.org/drawingml/2006/table">
            <a:tbl>
              <a:tblPr/>
              <a:tblGrid>
                <a:gridCol w="1198880"/>
              </a:tblGrid>
              <a:tr h="245745">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自然语言处理</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26" name="table 998"/>
          <p:cNvGraphicFramePr>
            <a:graphicFrameLocks noGrp="true"/>
          </p:cNvGraphicFramePr>
          <p:nvPr>
            <p:custDataLst>
              <p:tags r:id="rId57"/>
            </p:custDataLst>
          </p:nvPr>
        </p:nvGraphicFramePr>
        <p:xfrm>
          <a:off x="6727825" y="3402330"/>
          <a:ext cx="1193800" cy="309880"/>
        </p:xfrm>
        <a:graphic>
          <a:graphicData uri="http://schemas.openxmlformats.org/drawingml/2006/table">
            <a:tbl>
              <a:tblPr/>
              <a:tblGrid>
                <a:gridCol w="1193800"/>
              </a:tblGrid>
              <a:tr h="309880">
                <a:tc>
                  <a:txBody>
                    <a:bodyPr/>
                    <a:p>
                      <a:pPr algn="ctr" rtl="0" eaLnBrk="0">
                        <a:lnSpc>
                          <a:spcPct val="108000"/>
                        </a:lnSpc>
                        <a:buClrTx/>
                        <a:buSzTx/>
                        <a:buFontTx/>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机器视觉</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27" name="table 998"/>
          <p:cNvGraphicFramePr>
            <a:graphicFrameLocks noGrp="true"/>
          </p:cNvGraphicFramePr>
          <p:nvPr>
            <p:custDataLst>
              <p:tags r:id="rId58"/>
            </p:custDataLst>
          </p:nvPr>
        </p:nvGraphicFramePr>
        <p:xfrm>
          <a:off x="6725920" y="3832225"/>
          <a:ext cx="1195705" cy="245745"/>
        </p:xfrm>
        <a:graphic>
          <a:graphicData uri="http://schemas.openxmlformats.org/drawingml/2006/table">
            <a:tbl>
              <a:tblPr/>
              <a:tblGrid>
                <a:gridCol w="1195705"/>
              </a:tblGrid>
              <a:tr h="245745">
                <a:tc>
                  <a:txBody>
                    <a:bodyPr/>
                    <a:p>
                      <a:pPr algn="ctr" rtl="0" eaLnBrk="0">
                        <a:lnSpc>
                          <a:spcPct val="108000"/>
                        </a:lnSpc>
                        <a:buClrTx/>
                        <a:buSzTx/>
                        <a:buFontTx/>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VR/AR</a:t>
                      </a:r>
                      <a:endPar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28" name="table 998"/>
          <p:cNvGraphicFramePr>
            <a:graphicFrameLocks noGrp="true"/>
          </p:cNvGraphicFramePr>
          <p:nvPr>
            <p:custDataLst>
              <p:tags r:id="rId59"/>
            </p:custDataLst>
          </p:nvPr>
        </p:nvGraphicFramePr>
        <p:xfrm>
          <a:off x="6727825" y="2294890"/>
          <a:ext cx="1186815" cy="245110"/>
        </p:xfrm>
        <a:graphic>
          <a:graphicData uri="http://schemas.openxmlformats.org/drawingml/2006/table">
            <a:tbl>
              <a:tblPr/>
              <a:tblGrid>
                <a:gridCol w="1186815"/>
              </a:tblGrid>
              <a:tr h="245110">
                <a:tc>
                  <a:txBody>
                    <a:bodyPr/>
                    <a:p>
                      <a:pPr algn="ctr" rtl="0" eaLnBrk="0">
                        <a:lnSpc>
                          <a:spcPct val="108000"/>
                        </a:lnSpc>
                      </a:pPr>
                      <a:r>
                        <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计算机视觉</a:t>
                      </a:r>
                      <a:endParaRPr lang="en-US" altLang="zh-CN"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29" name="table 980"/>
          <p:cNvGraphicFramePr>
            <a:graphicFrameLocks noGrp="true"/>
          </p:cNvGraphicFramePr>
          <p:nvPr>
            <p:custDataLst>
              <p:tags r:id="rId60"/>
            </p:custDataLst>
          </p:nvPr>
        </p:nvGraphicFramePr>
        <p:xfrm>
          <a:off x="6722745" y="2636520"/>
          <a:ext cx="1192530" cy="258445"/>
        </p:xfrm>
        <a:graphic>
          <a:graphicData uri="http://schemas.openxmlformats.org/drawingml/2006/table">
            <a:tbl>
              <a:tblPr/>
              <a:tblGrid>
                <a:gridCol w="1192530"/>
              </a:tblGrid>
              <a:tr h="258445">
                <a:tc>
                  <a:txBody>
                    <a:bodyPr/>
                    <a:p>
                      <a:pPr algn="ctr" rtl="0" eaLnBrk="0">
                        <a:lnSpc>
                          <a:spcPct val="119000"/>
                        </a:lnSpc>
                      </a:pP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rPr>
                        <a:t>语音识别</a:t>
                      </a:r>
                      <a:endPar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30" name="table 862"/>
          <p:cNvGraphicFramePr>
            <a:graphicFrameLocks noGrp="true"/>
          </p:cNvGraphicFramePr>
          <p:nvPr>
            <p:custDataLst>
              <p:tags r:id="rId61"/>
            </p:custDataLst>
          </p:nvPr>
        </p:nvGraphicFramePr>
        <p:xfrm>
          <a:off x="8094980" y="2294890"/>
          <a:ext cx="2229485" cy="245110"/>
        </p:xfrm>
        <a:graphic>
          <a:graphicData uri="http://schemas.openxmlformats.org/drawingml/2006/table">
            <a:tbl>
              <a:tblPr/>
              <a:tblGrid>
                <a:gridCol w="2229485"/>
              </a:tblGrid>
              <a:tr h="245110">
                <a:tc>
                  <a:txBody>
                    <a:bodyPr/>
                    <a:p>
                      <a:pPr algn="l" rtl="0" eaLnBrk="0">
                        <a:lnSpc>
                          <a:spcPct val="108000"/>
                        </a:lnSpc>
                        <a:buClrTx/>
                        <a:buSzTx/>
                        <a:buFontTx/>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格林深瞳（北京）、云从科技</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 广州）</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31" name="直接箭头连接符 130"/>
          <p:cNvCxnSpPr/>
          <p:nvPr/>
        </p:nvCxnSpPr>
        <p:spPr>
          <a:xfrm flipH="true">
            <a:off x="7921625" y="241617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32" name="table 862"/>
          <p:cNvGraphicFramePr>
            <a:graphicFrameLocks noGrp="true"/>
          </p:cNvGraphicFramePr>
          <p:nvPr>
            <p:custDataLst>
              <p:tags r:id="rId62"/>
            </p:custDataLst>
          </p:nvPr>
        </p:nvGraphicFramePr>
        <p:xfrm>
          <a:off x="8095615" y="2636520"/>
          <a:ext cx="2228850" cy="250825"/>
        </p:xfrm>
        <a:graphic>
          <a:graphicData uri="http://schemas.openxmlformats.org/drawingml/2006/table">
            <a:tbl>
              <a:tblPr/>
              <a:tblGrid>
                <a:gridCol w="2228850"/>
              </a:tblGrid>
              <a:tr h="250825">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科大讯飞（安徽）、云知声</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（北京</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33" name="直接箭头连接符 132"/>
          <p:cNvCxnSpPr/>
          <p:nvPr/>
        </p:nvCxnSpPr>
        <p:spPr>
          <a:xfrm flipH="true">
            <a:off x="7915275" y="2751138"/>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34" name="table 862"/>
          <p:cNvGraphicFramePr>
            <a:graphicFrameLocks noGrp="true"/>
          </p:cNvGraphicFramePr>
          <p:nvPr>
            <p:custDataLst>
              <p:tags r:id="rId63"/>
            </p:custDataLst>
          </p:nvPr>
        </p:nvGraphicFramePr>
        <p:xfrm>
          <a:off x="8102600" y="3029585"/>
          <a:ext cx="2222500" cy="251460"/>
        </p:xfrm>
        <a:graphic>
          <a:graphicData uri="http://schemas.openxmlformats.org/drawingml/2006/table">
            <a:tbl>
              <a:tblPr/>
              <a:tblGrid>
                <a:gridCol w="222250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汉王科技</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（北京）</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 </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科大讯飞</a:t>
                      </a: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（安徽）</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35" name="table 862"/>
          <p:cNvGraphicFramePr>
            <a:graphicFrameLocks noGrp="true"/>
          </p:cNvGraphicFramePr>
          <p:nvPr>
            <p:custDataLst>
              <p:tags r:id="rId64"/>
            </p:custDataLst>
          </p:nvPr>
        </p:nvGraphicFramePr>
        <p:xfrm>
          <a:off x="8095615" y="3424555"/>
          <a:ext cx="2230755" cy="295910"/>
        </p:xfrm>
        <a:graphic>
          <a:graphicData uri="http://schemas.openxmlformats.org/drawingml/2006/table">
            <a:tbl>
              <a:tblPr/>
              <a:tblGrid>
                <a:gridCol w="2230755"/>
              </a:tblGrid>
              <a:tr h="29591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中光学（南阳）、矩子科技（上海）</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graphicFrame>
        <p:nvGraphicFramePr>
          <p:cNvPr id="136" name="table 862"/>
          <p:cNvGraphicFramePr>
            <a:graphicFrameLocks noGrp="true"/>
          </p:cNvGraphicFramePr>
          <p:nvPr>
            <p:custDataLst>
              <p:tags r:id="rId65"/>
            </p:custDataLst>
          </p:nvPr>
        </p:nvGraphicFramePr>
        <p:xfrm>
          <a:off x="8095615" y="3832225"/>
          <a:ext cx="2231390" cy="251460"/>
        </p:xfrm>
        <a:graphic>
          <a:graphicData uri="http://schemas.openxmlformats.org/drawingml/2006/table">
            <a:tbl>
              <a:tblPr/>
              <a:tblGrid>
                <a:gridCol w="2231390"/>
              </a:tblGrid>
              <a:tr h="25146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虚拟科技（杭州）、叠境数字（上海）</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37" name="直接箭头连接符 136"/>
          <p:cNvCxnSpPr/>
          <p:nvPr/>
        </p:nvCxnSpPr>
        <p:spPr>
          <a:xfrm flipH="true">
            <a:off x="7934325" y="3154363"/>
            <a:ext cx="173038"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38" name="直接箭头连接符 137"/>
          <p:cNvCxnSpPr/>
          <p:nvPr/>
        </p:nvCxnSpPr>
        <p:spPr>
          <a:xfrm flipH="true">
            <a:off x="7921625" y="3560763"/>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2" name="直接箭头连接符 141"/>
          <p:cNvCxnSpPr/>
          <p:nvPr/>
        </p:nvCxnSpPr>
        <p:spPr>
          <a:xfrm flipH="true">
            <a:off x="7915275" y="3959225"/>
            <a:ext cx="173038"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3" name="直接连接符 142"/>
          <p:cNvCxnSpPr/>
          <p:nvPr/>
        </p:nvCxnSpPr>
        <p:spPr>
          <a:xfrm>
            <a:off x="6599238" y="2413000"/>
            <a:ext cx="0" cy="1543050"/>
          </a:xfrm>
          <a:prstGeom prst="line">
            <a:avLst/>
          </a:prstGeom>
          <a:ln w="12700">
            <a:solidFill>
              <a:srgbClr val="5B9BD5"/>
            </a:solidFill>
          </a:ln>
        </p:spPr>
        <p:style>
          <a:lnRef idx="2">
            <a:schemeClr val="accent1"/>
          </a:lnRef>
          <a:fillRef idx="0">
            <a:srgbClr val="FFFFFF"/>
          </a:fillRef>
          <a:effectRef idx="0">
            <a:srgbClr val="FFFFFF"/>
          </a:effectRef>
          <a:fontRef idx="minor">
            <a:schemeClr val="tx1"/>
          </a:fontRef>
        </p:style>
      </p:cxnSp>
      <p:cxnSp>
        <p:nvCxnSpPr>
          <p:cNvPr id="145" name="直接箭头连接符 144"/>
          <p:cNvCxnSpPr/>
          <p:nvPr/>
        </p:nvCxnSpPr>
        <p:spPr>
          <a:xfrm flipH="true">
            <a:off x="6597650" y="2419350"/>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6" name="直接箭头连接符 145"/>
          <p:cNvCxnSpPr/>
          <p:nvPr/>
        </p:nvCxnSpPr>
        <p:spPr>
          <a:xfrm flipH="true">
            <a:off x="6610350" y="2749550"/>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1" name="直接箭头连接符 150"/>
          <p:cNvCxnSpPr/>
          <p:nvPr/>
        </p:nvCxnSpPr>
        <p:spPr>
          <a:xfrm flipH="true">
            <a:off x="6602413" y="3152775"/>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2" name="直接箭头连接符 151"/>
          <p:cNvCxnSpPr/>
          <p:nvPr/>
        </p:nvCxnSpPr>
        <p:spPr>
          <a:xfrm flipH="true">
            <a:off x="6602413" y="3560763"/>
            <a:ext cx="128588"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4" name="直接箭头连接符 153"/>
          <p:cNvCxnSpPr/>
          <p:nvPr/>
        </p:nvCxnSpPr>
        <p:spPr>
          <a:xfrm flipH="true">
            <a:off x="6597650" y="3954463"/>
            <a:ext cx="127000" cy="0"/>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55" name="直接连接符 154"/>
          <p:cNvCxnSpPr/>
          <p:nvPr/>
        </p:nvCxnSpPr>
        <p:spPr>
          <a:xfrm>
            <a:off x="6535738" y="3151188"/>
            <a:ext cx="66675" cy="0"/>
          </a:xfrm>
          <a:prstGeom prst="line">
            <a:avLst/>
          </a:prstGeom>
          <a:ln>
            <a:solidFill>
              <a:srgbClr val="5B9BD5"/>
            </a:solidFill>
          </a:ln>
        </p:spPr>
        <p:style>
          <a:lnRef idx="2">
            <a:schemeClr val="accent1"/>
          </a:lnRef>
          <a:fillRef idx="0">
            <a:srgbClr val="FFFFFF"/>
          </a:fillRef>
          <a:effectRef idx="0">
            <a:srgbClr val="FFFFFF"/>
          </a:effectRef>
          <a:fontRef idx="minor">
            <a:schemeClr val="tx1"/>
          </a:fontRef>
        </p:style>
      </p:cxnSp>
      <p:graphicFrame>
        <p:nvGraphicFramePr>
          <p:cNvPr id="156" name="table 960"/>
          <p:cNvGraphicFramePr>
            <a:graphicFrameLocks noGrp="true"/>
          </p:cNvGraphicFramePr>
          <p:nvPr>
            <p:custDataLst>
              <p:tags r:id="rId66"/>
            </p:custDataLst>
          </p:nvPr>
        </p:nvGraphicFramePr>
        <p:xfrm>
          <a:off x="5766435" y="4851400"/>
          <a:ext cx="769620" cy="394970"/>
        </p:xfrm>
        <a:graphic>
          <a:graphicData uri="http://schemas.openxmlformats.org/drawingml/2006/table">
            <a:tbl>
              <a:tblPr/>
              <a:tblGrid>
                <a:gridCol w="769620"/>
              </a:tblGrid>
              <a:tr h="394970">
                <a:tc>
                  <a:txBody>
                    <a:bodyPr/>
                    <a:p>
                      <a:pPr algn="ctr" rtl="0" eaLnBrk="0">
                        <a:lnSpc>
                          <a:spcPct val="107000"/>
                        </a:lnSpc>
                        <a:buClrTx/>
                        <a:buSzTx/>
                        <a:buFontTx/>
                      </a:pPr>
                      <a:r>
                        <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AI大模型</a:t>
                      </a:r>
                      <a:endPar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ctr" rtl="0" eaLnBrk="0">
                        <a:lnSpc>
                          <a:spcPct val="107000"/>
                        </a:lnSpc>
                        <a:buClrTx/>
                        <a:buSzTx/>
                        <a:buFontTx/>
                      </a:pPr>
                      <a:r>
                        <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平台</a:t>
                      </a:r>
                      <a:endParaRPr lang="zh-CN" sz="12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gradFill>
                      <a:gsLst>
                        <a:gs pos="50000">
                          <a:schemeClr val="accent1">
                            <a:lumMod val="0"/>
                            <a:lumOff val="100000"/>
                            <a:alpha val="38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200000" scaled="false"/>
                      <a:tileRect/>
                    </a:gradFill>
                  </a:tcPr>
                </a:tc>
              </a:tr>
            </a:tbl>
          </a:graphicData>
        </a:graphic>
      </p:graphicFrame>
      <p:graphicFrame>
        <p:nvGraphicFramePr>
          <p:cNvPr id="157" name="table 998"/>
          <p:cNvGraphicFramePr>
            <a:graphicFrameLocks noGrp="true"/>
          </p:cNvGraphicFramePr>
          <p:nvPr>
            <p:custDataLst>
              <p:tags r:id="rId67"/>
            </p:custDataLst>
          </p:nvPr>
        </p:nvGraphicFramePr>
        <p:xfrm>
          <a:off x="6774180" y="4822825"/>
          <a:ext cx="3552825" cy="417830"/>
        </p:xfrm>
        <a:graphic>
          <a:graphicData uri="http://schemas.openxmlformats.org/drawingml/2006/table">
            <a:tbl>
              <a:tblPr/>
              <a:tblGrid>
                <a:gridCol w="3552825"/>
              </a:tblGrid>
              <a:tr h="417830">
                <a:tc>
                  <a:txBody>
                    <a:bodyPr/>
                    <a:p>
                      <a:pPr algn="l" rtl="0" eaLnBrk="0">
                        <a:lnSpc>
                          <a:spcPct val="108000"/>
                        </a:lnSpc>
                      </a:pPr>
                      <a:r>
                        <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rPr>
                        <a:t>华为盘古、阿里通义、腾讯混元、百度文心</a:t>
                      </a:r>
                      <a:endParaRPr lang="zh-CN" altLang="en-US" sz="900" kern="0" spc="8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tcPr>
                </a:tc>
              </a:tr>
            </a:tbl>
          </a:graphicData>
        </a:graphic>
      </p:graphicFrame>
      <p:cxnSp>
        <p:nvCxnSpPr>
          <p:cNvPr id="158" name="直接箭头连接符 157"/>
          <p:cNvCxnSpPr/>
          <p:nvPr/>
        </p:nvCxnSpPr>
        <p:spPr>
          <a:xfrm flipH="true">
            <a:off x="6597650" y="499427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62" name="table 980"/>
          <p:cNvGraphicFramePr>
            <a:graphicFrameLocks noGrp="true"/>
          </p:cNvGraphicFramePr>
          <p:nvPr>
            <p:custDataLst>
              <p:tags r:id="rId68"/>
            </p:custDataLst>
          </p:nvPr>
        </p:nvGraphicFramePr>
        <p:xfrm>
          <a:off x="11106785" y="1556385"/>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制造</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63" name="table 862"/>
          <p:cNvGraphicFramePr>
            <a:graphicFrameLocks noGrp="true"/>
          </p:cNvGraphicFramePr>
          <p:nvPr>
            <p:custDataLst>
              <p:tags r:id="rId69"/>
            </p:custDataLst>
          </p:nvPr>
        </p:nvGraphicFramePr>
        <p:xfrm>
          <a:off x="12207240" y="1556385"/>
          <a:ext cx="2527300" cy="295910"/>
        </p:xfrm>
        <a:graphic>
          <a:graphicData uri="http://schemas.openxmlformats.org/drawingml/2006/table">
            <a:tbl>
              <a:tblPr/>
              <a:tblGrid>
                <a:gridCol w="2527300"/>
              </a:tblGrid>
              <a:tr h="295910">
                <a:tc>
                  <a:txBody>
                    <a:bodyPr/>
                    <a:p>
                      <a:pPr algn="l" rtl="0" eaLnBrk="0">
                        <a:lnSpc>
                          <a:spcPct val="108000"/>
                        </a:lnSpc>
                        <a:buClrTx/>
                        <a:buSzTx/>
                        <a:buFontTx/>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优利特（七星）、君泰福（七星）、力源粮油（叠彩）、深科技（临桂）、</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64" name="直接箭头连接符 163"/>
          <p:cNvCxnSpPr/>
          <p:nvPr/>
        </p:nvCxnSpPr>
        <p:spPr>
          <a:xfrm flipH="true">
            <a:off x="12033250" y="171767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65" name="table 980"/>
          <p:cNvGraphicFramePr>
            <a:graphicFrameLocks noGrp="true"/>
          </p:cNvGraphicFramePr>
          <p:nvPr>
            <p:custDataLst>
              <p:tags r:id="rId70"/>
            </p:custDataLst>
          </p:nvPr>
        </p:nvGraphicFramePr>
        <p:xfrm>
          <a:off x="11106785" y="2456180"/>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文旅</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graphicFrame>
        <p:nvGraphicFramePr>
          <p:cNvPr id="166" name="table 862"/>
          <p:cNvGraphicFramePr>
            <a:graphicFrameLocks noGrp="true"/>
          </p:cNvGraphicFramePr>
          <p:nvPr>
            <p:custDataLst>
              <p:tags r:id="rId71"/>
            </p:custDataLst>
          </p:nvPr>
        </p:nvGraphicFramePr>
        <p:xfrm>
          <a:off x="12207240" y="2456180"/>
          <a:ext cx="2527300" cy="295910"/>
        </p:xfrm>
        <a:graphic>
          <a:graphicData uri="http://schemas.openxmlformats.org/drawingml/2006/table">
            <a:tbl>
              <a:tblPr/>
              <a:tblGrid>
                <a:gridCol w="2527300"/>
              </a:tblGrid>
              <a:tr h="295910">
                <a:tc>
                  <a:txBody>
                    <a:bodyPr/>
                    <a:p>
                      <a:pPr algn="l" rtl="0" eaLnBrk="0">
                        <a:lnSpc>
                          <a:spcPct val="108000"/>
                        </a:lnSpc>
                        <a:buClrTx/>
                        <a:buSzTx/>
                        <a:buFontTx/>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临届数字（</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）、中易弘达</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、东信云</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、萃发科技</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（七星）</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a:t>
                      </a:r>
                      <a:endPar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r>
            </a:tbl>
          </a:graphicData>
        </a:graphic>
      </p:graphicFrame>
      <p:cxnSp>
        <p:nvCxnSpPr>
          <p:cNvPr id="167" name="直接箭头连接符 166"/>
          <p:cNvCxnSpPr/>
          <p:nvPr/>
        </p:nvCxnSpPr>
        <p:spPr>
          <a:xfrm flipH="true">
            <a:off x="12033250" y="261778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68" name="table 980"/>
          <p:cNvGraphicFramePr>
            <a:graphicFrameLocks noGrp="true"/>
          </p:cNvGraphicFramePr>
          <p:nvPr>
            <p:custDataLst>
              <p:tags r:id="rId72"/>
            </p:custDataLst>
          </p:nvPr>
        </p:nvGraphicFramePr>
        <p:xfrm>
          <a:off x="11106785" y="2870835"/>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家居</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169" name="table 862"/>
          <p:cNvGraphicFramePr>
            <a:graphicFrameLocks noGrp="true"/>
          </p:cNvGraphicFramePr>
          <p:nvPr>
            <p:custDataLst>
              <p:tags r:id="rId73"/>
            </p:custDataLst>
          </p:nvPr>
        </p:nvGraphicFramePr>
        <p:xfrm>
          <a:off x="12207240" y="2870835"/>
          <a:ext cx="2527300" cy="295910"/>
        </p:xfrm>
        <a:graphic>
          <a:graphicData uri="http://schemas.openxmlformats.org/drawingml/2006/table">
            <a:tbl>
              <a:tblPr/>
              <a:tblGrid>
                <a:gridCol w="2527300"/>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极米科技（</a:t>
                      </a:r>
                      <a:r>
                        <a:rPr lang="en-US" alt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成都）、科沃斯（江苏）</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170" name="直接箭头连接符 169"/>
          <p:cNvCxnSpPr/>
          <p:nvPr/>
        </p:nvCxnSpPr>
        <p:spPr>
          <a:xfrm flipH="true">
            <a:off x="12033250" y="303212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71" name="table 980"/>
          <p:cNvGraphicFramePr>
            <a:graphicFrameLocks noGrp="true"/>
          </p:cNvGraphicFramePr>
          <p:nvPr>
            <p:custDataLst>
              <p:tags r:id="rId74"/>
            </p:custDataLst>
          </p:nvPr>
        </p:nvGraphicFramePr>
        <p:xfrm>
          <a:off x="11106785" y="3312160"/>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医疗</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172" name="table 862"/>
          <p:cNvGraphicFramePr>
            <a:graphicFrameLocks noGrp="true"/>
          </p:cNvGraphicFramePr>
          <p:nvPr>
            <p:custDataLst>
              <p:tags r:id="rId75"/>
            </p:custDataLst>
          </p:nvPr>
        </p:nvGraphicFramePr>
        <p:xfrm>
          <a:off x="12207240" y="3312160"/>
          <a:ext cx="2527300" cy="295910"/>
        </p:xfrm>
        <a:graphic>
          <a:graphicData uri="http://schemas.openxmlformats.org/drawingml/2006/table">
            <a:tbl>
              <a:tblPr/>
              <a:tblGrid>
                <a:gridCol w="663575"/>
                <a:gridCol w="1863725"/>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rPr>
                        <a:t>作为科技</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6000"/>
                        </a:lnSpc>
                        <a:buNone/>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阿里健康（杭州）、华大基因（深圳）</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173" name="直接箭头连接符 172"/>
          <p:cNvCxnSpPr/>
          <p:nvPr/>
        </p:nvCxnSpPr>
        <p:spPr>
          <a:xfrm flipH="true">
            <a:off x="12033250" y="3473450"/>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174" name="table 980"/>
          <p:cNvGraphicFramePr>
            <a:graphicFrameLocks noGrp="true"/>
          </p:cNvGraphicFramePr>
          <p:nvPr>
            <p:custDataLst>
              <p:tags r:id="rId76"/>
            </p:custDataLst>
          </p:nvPr>
        </p:nvGraphicFramePr>
        <p:xfrm>
          <a:off x="11144885" y="3738880"/>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安防</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175" name="table 862"/>
          <p:cNvGraphicFramePr>
            <a:graphicFrameLocks noGrp="true"/>
          </p:cNvGraphicFramePr>
          <p:nvPr>
            <p:custDataLst>
              <p:tags r:id="rId77"/>
            </p:custDataLst>
          </p:nvPr>
        </p:nvGraphicFramePr>
        <p:xfrm>
          <a:off x="12245340" y="3739515"/>
          <a:ext cx="2527300" cy="295910"/>
        </p:xfrm>
        <a:graphic>
          <a:graphicData uri="http://schemas.openxmlformats.org/drawingml/2006/table">
            <a:tbl>
              <a:tblPr/>
              <a:tblGrid>
                <a:gridCol w="2527300"/>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海康威视（杭州）、大华股份（杭州）</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200" name="直接箭头连接符 199"/>
          <p:cNvCxnSpPr/>
          <p:nvPr/>
        </p:nvCxnSpPr>
        <p:spPr>
          <a:xfrm flipH="true">
            <a:off x="12071350" y="3900488"/>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01" name="table 980"/>
          <p:cNvGraphicFramePr>
            <a:graphicFrameLocks noGrp="true"/>
          </p:cNvGraphicFramePr>
          <p:nvPr>
            <p:custDataLst>
              <p:tags r:id="rId78"/>
            </p:custDataLst>
          </p:nvPr>
        </p:nvGraphicFramePr>
        <p:xfrm>
          <a:off x="11144885" y="4180205"/>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教育</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202" name="table 862"/>
          <p:cNvGraphicFramePr>
            <a:graphicFrameLocks noGrp="true"/>
          </p:cNvGraphicFramePr>
          <p:nvPr>
            <p:custDataLst>
              <p:tags r:id="rId79"/>
            </p:custDataLst>
          </p:nvPr>
        </p:nvGraphicFramePr>
        <p:xfrm>
          <a:off x="12245340" y="4194810"/>
          <a:ext cx="2527300" cy="295910"/>
        </p:xfrm>
        <a:graphic>
          <a:graphicData uri="http://schemas.openxmlformats.org/drawingml/2006/table">
            <a:tbl>
              <a:tblPr/>
              <a:tblGrid>
                <a:gridCol w="2527300"/>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科大讯飞（合肥）、新东方（北京）</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203" name="直接箭头连接符 202"/>
          <p:cNvCxnSpPr/>
          <p:nvPr/>
        </p:nvCxnSpPr>
        <p:spPr>
          <a:xfrm flipH="true">
            <a:off x="12071350" y="4341813"/>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04" name="table 980"/>
          <p:cNvGraphicFramePr>
            <a:graphicFrameLocks noGrp="true"/>
          </p:cNvGraphicFramePr>
          <p:nvPr>
            <p:custDataLst>
              <p:tags r:id="rId80"/>
            </p:custDataLst>
          </p:nvPr>
        </p:nvGraphicFramePr>
        <p:xfrm>
          <a:off x="11144885" y="4646930"/>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智能驾驶</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205" name="table 862"/>
          <p:cNvGraphicFramePr>
            <a:graphicFrameLocks noGrp="true"/>
          </p:cNvGraphicFramePr>
          <p:nvPr>
            <p:custDataLst>
              <p:tags r:id="rId81"/>
            </p:custDataLst>
          </p:nvPr>
        </p:nvGraphicFramePr>
        <p:xfrm>
          <a:off x="12245340" y="4683760"/>
          <a:ext cx="2527300" cy="295910"/>
        </p:xfrm>
        <a:graphic>
          <a:graphicData uri="http://schemas.openxmlformats.org/drawingml/2006/table">
            <a:tbl>
              <a:tblPr/>
              <a:tblGrid>
                <a:gridCol w="2527300"/>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比亚迪（深圳）、蔚来（合肥）</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206" name="直接箭头连接符 205"/>
          <p:cNvCxnSpPr/>
          <p:nvPr/>
        </p:nvCxnSpPr>
        <p:spPr>
          <a:xfrm flipH="true">
            <a:off x="12071350" y="4813300"/>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graphicFrame>
        <p:nvGraphicFramePr>
          <p:cNvPr id="207" name="table 980"/>
          <p:cNvGraphicFramePr>
            <a:graphicFrameLocks noGrp="true"/>
          </p:cNvGraphicFramePr>
          <p:nvPr>
            <p:custDataLst>
              <p:tags r:id="rId82"/>
            </p:custDataLst>
          </p:nvPr>
        </p:nvGraphicFramePr>
        <p:xfrm>
          <a:off x="11144885" y="5104765"/>
          <a:ext cx="926465" cy="296545"/>
        </p:xfrm>
        <a:graphic>
          <a:graphicData uri="http://schemas.openxmlformats.org/drawingml/2006/table">
            <a:tbl>
              <a:tblPr/>
              <a:tblGrid>
                <a:gridCol w="926465"/>
              </a:tblGrid>
              <a:tr h="296545">
                <a:tc>
                  <a:txBody>
                    <a:bodyPr/>
                    <a:p>
                      <a:pPr algn="ctr" rtl="0" eaLnBrk="0">
                        <a:lnSpc>
                          <a:spcPct val="107000"/>
                        </a:lnSpc>
                      </a:pPr>
                      <a:r>
                        <a:rPr lang="en-US" altLang="zh-CN"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AI+</a:t>
                      </a:r>
                      <a:r>
                        <a:rPr lang="zh-CN" altLang="en-US" sz="9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金融</a:t>
                      </a:r>
                      <a:endParaRPr lang="zh-CN" sz="900" b="1"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graphicFrame>
        <p:nvGraphicFramePr>
          <p:cNvPr id="208" name="table 862"/>
          <p:cNvGraphicFramePr>
            <a:graphicFrameLocks noGrp="true"/>
          </p:cNvGraphicFramePr>
          <p:nvPr>
            <p:custDataLst>
              <p:tags r:id="rId83"/>
            </p:custDataLst>
          </p:nvPr>
        </p:nvGraphicFramePr>
        <p:xfrm>
          <a:off x="12245340" y="5104765"/>
          <a:ext cx="2527300" cy="299085"/>
        </p:xfrm>
        <a:graphic>
          <a:graphicData uri="http://schemas.openxmlformats.org/drawingml/2006/table">
            <a:tbl>
              <a:tblPr/>
              <a:tblGrid>
                <a:gridCol w="2527300"/>
              </a:tblGrid>
              <a:tr h="299085">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平安科技（深圳）、蚂蚁金服（杭州）</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noFill/>
                  </a:tcPr>
                </a:tc>
              </a:tr>
            </a:tbl>
          </a:graphicData>
        </a:graphic>
      </p:graphicFrame>
      <p:cxnSp>
        <p:nvCxnSpPr>
          <p:cNvPr id="209" name="直接箭头连接符 208"/>
          <p:cNvCxnSpPr/>
          <p:nvPr/>
        </p:nvCxnSpPr>
        <p:spPr>
          <a:xfrm flipH="true">
            <a:off x="12071350" y="5260975"/>
            <a:ext cx="174625"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sp>
        <p:nvSpPr>
          <p:cNvPr id="3240" name="文本框 209"/>
          <p:cNvSpPr txBox="true"/>
          <p:nvPr/>
        </p:nvSpPr>
        <p:spPr>
          <a:xfrm>
            <a:off x="11172825" y="5529263"/>
            <a:ext cx="1828800" cy="368300"/>
          </a:xfrm>
          <a:prstGeom prst="rect">
            <a:avLst/>
          </a:prstGeom>
          <a:noFill/>
          <a:ln w="9525">
            <a:noFill/>
          </a:ln>
        </p:spPr>
        <p:txBody>
          <a:bodyPr wrap="square" anchor="t" anchorCtr="false">
            <a:spAutoFit/>
          </a:bodyPr>
          <a:p>
            <a:r>
              <a:rPr lang="en-US" altLang="zh-CN"/>
              <a:t>……</a:t>
            </a:r>
            <a:endParaRPr lang="en-US" altLang="zh-CN"/>
          </a:p>
        </p:txBody>
      </p:sp>
      <p:graphicFrame>
        <p:nvGraphicFramePr>
          <p:cNvPr id="5" name="table 862"/>
          <p:cNvGraphicFramePr>
            <a:graphicFrameLocks noGrp="true"/>
          </p:cNvGraphicFramePr>
          <p:nvPr>
            <p:custDataLst>
              <p:tags r:id="rId84"/>
            </p:custDataLst>
          </p:nvPr>
        </p:nvGraphicFramePr>
        <p:xfrm>
          <a:off x="12206605" y="1852930"/>
          <a:ext cx="2527300" cy="434340"/>
        </p:xfrm>
        <a:graphic>
          <a:graphicData uri="http://schemas.openxmlformats.org/drawingml/2006/table">
            <a:tbl>
              <a:tblPr/>
              <a:tblGrid>
                <a:gridCol w="2527300"/>
              </a:tblGrid>
              <a:tr h="295910">
                <a:tc>
                  <a:txBody>
                    <a:bodyPr/>
                    <a:p>
                      <a:pPr algn="l" rtl="0" eaLnBrk="0">
                        <a:lnSpc>
                          <a:spcPct val="106000"/>
                        </a:lnSpc>
                      </a:pPr>
                      <a:r>
                        <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同垚电气智能配电设备生产基地项目、三一桂林零碳风电灯塔工厂及智慧风电场项目、亿航智能工厂项目、</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6" name="table 862"/>
          <p:cNvGraphicFramePr>
            <a:graphicFrameLocks noGrp="true"/>
          </p:cNvGraphicFramePr>
          <p:nvPr>
            <p:custDataLst>
              <p:tags r:id="rId85"/>
            </p:custDataLst>
          </p:nvPr>
        </p:nvGraphicFramePr>
        <p:xfrm>
          <a:off x="2763520" y="5857875"/>
          <a:ext cx="2221865" cy="245110"/>
        </p:xfrm>
        <a:graphic>
          <a:graphicData uri="http://schemas.openxmlformats.org/drawingml/2006/table">
            <a:tbl>
              <a:tblPr/>
              <a:tblGrid>
                <a:gridCol w="2221865"/>
              </a:tblGrid>
              <a:tr h="24511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好活（苏州）数字象山数据要素产业园</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8" name="table 862"/>
          <p:cNvGraphicFramePr>
            <a:graphicFrameLocks noGrp="true"/>
          </p:cNvGraphicFramePr>
          <p:nvPr>
            <p:custDataLst>
              <p:tags r:id="rId86"/>
            </p:custDataLst>
          </p:nvPr>
        </p:nvGraphicFramePr>
        <p:xfrm>
          <a:off x="2765425" y="4018280"/>
          <a:ext cx="2231390" cy="180340"/>
        </p:xfrm>
        <a:graphic>
          <a:graphicData uri="http://schemas.openxmlformats.org/drawingml/2006/table">
            <a:tbl>
              <a:tblPr/>
              <a:tblGrid>
                <a:gridCol w="2231390"/>
              </a:tblGrid>
              <a:tr h="18034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智光半导体光器件生产线项目</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CCFF66"/>
                    </a:solidFill>
                  </a:tcPr>
                </a:tc>
              </a:tr>
            </a:tbl>
          </a:graphicData>
        </a:graphic>
      </p:graphicFrame>
      <p:graphicFrame>
        <p:nvGraphicFramePr>
          <p:cNvPr id="11" name="table 998"/>
          <p:cNvGraphicFramePr>
            <a:graphicFrameLocks noGrp="true"/>
          </p:cNvGraphicFramePr>
          <p:nvPr>
            <p:custDataLst>
              <p:tags r:id="rId87"/>
            </p:custDataLst>
          </p:nvPr>
        </p:nvGraphicFramePr>
        <p:xfrm>
          <a:off x="1377315" y="5260975"/>
          <a:ext cx="1195705" cy="245745"/>
        </p:xfrm>
        <a:graphic>
          <a:graphicData uri="http://schemas.openxmlformats.org/drawingml/2006/table">
            <a:tbl>
              <a:tblPr/>
              <a:tblGrid>
                <a:gridCol w="1195705"/>
              </a:tblGrid>
              <a:tr h="245745">
                <a:tc>
                  <a:txBody>
                    <a:bodyPr/>
                    <a:p>
                      <a:pPr algn="ctr" rtl="0" eaLnBrk="0">
                        <a:lnSpc>
                          <a:spcPct val="110000"/>
                        </a:lnSpc>
                      </a:pPr>
                      <a:r>
                        <a:rPr lang="zh-CN" altLang="en-US" sz="900" kern="0" spc="40" dirty="0">
                          <a:solidFill>
                            <a:srgbClr val="000000">
                              <a:alpha val="100000"/>
                            </a:srgbClr>
                          </a:solidFill>
                          <a:latin typeface="黑体" panose="02010609060101010101" charset="-122"/>
                          <a:ea typeface="黑体" panose="02010609060101010101" charset="-122"/>
                          <a:cs typeface="黑体" panose="02010609060101010101" charset="-122"/>
                          <a:sym typeface="+mn-ea"/>
                        </a:rPr>
                        <a:t>位移传感器</a:t>
                      </a:r>
                      <a:endParaRPr lang="zh-CN" sz="900" kern="0" spc="7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graphicFrame>
        <p:nvGraphicFramePr>
          <p:cNvPr id="12" name="table 862"/>
          <p:cNvGraphicFramePr>
            <a:graphicFrameLocks noGrp="true"/>
          </p:cNvGraphicFramePr>
          <p:nvPr>
            <p:custDataLst>
              <p:tags r:id="rId88"/>
            </p:custDataLst>
          </p:nvPr>
        </p:nvGraphicFramePr>
        <p:xfrm>
          <a:off x="2747010" y="5260975"/>
          <a:ext cx="2231390" cy="295910"/>
        </p:xfrm>
        <a:graphic>
          <a:graphicData uri="http://schemas.openxmlformats.org/drawingml/2006/table">
            <a:tbl>
              <a:tblPr/>
              <a:tblGrid>
                <a:gridCol w="967740"/>
                <a:gridCol w="1263650"/>
              </a:tblGrid>
              <a:tr h="295910">
                <a:tc>
                  <a:txBody>
                    <a:bodyPr/>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晶瑞传感（七星）</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algn="l" rtl="0" eaLnBrk="0">
                        <a:lnSpc>
                          <a:spcPct val="108000"/>
                        </a:lnSpc>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rPr>
                        <a:t>广陆数测（灵川）</a:t>
                      </a:r>
                      <a:endPar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EE599"/>
                    </a:solidFill>
                  </a:tcPr>
                </a:tc>
                <a:tc>
                  <a:txBody>
                    <a:bodyPr/>
                    <a:p>
                      <a:pPr algn="l" rtl="0" eaLnBrk="0">
                        <a:lnSpc>
                          <a:spcPct val="108000"/>
                        </a:lnSpc>
                        <a:buNone/>
                      </a:pPr>
                      <a:r>
                        <a:rPr lang="zh-CN" sz="9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上海和伍（上海）</a:t>
                      </a:r>
                      <a:endParaRPr lang="zh-CN" altLang="en-US" sz="900" kern="0" spc="90" dirty="0">
                        <a:solidFill>
                          <a:srgbClr val="000000">
                            <a:alpha val="100000"/>
                          </a:srgbClr>
                        </a:solidFill>
                        <a:latin typeface="黑体" panose="02010609060101010101" charset="-122"/>
                        <a:ea typeface="黑体" panose="02010609060101010101" charset="-122"/>
                        <a:cs typeface="黑体" panose="02010609060101010101" charset="-122"/>
                      </a:endParaRPr>
                    </a:p>
                  </a:txBody>
                  <a:tcPr marL="0" marR="0" marT="0" marB="0" vert="horz" anchor="ctr" anchorCtr="false">
                    <a:lnL w="9525" cap="flat" cmpd="sng" algn="ctr">
                      <a:solidFill>
                        <a:srgbClr val="4F88BB"/>
                      </a:solidFill>
                      <a:prstDash val="solid"/>
                      <a:round/>
                      <a:headEnd type="none" w="med" len="med"/>
                      <a:tailEnd type="none" w="med" len="med"/>
                    </a:lnL>
                    <a:lnR w="9525" cap="flat" cmpd="sng" algn="ctr">
                      <a:solidFill>
                        <a:srgbClr val="4F88BB"/>
                      </a:solidFill>
                      <a:prstDash val="solid"/>
                      <a:round/>
                      <a:headEnd type="none" w="med" len="med"/>
                      <a:tailEnd type="none" w="med" len="med"/>
                    </a:lnR>
                    <a:lnT w="9525" cap="flat" cmpd="sng" algn="ctr">
                      <a:solidFill>
                        <a:srgbClr val="4F88BB"/>
                      </a:solidFill>
                      <a:prstDash val="solid"/>
                      <a:round/>
                      <a:headEnd type="none" w="med" len="med"/>
                      <a:tailEnd type="none" w="med" len="med"/>
                    </a:lnT>
                    <a:lnB w="9525" cap="flat" cmpd="sng" algn="ctr">
                      <a:solidFill>
                        <a:srgbClr val="4F88BB"/>
                      </a:solidFill>
                      <a:prstDash val="solid"/>
                      <a:round/>
                      <a:headEnd type="none" w="med" len="med"/>
                      <a:tailEnd type="none" w="med" len="med"/>
                    </a:lnB>
                    <a:solidFill>
                      <a:srgbClr val="FFCCCC"/>
                    </a:solidFill>
                  </a:tcPr>
                </a:tc>
              </a:tr>
            </a:tbl>
          </a:graphicData>
        </a:graphic>
      </p:graphicFrame>
      <p:cxnSp>
        <p:nvCxnSpPr>
          <p:cNvPr id="13" name="直接箭头连接符 12"/>
          <p:cNvCxnSpPr/>
          <p:nvPr/>
        </p:nvCxnSpPr>
        <p:spPr>
          <a:xfrm flipH="true">
            <a:off x="2565400" y="5387975"/>
            <a:ext cx="174625" cy="3175"/>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cxnSp>
        <p:nvCxnSpPr>
          <p:cNvPr id="14" name="直接箭头连接符 13"/>
          <p:cNvCxnSpPr/>
          <p:nvPr/>
        </p:nvCxnSpPr>
        <p:spPr>
          <a:xfrm flipH="true">
            <a:off x="1250950" y="5400675"/>
            <a:ext cx="127000" cy="1588"/>
          </a:xfrm>
          <a:prstGeom prst="straightConnector1">
            <a:avLst/>
          </a:prstGeom>
          <a:ln w="12700">
            <a:solidFill>
              <a:srgbClr val="5B9BD5"/>
            </a:solidFill>
            <a:headEnd type="triangle" w="med" len="med"/>
            <a:tailEnd type="none"/>
          </a:ln>
        </p:spPr>
        <p:style>
          <a:lnRef idx="2">
            <a:schemeClr val="accent1"/>
          </a:lnRef>
          <a:fillRef idx="0">
            <a:srgbClr val="FFFFFF"/>
          </a:fillRef>
          <a:effectRef idx="0">
            <a:srgbClr val="FFFFFF"/>
          </a:effectRef>
          <a:fontRef idx="minor">
            <a:schemeClr val="tx1"/>
          </a:fontRef>
        </p:style>
      </p:cxnSp>
    </p:spTree>
  </p:cSld>
  <p:clrMapOvr>
    <a:masterClrMapping/>
  </p:clrMapOvr>
</p:sld>
</file>

<file path=ppt/tags/tag1.xml><?xml version="1.0" encoding="utf-8"?>
<p:tagLst xmlns:p="http://schemas.openxmlformats.org/presentationml/2006/main">
  <p:tag name="TABLE_ENDDRAG_ORIGIN_RECT" val="359*31"/>
  <p:tag name="TABLE_ENDDRAG_RECT" val="32*62*359*31"/>
</p:tagLst>
</file>

<file path=ppt/tags/tag10.xml><?xml version="1.0" encoding="utf-8"?>
<p:tagLst xmlns:p="http://schemas.openxmlformats.org/presentationml/2006/main">
  <p:tag name="TABLE_ENDDRAG_ORIGIN_RECT" val="174*14"/>
  <p:tag name="TABLE_ENDDRAG_RECT" val="218*202*174*14"/>
</p:tagLst>
</file>

<file path=ppt/tags/tag100.xml><?xml version="1.0" encoding="utf-8"?>
<p:tagLst xmlns:p="http://schemas.openxmlformats.org/presentationml/2006/main">
  <p:tag name="TABLE_ENDDRAG_ORIGIN_RECT" val="95*25"/>
  <p:tag name="TABLE_ENDDRAG_RECT" val="440*447*95*25"/>
</p:tagLst>
</file>

<file path=ppt/tags/tag101.xml><?xml version="1.0" encoding="utf-8"?>
<p:tagLst xmlns:p="http://schemas.openxmlformats.org/presentationml/2006/main">
  <p:tag name="TABLE_ENDDRAG_ORIGIN_RECT" val="262*25"/>
  <p:tag name="TABLE_ENDDRAG_RECT" val="552*447*262*25"/>
</p:tagLst>
</file>

<file path=ppt/tags/tag102.xml><?xml version="1.0" encoding="utf-8"?>
<p:tagLst xmlns:p="http://schemas.openxmlformats.org/presentationml/2006/main">
  <p:tag name="TABLE_ENDDRAG_ORIGIN_RECT" val="48*28"/>
  <p:tag name="TABLE_ENDDRAG_RECT" val="946*279*48*28"/>
</p:tagLst>
</file>

<file path=ppt/tags/tag103.xml><?xml version="1.0" encoding="utf-8"?>
<p:tagLst xmlns:p="http://schemas.openxmlformats.org/presentationml/2006/main">
  <p:tag name="TABLE_ENDDRAG_ORIGIN_RECT" val="166*35"/>
  <p:tag name="TABLE_ENDDRAG_RECT" val="1012*443*166*35"/>
</p:tagLst>
</file>

<file path=ppt/tags/tag104.xml><?xml version="1.0" encoding="utf-8"?>
<p:tagLst xmlns:p="http://schemas.openxmlformats.org/presentationml/2006/main">
  <p:tag name="TABLE_ENDDRAG_ORIGIN_RECT" val="41*14"/>
  <p:tag name="TABLE_ENDDRAG_RECT" val="81*150*41*14"/>
</p:tagLst>
</file>

<file path=ppt/tags/tag105.xml><?xml version="1.0" encoding="utf-8"?>
<p:tagLst xmlns:p="http://schemas.openxmlformats.org/presentationml/2006/main">
  <p:tag name="TABLE_ENDDRAG_ORIGIN_RECT" val="41*12"/>
  <p:tag name="TABLE_ENDDRAG_RECT" val="18*147*41*12"/>
</p:tagLst>
</file>

<file path=ppt/tags/tag106.xml><?xml version="1.0" encoding="utf-8"?>
<p:tagLst xmlns:p="http://schemas.openxmlformats.org/presentationml/2006/main">
  <p:tag name="TABLE_ENDDRAG_ORIGIN_RECT" val="58*18"/>
  <p:tag name="TABLE_ENDDRAG_RECT" val="137*471*58*18"/>
</p:tagLst>
</file>

<file path=ppt/tags/tag107.xml><?xml version="1.0" encoding="utf-8"?>
<p:tagLst xmlns:p="http://schemas.openxmlformats.org/presentationml/2006/main">
  <p:tag name="TABLE_ENDDRAG_ORIGIN_RECT" val="59*23"/>
  <p:tag name="TABLE_ENDDRAG_RECT" val="135*332*59*23"/>
</p:tagLst>
</file>

<file path=ppt/tags/tag108.xml><?xml version="1.0" encoding="utf-8"?>
<p:tagLst xmlns:p="http://schemas.openxmlformats.org/presentationml/2006/main">
  <p:tag name="TABLE_ENDDRAG_ORIGIN_RECT" val="58*23"/>
  <p:tag name="TABLE_ENDDRAG_RECT" val="137*500*58*23"/>
</p:tagLst>
</file>

<file path=ppt/tags/tag109.xml><?xml version="1.0" encoding="utf-8"?>
<p:tagLst xmlns:p="http://schemas.openxmlformats.org/presentationml/2006/main">
  <p:tag name="TABLE_ENDDRAG_ORIGIN_RECT" val="58*23"/>
  <p:tag name="TABLE_ENDDRAG_RECT" val="136*366*58*23"/>
</p:tagLst>
</file>

<file path=ppt/tags/tag11.xml><?xml version="1.0" encoding="utf-8"?>
<p:tagLst xmlns:p="http://schemas.openxmlformats.org/presentationml/2006/main">
  <p:tag name="TABLE_ENDDRAG_ORIGIN_RECT" val="262*14"/>
  <p:tag name="TABLE_ENDDRAG_RECT" val="562*161*262*14"/>
</p:tagLst>
</file>

<file path=ppt/tags/tag110.xml><?xml version="1.0" encoding="utf-8"?>
<p:tagLst xmlns:p="http://schemas.openxmlformats.org/presentationml/2006/main">
  <p:tag name="TABLE_ENDDRAG_ORIGIN_RECT" val="58*14"/>
  <p:tag name="TABLE_ENDDRAG_RECT" val="137*534*58*14"/>
</p:tagLst>
</file>

<file path=ppt/tags/tag111.xml><?xml version="1.0" encoding="utf-8"?>
<p:tagLst xmlns:p="http://schemas.openxmlformats.org/presentationml/2006/main">
  <p:tag name="TABLE_ENDDRAG_ORIGIN_RECT" val="41*12"/>
  <p:tag name="TABLE_ENDDRAG_RECT" val="18*147*41*12"/>
</p:tagLst>
</file>

<file path=ppt/tags/tag112.xml><?xml version="1.0" encoding="utf-8"?>
<p:tagLst xmlns:p="http://schemas.openxmlformats.org/presentationml/2006/main">
  <p:tag name="TABLE_ENDDRAG_ORIGIN_RECT" val="57*19"/>
  <p:tag name="TABLE_ENDDRAG_RECT" val="137*594*57*19"/>
</p:tagLst>
</file>

<file path=ppt/tags/tag113.xml><?xml version="1.0" encoding="utf-8"?>
<p:tagLst xmlns:p="http://schemas.openxmlformats.org/presentationml/2006/main">
  <p:tag name="TABLE_ENDDRAG_ORIGIN_RECT" val="58*21"/>
  <p:tag name="TABLE_ENDDRAG_RECT" val="136*625*59*21"/>
</p:tagLst>
</file>

<file path=ppt/tags/tag114.xml><?xml version="1.0" encoding="utf-8"?>
<p:tagLst xmlns:p="http://schemas.openxmlformats.org/presentationml/2006/main">
  <p:tag name="TABLE_ENDDRAG_ORIGIN_RECT" val="184*25"/>
  <p:tag name="TABLE_ENDDRAG_RECT" val="209*464*184*25"/>
</p:tagLst>
</file>

<file path=ppt/tags/tag115.xml><?xml version="1.0" encoding="utf-8"?>
<p:tagLst xmlns:p="http://schemas.openxmlformats.org/presentationml/2006/main">
  <p:tag name="TABLE_ENDDRAG_ORIGIN_RECT" val="185*18"/>
  <p:tag name="TABLE_ENDDRAG_RECT" val="209*505*185*18"/>
</p:tagLst>
</file>

<file path=ppt/tags/tag116.xml><?xml version="1.0" encoding="utf-8"?>
<p:tagLst xmlns:p="http://schemas.openxmlformats.org/presentationml/2006/main">
  <p:tag name="TABLE_ENDDRAG_ORIGIN_RECT" val="185*14"/>
  <p:tag name="TABLE_ENDDRAG_RECT" val="208*371*185*14"/>
</p:tagLst>
</file>

<file path=ppt/tags/tag117.xml><?xml version="1.0" encoding="utf-8"?>
<p:tagLst xmlns:p="http://schemas.openxmlformats.org/presentationml/2006/main">
  <p:tag name="TABLE_ENDDRAG_ORIGIN_RECT" val="185*14"/>
  <p:tag name="TABLE_ENDDRAG_RECT" val="197*507*185*14"/>
</p:tagLst>
</file>

<file path=ppt/tags/tag118.xml><?xml version="1.0" encoding="utf-8"?>
<p:tagLst xmlns:p="http://schemas.openxmlformats.org/presentationml/2006/main">
  <p:tag name="TABLE_ENDDRAG_ORIGIN_RECT" val="185*13"/>
  <p:tag name="TABLE_ENDDRAG_RECT" val="196*579*185*13"/>
</p:tagLst>
</file>

<file path=ppt/tags/tag119.xml><?xml version="1.0" encoding="utf-8"?>
<p:tagLst xmlns:p="http://schemas.openxmlformats.org/presentationml/2006/main">
  <p:tag name="TABLE_ENDDRAG_ORIGIN_RECT" val="185*23"/>
  <p:tag name="TABLE_ENDDRAG_RECT" val="209*613*185*23"/>
</p:tagLst>
</file>

<file path=ppt/tags/tag12.xml><?xml version="1.0" encoding="utf-8"?>
<p:tagLst xmlns:p="http://schemas.openxmlformats.org/presentationml/2006/main">
  <p:tag name="TABLE_ENDDRAG_ORIGIN_RECT" val="262*14"/>
  <p:tag name="TABLE_ENDDRAG_RECT" val="567*262*262*14"/>
</p:tagLst>
</file>

<file path=ppt/tags/tag120.xml><?xml version="1.0" encoding="utf-8"?>
<p:tagLst xmlns:p="http://schemas.openxmlformats.org/presentationml/2006/main">
  <p:tag name="TABLE_ENDDRAG_ORIGIN_RECT" val="58*23"/>
  <p:tag name="TABLE_ENDDRAG_RECT" val="137*561*58*23"/>
</p:tagLst>
</file>

<file path=ppt/tags/tag121.xml><?xml version="1.0" encoding="utf-8"?>
<p:tagLst xmlns:p="http://schemas.openxmlformats.org/presentationml/2006/main">
  <p:tag name="TABLE_ENDDRAG_ORIGIN_RECT" val="58*24"/>
  <p:tag name="TABLE_ENDDRAG_RECT" val="136*399*58*25"/>
</p:tagLst>
</file>

<file path=ppt/tags/tag122.xml><?xml version="1.0" encoding="utf-8"?>
<p:tagLst xmlns:p="http://schemas.openxmlformats.org/presentationml/2006/main">
  <p:tag name="TABLE_ENDDRAG_ORIGIN_RECT" val="184*23"/>
  <p:tag name="TABLE_ENDDRAG_RECT" val="209*138*184*23"/>
</p:tagLst>
</file>

<file path=ppt/tags/tag123.xml><?xml version="1.0" encoding="utf-8"?>
<p:tagLst xmlns:p="http://schemas.openxmlformats.org/presentationml/2006/main">
  <p:tag name="TABLE_ENDDRAG_ORIGIN_RECT" val="59*24"/>
  <p:tag name="TABLE_ENDDRAG_RECT" val="135*117*59*24"/>
</p:tagLst>
</file>

<file path=ppt/tags/tag124.xml><?xml version="1.0" encoding="utf-8"?>
<p:tagLst xmlns:p="http://schemas.openxmlformats.org/presentationml/2006/main">
  <p:tag name="TABLE_ENDDRAG_ORIGIN_RECT" val="59*23"/>
  <p:tag name="TABLE_ENDDRAG_RECT" val="135*260*59*23"/>
</p:tagLst>
</file>

<file path=ppt/tags/tag125.xml><?xml version="1.0" encoding="utf-8"?>
<p:tagLst xmlns:p="http://schemas.openxmlformats.org/presentationml/2006/main">
  <p:tag name="TABLE_ENDDRAG_ORIGIN_RECT" val="58*24"/>
  <p:tag name="TABLE_ENDDRAG_RECT" val="136*432*59*24"/>
</p:tagLst>
</file>

<file path=ppt/tags/tag126.xml><?xml version="1.0" encoding="utf-8"?>
<p:tagLst xmlns:p="http://schemas.openxmlformats.org/presentationml/2006/main">
  <p:tag name="TABLE_ENDDRAG_ORIGIN_RECT" val="59*22"/>
  <p:tag name="TABLE_ENDDRAG_RECT" val="135*295*59*22"/>
</p:tagLst>
</file>

<file path=ppt/tags/tag127.xml><?xml version="1.0" encoding="utf-8"?>
<p:tagLst xmlns:p="http://schemas.openxmlformats.org/presentationml/2006/main">
  <p:tag name="TABLE_ENDDRAG_ORIGIN_RECT" val="184*14"/>
  <p:tag name="TABLE_ENDDRAG_RECT" val="209*105*184*14"/>
</p:tagLst>
</file>

<file path=ppt/tags/tag128.xml><?xml version="1.0" encoding="utf-8"?>
<p:tagLst xmlns:p="http://schemas.openxmlformats.org/presentationml/2006/main">
  <p:tag name="TABLE_ENDDRAG_ORIGIN_RECT" val="48*24"/>
  <p:tag name="TABLE_ENDDRAG_RECT" val="947*338*48*24"/>
</p:tagLst>
</file>

<file path=ppt/tags/tag129.xml><?xml version="1.0" encoding="utf-8"?>
<p:tagLst xmlns:p="http://schemas.openxmlformats.org/presentationml/2006/main">
  <p:tag name="TABLE_ENDDRAG_ORIGIN_RECT" val="48*25"/>
  <p:tag name="TABLE_ENDDRAG_RECT" val="946*447*48*25"/>
</p:tagLst>
</file>

<file path=ppt/tags/tag13.xml><?xml version="1.0" encoding="utf-8"?>
<p:tagLst xmlns:p="http://schemas.openxmlformats.org/presentationml/2006/main">
  <p:tag name="TABLE_ENDDRAG_ORIGIN_RECT" val="95*18"/>
  <p:tag name="TABLE_ENDDRAG_RECT" val="108*250*95*18"/>
</p:tagLst>
</file>

<file path=ppt/tags/tag130.xml><?xml version="1.0" encoding="utf-8"?>
<p:tagLst xmlns:p="http://schemas.openxmlformats.org/presentationml/2006/main">
  <p:tag name="TABLE_ENDDRAG_ORIGIN_RECT" val="47*24"/>
  <p:tag name="TABLE_ENDDRAG_RECT" val="947*393*47*24"/>
</p:tagLst>
</file>

<file path=ppt/tags/tag131.xml><?xml version="1.0" encoding="utf-8"?>
<p:tagLst xmlns:p="http://schemas.openxmlformats.org/presentationml/2006/main">
  <p:tag name="TABLE_ENDDRAG_ORIGIN_RECT" val="50*48"/>
  <p:tag name="TABLE_ENDDRAG_RECT" val="855*315*50*48"/>
</p:tagLst>
</file>

<file path=ppt/tags/tag132.xml><?xml version="1.0" encoding="utf-8"?>
<p:tagLst xmlns:p="http://schemas.openxmlformats.org/presentationml/2006/main">
  <p:tag name="TABLE_ENDDRAG_ORIGIN_RECT" val="47*33"/>
  <p:tag name="TABLE_ENDDRAG_RECT" val="946*108*47*33"/>
</p:tagLst>
</file>

<file path=ppt/tags/tag133.xml><?xml version="1.0" encoding="utf-8"?>
<p:tagLst xmlns:p="http://schemas.openxmlformats.org/presentationml/2006/main">
  <p:tag name="TABLE_ENDDRAG_ORIGIN_RECT" val="47*27"/>
  <p:tag name="TABLE_ENDDRAG_RECT" val="946*184*47*27"/>
</p:tagLst>
</file>

<file path=ppt/tags/tag134.xml><?xml version="1.0" encoding="utf-8"?>
<p:tagLst xmlns:p="http://schemas.openxmlformats.org/presentationml/2006/main">
  <p:tag name="TABLE_ENDDRAG_ORIGIN_RECT" val="50*48"/>
  <p:tag name="TABLE_ENDDRAG_RECT" val="855*315*50*48"/>
</p:tagLst>
</file>

<file path=ppt/tags/tag135.xml><?xml version="1.0" encoding="utf-8"?>
<p:tagLst xmlns:p="http://schemas.openxmlformats.org/presentationml/2006/main">
  <p:tag name="TABLE_ENDDRAG_ORIGIN_RECT" val="47*33"/>
  <p:tag name="TABLE_ENDDRAG_RECT" val="946*108*47*33"/>
</p:tagLst>
</file>

<file path=ppt/tags/tag136.xml><?xml version="1.0" encoding="utf-8"?>
<p:tagLst xmlns:p="http://schemas.openxmlformats.org/presentationml/2006/main">
  <p:tag name="TABLE_ENDDRAG_ORIGIN_RECT" val="167*33"/>
  <p:tag name="TABLE_ENDDRAG_RECT" val="1012*108*167*33"/>
</p:tagLst>
</file>

<file path=ppt/tags/tag137.xml><?xml version="1.0" encoding="utf-8"?>
<p:tagLst xmlns:p="http://schemas.openxmlformats.org/presentationml/2006/main">
  <p:tag name="TABLE_ENDDRAG_ORIGIN_RECT" val="167*44"/>
  <p:tag name="TABLE_ENDDRAG_RECT" val="1011*141*167*44"/>
</p:tagLst>
</file>

<file path=ppt/tags/tag138.xml><?xml version="1.0" encoding="utf-8"?>
<p:tagLst xmlns:p="http://schemas.openxmlformats.org/presentationml/2006/main">
  <p:tag name="TABLE_ENDDRAG_ORIGIN_RECT" val="167*13"/>
  <p:tag name="TABLE_ENDDRAG_RECT" val="1012*181*167*13"/>
</p:tagLst>
</file>

<file path=ppt/tags/tag139.xml><?xml version="1.0" encoding="utf-8"?>
<p:tagLst xmlns:p="http://schemas.openxmlformats.org/presentationml/2006/main">
  <p:tag name="TABLE_ENDDRAG_ORIGIN_RECT" val="167*15"/>
  <p:tag name="TABLE_ENDDRAG_RECT" val="1012*193*167*15"/>
</p:tagLst>
</file>

<file path=ppt/tags/tag14.xml><?xml version="1.0" encoding="utf-8"?>
<p:tagLst xmlns:p="http://schemas.openxmlformats.org/presentationml/2006/main">
  <p:tag name="TABLE_ENDDRAG_ORIGIN_RECT" val="60*31"/>
  <p:tag name="TABLE_ENDDRAG_RECT" val="32*366*60*31"/>
</p:tagLst>
</file>

<file path=ppt/tags/tag140.xml><?xml version="1.0" encoding="utf-8"?>
<p:tagLst xmlns:p="http://schemas.openxmlformats.org/presentationml/2006/main">
  <p:tag name="TABLE_ENDDRAG_ORIGIN_RECT" val="183*16"/>
  <p:tag name="TABLE_ENDDRAG_RECT" val="197*219*183*16"/>
</p:tagLst>
</file>

<file path=ppt/tags/tag141.xml><?xml version="1.0" encoding="utf-8"?>
<p:tagLst xmlns:p="http://schemas.openxmlformats.org/presentationml/2006/main">
  <p:tag name="TABLE_ENDDRAG_ORIGIN_RECT" val="184*25"/>
  <p:tag name="TABLE_ENDDRAG_RECT" val="209*234*184*25"/>
</p:tagLst>
</file>

<file path=ppt/tags/tag142.xml><?xml version="1.0" encoding="utf-8"?>
<p:tagLst xmlns:p="http://schemas.openxmlformats.org/presentationml/2006/main">
  <p:tag name="TABLE_ENDDRAG_ORIGIN_RECT" val="185*14"/>
  <p:tag name="TABLE_ENDDRAG_RECT" val="208*335*185*14"/>
</p:tagLst>
</file>

<file path=ppt/tags/tag143.xml><?xml version="1.0" encoding="utf-8"?>
<p:tagLst xmlns:p="http://schemas.openxmlformats.org/presentationml/2006/main">
  <p:tag name="TABLE_ENDDRAG_ORIGIN_RECT" val="185*14"/>
  <p:tag name="TABLE_ENDDRAG_RECT" val="208*371*185*14"/>
</p:tagLst>
</file>

<file path=ppt/tags/tag144.xml><?xml version="1.0" encoding="utf-8"?>
<p:tagLst xmlns:p="http://schemas.openxmlformats.org/presentationml/2006/main">
  <p:tag name="TABLE_ENDDRAG_ORIGIN_RECT" val="185*14"/>
  <p:tag name="TABLE_ENDDRAG_RECT" val="208*371*185*14"/>
</p:tagLst>
</file>

<file path=ppt/tags/tag145.xml><?xml version="1.0" encoding="utf-8"?>
<p:tagLst xmlns:p="http://schemas.openxmlformats.org/presentationml/2006/main">
  <p:tag name="TABLE_ENDDRAG_ORIGIN_RECT" val="186*14"/>
  <p:tag name="TABLE_ENDDRAG_RECT" val="208*596*186*14"/>
</p:tagLst>
</file>

<file path=ppt/tags/tag146.xml><?xml version="1.0" encoding="utf-8"?>
<p:tagLst xmlns:p="http://schemas.openxmlformats.org/presentationml/2006/main">
  <p:tag name="TABLE_ENDDRAG_ORIGIN_RECT" val="165*24"/>
  <p:tag name="TABLE_ENDDRAG_RECT" val="1013*338*165*24"/>
</p:tagLst>
</file>

<file path=ppt/tags/tag147.xml><?xml version="1.0" encoding="utf-8"?>
<p:tagLst xmlns:p="http://schemas.openxmlformats.org/presentationml/2006/main">
  <p:tag name="TABLE_ENDDRAG_ORIGIN_RECT" val="167*24"/>
  <p:tag name="TABLE_ENDDRAG_RECT" val="1012*331*167*24"/>
</p:tagLst>
</file>

<file path=ppt/tags/tag148.xml><?xml version="1.0" encoding="utf-8"?>
<p:tagLst xmlns:p="http://schemas.openxmlformats.org/presentationml/2006/main">
  <p:tag name="TABLE_ENDDRAG_ORIGIN_RECT" val="167*27"/>
  <p:tag name="TABLE_ENDDRAG_RECT" val="1012*231*167*27"/>
</p:tagLst>
</file>

<file path=ppt/tags/tag149.xml><?xml version="1.0" encoding="utf-8"?>
<p:tagLst xmlns:p="http://schemas.openxmlformats.org/presentationml/2006/main">
  <p:tag name="TABLE_ENDDRAG_ORIGIN_RECT" val="261*24"/>
  <p:tag name="TABLE_ENDDRAG_RECT" val="552*385*261*24"/>
</p:tagLst>
</file>

<file path=ppt/tags/tag15.xml><?xml version="1.0" encoding="utf-8"?>
<p:tagLst xmlns:p="http://schemas.openxmlformats.org/presentationml/2006/main">
  <p:tag name="TABLE_ENDDRAG_ORIGIN_RECT" val="94*19"/>
  <p:tag name="TABLE_ENDDRAG_RECT" val="108*364*94*19"/>
</p:tagLst>
</file>

<file path=ppt/tags/tag150.xml><?xml version="1.0" encoding="utf-8"?>
<p:tagLst xmlns:p="http://schemas.openxmlformats.org/presentationml/2006/main">
  <p:tag name="TABLE_ENDDRAG_ORIGIN_RECT" val="58*18"/>
  <p:tag name="TABLE_ENDDRAG_RECT" val="137*471*58*18"/>
</p:tagLst>
</file>

<file path=ppt/tags/tag151.xml><?xml version="1.0" encoding="utf-8"?>
<p:tagLst xmlns:p="http://schemas.openxmlformats.org/presentationml/2006/main">
  <p:tag name="TABLE_ENDDRAG_ORIGIN_RECT" val="184*25"/>
  <p:tag name="TABLE_ENDDRAG_RECT" val="209*464*184*25"/>
</p:tagLst>
</file>

<file path=ppt/tags/tag152.xml><?xml version="1.0" encoding="utf-8"?>
<p:tagLst xmlns:p="http://schemas.openxmlformats.org/presentationml/2006/main">
  <p:tag name="TABLE_ENDDRAG_ORIGIN_RECT" val="184*25"/>
  <p:tag name="TABLE_ENDDRAG_RECT" val="209*464*184*25"/>
</p:tagLst>
</file>

<file path=ppt/tags/tag153.xml><?xml version="1.0" encoding="utf-8"?>
<p:tagLst xmlns:p="http://schemas.openxmlformats.org/presentationml/2006/main">
  <p:tag name="TABLE_ENDDRAG_ORIGIN_RECT" val="166*35"/>
  <p:tag name="TABLE_ENDDRAG_RECT" val="1012*443*166*35"/>
</p:tagLst>
</file>

<file path=ppt/tags/tag154.xml><?xml version="1.0" encoding="utf-8"?>
<p:tagLst xmlns:p="http://schemas.openxmlformats.org/presentationml/2006/main">
  <p:tag name="TABLE_ENDDRAG_ORIGIN_RECT" val="185*25"/>
  <p:tag name="TABLE_ENDDRAG_RECT" val="197*593*185*25"/>
</p:tagLst>
</file>

<file path=ppt/tags/tag155.xml><?xml version="1.0" encoding="utf-8"?>
<p:tagLst xmlns:p="http://schemas.openxmlformats.org/presentationml/2006/main">
  <p:tag name="TABLE_ENDDRAG_ORIGIN_RECT" val="359*31"/>
  <p:tag name="TABLE_ENDDRAG_RECT" val="32*62*359*31"/>
</p:tagLst>
</file>

<file path=ppt/tags/tag156.xml><?xml version="1.0" encoding="utf-8"?>
<p:tagLst xmlns:p="http://schemas.openxmlformats.org/presentationml/2006/main">
  <p:tag name="TABLE_ENDDRAG_ORIGIN_RECT" val="285*31"/>
  <p:tag name="TABLE_ENDDRAG_RECT" val="874*62*285*31"/>
</p:tagLst>
</file>

<file path=ppt/tags/tag157.xml><?xml version="1.0" encoding="utf-8"?>
<p:tagLst xmlns:p="http://schemas.openxmlformats.org/presentationml/2006/main">
  <p:tag name="TABLE_ENDDRAG_ORIGIN_RECT" val="375*31"/>
  <p:tag name="TABLE_ENDDRAG_RECT" val="453*62*375*31"/>
</p:tagLst>
</file>

<file path=ppt/tags/tag158.xml><?xml version="1.0" encoding="utf-8"?>
<p:tagLst xmlns:p="http://schemas.openxmlformats.org/presentationml/2006/main">
  <p:tag name="TABLE_ENDDRAG_ORIGIN_RECT" val="60*31"/>
  <p:tag name="TABLE_ENDDRAG_RECT" val="32*366*60*31"/>
</p:tagLst>
</file>

<file path=ppt/tags/tag159.xml><?xml version="1.0" encoding="utf-8"?>
<p:tagLst xmlns:p="http://schemas.openxmlformats.org/presentationml/2006/main">
  <p:tag name="TABLE_ENDDRAG_ORIGIN_RECT" val="94*19"/>
  <p:tag name="TABLE_ENDDRAG_RECT" val="108*364*94*19"/>
</p:tagLst>
</file>

<file path=ppt/tags/tag16.xml><?xml version="1.0" encoding="utf-8"?>
<p:tagLst xmlns:p="http://schemas.openxmlformats.org/presentationml/2006/main">
  <p:tag name="TABLE_ENDDRAG_ORIGIN_RECT" val="93*24"/>
  <p:tag name="TABLE_ENDDRAG_RECT" val="108*393*94*24"/>
</p:tagLst>
</file>

<file path=ppt/tags/tag160.xml><?xml version="1.0" encoding="utf-8"?>
<p:tagLst xmlns:p="http://schemas.openxmlformats.org/presentationml/2006/main">
  <p:tag name="TABLE_ENDDRAG_ORIGIN_RECT" val="93*24"/>
  <p:tag name="TABLE_ENDDRAG_RECT" val="108*393*94*24"/>
</p:tagLst>
</file>

<file path=ppt/tags/tag161.xml><?xml version="1.0" encoding="utf-8"?>
<p:tagLst xmlns:p="http://schemas.openxmlformats.org/presentationml/2006/main">
  <p:tag name="TABLE_ENDDRAG_ORIGIN_RECT" val="94*19"/>
  <p:tag name="TABLE_ENDDRAG_RECT" val="108*427*94*19"/>
</p:tagLst>
</file>

<file path=ppt/tags/tag162.xml><?xml version="1.0" encoding="utf-8"?>
<p:tagLst xmlns:p="http://schemas.openxmlformats.org/presentationml/2006/main">
  <p:tag name="TABLE_ENDDRAG_ORIGIN_RECT" val="93*19"/>
  <p:tag name="TABLE_ENDDRAG_RECT" val="108*306*93*19"/>
</p:tagLst>
</file>

<file path=ppt/tags/tag163.xml><?xml version="1.0" encoding="utf-8"?>
<p:tagLst xmlns:p="http://schemas.openxmlformats.org/presentationml/2006/main">
  <p:tag name="TABLE_ENDDRAG_ORIGIN_RECT" val="93*23"/>
  <p:tag name="TABLE_ENDDRAG_RECT" val="108*339*93*23"/>
</p:tagLst>
</file>

<file path=ppt/tags/tag164.xml><?xml version="1.0" encoding="utf-8"?>
<p:tagLst xmlns:p="http://schemas.openxmlformats.org/presentationml/2006/main">
  <p:tag name="TABLE_ENDDRAG_ORIGIN_RECT" val="175*19"/>
  <p:tag name="TABLE_ENDDRAG_RECT" val="216*294*175*19"/>
</p:tagLst>
</file>

<file path=ppt/tags/tag165.xml><?xml version="1.0" encoding="utf-8"?>
<p:tagLst xmlns:p="http://schemas.openxmlformats.org/presentationml/2006/main">
  <p:tag name="TABLE_ENDDRAG_ORIGIN_RECT" val="175*25"/>
  <p:tag name="TABLE_ENDDRAG_RECT" val="216*321*175*25"/>
</p:tagLst>
</file>

<file path=ppt/tags/tag166.xml><?xml version="1.0" encoding="utf-8"?>
<p:tagLst xmlns:p="http://schemas.openxmlformats.org/presentationml/2006/main">
  <p:tag name="TABLE_ENDDRAG_ORIGIN_RECT" val="174*19"/>
  <p:tag name="TABLE_ENDDRAG_RECT" val="217*352*175*19"/>
</p:tagLst>
</file>

<file path=ppt/tags/tag167.xml><?xml version="1.0" encoding="utf-8"?>
<p:tagLst xmlns:p="http://schemas.openxmlformats.org/presentationml/2006/main">
  <p:tag name="TABLE_ENDDRAG_ORIGIN_RECT" val="175*22"/>
  <p:tag name="TABLE_ENDDRAG_RECT" val="216*383*175*22"/>
</p:tagLst>
</file>

<file path=ppt/tags/tag168.xml><?xml version="1.0" encoding="utf-8"?>
<p:tagLst xmlns:p="http://schemas.openxmlformats.org/presentationml/2006/main">
  <p:tag name="TABLE_ENDDRAG_ORIGIN_RECT" val="175*19"/>
  <p:tag name="TABLE_ENDDRAG_RECT" val="216*415*175*19"/>
</p:tagLst>
</file>

<file path=ppt/tags/tag169.xml><?xml version="1.0" encoding="utf-8"?>
<p:tagLst xmlns:p="http://schemas.openxmlformats.org/presentationml/2006/main">
  <p:tag name="TABLE_ENDDRAG_ORIGIN_RECT" val="60*31"/>
  <p:tag name="TABLE_ENDDRAG_RECT" val="32*366*60*31"/>
</p:tagLst>
</file>

<file path=ppt/tags/tag17.xml><?xml version="1.0" encoding="utf-8"?>
<p:tagLst xmlns:p="http://schemas.openxmlformats.org/presentationml/2006/main">
  <p:tag name="TABLE_ENDDRAG_ORIGIN_RECT" val="94*19"/>
  <p:tag name="TABLE_ENDDRAG_RECT" val="108*427*94*19"/>
</p:tagLst>
</file>

<file path=ppt/tags/tag170.xml><?xml version="1.0" encoding="utf-8"?>
<p:tagLst xmlns:p="http://schemas.openxmlformats.org/presentationml/2006/main">
  <p:tag name="TABLE_ENDDRAG_ORIGIN_RECT" val="93*19"/>
  <p:tag name="TABLE_ENDDRAG_RECT" val="108*306*93*19"/>
</p:tagLst>
</file>

<file path=ppt/tags/tag171.xml><?xml version="1.0" encoding="utf-8"?>
<p:tagLst xmlns:p="http://schemas.openxmlformats.org/presentationml/2006/main">
  <p:tag name="TABLE_ENDDRAG_ORIGIN_RECT" val="93*23"/>
  <p:tag name="TABLE_ENDDRAG_RECT" val="108*339*93*23"/>
</p:tagLst>
</file>

<file path=ppt/tags/tag172.xml><?xml version="1.0" encoding="utf-8"?>
<p:tagLst xmlns:p="http://schemas.openxmlformats.org/presentationml/2006/main">
  <p:tag name="TABLE_ENDDRAG_ORIGIN_RECT" val="175*19"/>
  <p:tag name="TABLE_ENDDRAG_RECT" val="216*294*175*19"/>
</p:tagLst>
</file>

<file path=ppt/tags/tag173.xml><?xml version="1.0" encoding="utf-8"?>
<p:tagLst xmlns:p="http://schemas.openxmlformats.org/presentationml/2006/main">
  <p:tag name="TABLE_ENDDRAG_ORIGIN_RECT" val="175*25"/>
  <p:tag name="TABLE_ENDDRAG_RECT" val="216*321*175*25"/>
</p:tagLst>
</file>

<file path=ppt/tags/tag174.xml><?xml version="1.0" encoding="utf-8"?>
<p:tagLst xmlns:p="http://schemas.openxmlformats.org/presentationml/2006/main">
  <p:tag name="TABLE_ENDDRAG_ORIGIN_RECT" val="60*31"/>
  <p:tag name="TABLE_ENDDRAG_RECT" val="32*366*60*31"/>
</p:tagLst>
</file>

<file path=ppt/tags/tag175.xml><?xml version="1.0" encoding="utf-8"?>
<p:tagLst xmlns:p="http://schemas.openxmlformats.org/presentationml/2006/main">
  <p:tag name="TABLE_ENDDRAG_ORIGIN_RECT" val="93*19"/>
  <p:tag name="TABLE_ENDDRAG_RECT" val="108*306*93*19"/>
</p:tagLst>
</file>

<file path=ppt/tags/tag176.xml><?xml version="1.0" encoding="utf-8"?>
<p:tagLst xmlns:p="http://schemas.openxmlformats.org/presentationml/2006/main">
  <p:tag name="TABLE_ENDDRAG_ORIGIN_RECT" val="94*19"/>
  <p:tag name="TABLE_ENDDRAG_RECT" val="108*427*94*19"/>
</p:tagLst>
</file>

<file path=ppt/tags/tag177.xml><?xml version="1.0" encoding="utf-8"?>
<p:tagLst xmlns:p="http://schemas.openxmlformats.org/presentationml/2006/main">
  <p:tag name="TABLE_ENDDRAG_ORIGIN_RECT" val="175*19"/>
  <p:tag name="TABLE_ENDDRAG_RECT" val="216*415*175*19"/>
</p:tagLst>
</file>

<file path=ppt/tags/tag178.xml><?xml version="1.0" encoding="utf-8"?>
<p:tagLst xmlns:p="http://schemas.openxmlformats.org/presentationml/2006/main">
  <p:tag name="TABLE_ENDDRAG_ORIGIN_RECT" val="94*19"/>
  <p:tag name="TABLE_ENDDRAG_RECT" val="108*427*94*19"/>
</p:tagLst>
</file>

<file path=ppt/tags/tag179.xml><?xml version="1.0" encoding="utf-8"?>
<p:tagLst xmlns:p="http://schemas.openxmlformats.org/presentationml/2006/main">
  <p:tag name="TABLE_ENDDRAG_ORIGIN_RECT" val="175*19"/>
  <p:tag name="TABLE_ENDDRAG_RECT" val="216*415*175*19"/>
</p:tagLst>
</file>

<file path=ppt/tags/tag18.xml><?xml version="1.0" encoding="utf-8"?>
<p:tagLst xmlns:p="http://schemas.openxmlformats.org/presentationml/2006/main">
  <p:tag name="TABLE_ENDDRAG_ORIGIN_RECT" val="93*19"/>
  <p:tag name="TABLE_ENDDRAG_RECT" val="108*306*93*19"/>
</p:tagLst>
</file>

<file path=ppt/tags/tag180.xml><?xml version="1.0" encoding="utf-8"?>
<p:tagLst xmlns:p="http://schemas.openxmlformats.org/presentationml/2006/main">
  <p:tag name="TABLE_ENDDRAG_ORIGIN_RECT" val="94*19"/>
  <p:tag name="TABLE_ENDDRAG_RECT" val="108*427*94*19"/>
</p:tagLst>
</file>

<file path=ppt/tags/tag181.xml><?xml version="1.0" encoding="utf-8"?>
<p:tagLst xmlns:p="http://schemas.openxmlformats.org/presentationml/2006/main">
  <p:tag name="TABLE_ENDDRAG_ORIGIN_RECT" val="175*19"/>
  <p:tag name="TABLE_ENDDRAG_RECT" val="216*415*175*19"/>
</p:tagLst>
</file>

<file path=ppt/tags/tag182.xml><?xml version="1.0" encoding="utf-8"?>
<p:tagLst xmlns:p="http://schemas.openxmlformats.org/presentationml/2006/main">
  <p:tag name="TABLE_ENDDRAG_ORIGIN_RECT" val="94*19"/>
  <p:tag name="TABLE_ENDDRAG_RECT" val="108*427*94*19"/>
</p:tagLst>
</file>

<file path=ppt/tags/tag183.xml><?xml version="1.0" encoding="utf-8"?>
<p:tagLst xmlns:p="http://schemas.openxmlformats.org/presentationml/2006/main">
  <p:tag name="TABLE_ENDDRAG_ORIGIN_RECT" val="175*19"/>
  <p:tag name="TABLE_ENDDRAG_RECT" val="216*415*175*19"/>
</p:tagLst>
</file>

<file path=ppt/tags/tag184.xml><?xml version="1.0" encoding="utf-8"?>
<p:tagLst xmlns:p="http://schemas.openxmlformats.org/presentationml/2006/main">
  <p:tag name="TABLE_ENDDRAG_ORIGIN_RECT" val="94*19"/>
  <p:tag name="TABLE_ENDDRAG_RECT" val="108*427*94*19"/>
</p:tagLst>
</file>

<file path=ppt/tags/tag185.xml><?xml version="1.0" encoding="utf-8"?>
<p:tagLst xmlns:p="http://schemas.openxmlformats.org/presentationml/2006/main">
  <p:tag name="TABLE_ENDDRAG_ORIGIN_RECT" val="175*19"/>
  <p:tag name="TABLE_ENDDRAG_RECT" val="216*415*175*19"/>
</p:tagLst>
</file>

<file path=ppt/tags/tag186.xml><?xml version="1.0" encoding="utf-8"?>
<p:tagLst xmlns:p="http://schemas.openxmlformats.org/presentationml/2006/main">
  <p:tag name="TABLE_ENDDRAG_ORIGIN_RECT" val="94*19"/>
  <p:tag name="TABLE_ENDDRAG_RECT" val="108*427*94*19"/>
</p:tagLst>
</file>

<file path=ppt/tags/tag187.xml><?xml version="1.0" encoding="utf-8"?>
<p:tagLst xmlns:p="http://schemas.openxmlformats.org/presentationml/2006/main">
  <p:tag name="TABLE_ENDDRAG_ORIGIN_RECT" val="175*19"/>
  <p:tag name="TABLE_ENDDRAG_RECT" val="216*415*175*19"/>
</p:tagLst>
</file>

<file path=ppt/tags/tag188.xml><?xml version="1.0" encoding="utf-8"?>
<p:tagLst xmlns:p="http://schemas.openxmlformats.org/presentationml/2006/main">
  <p:tag name="TABLE_ENDDRAG_ORIGIN_RECT" val="60*31"/>
  <p:tag name="TABLE_ENDDRAG_RECT" val="32*366*60*31"/>
</p:tagLst>
</file>

<file path=ppt/tags/tag189.xml><?xml version="1.0" encoding="utf-8"?>
<p:tagLst xmlns:p="http://schemas.openxmlformats.org/presentationml/2006/main">
  <p:tag name="TABLE_ENDDRAG_ORIGIN_RECT" val="93*19"/>
  <p:tag name="TABLE_ENDDRAG_RECT" val="108*306*93*19"/>
</p:tagLst>
</file>

<file path=ppt/tags/tag19.xml><?xml version="1.0" encoding="utf-8"?>
<p:tagLst xmlns:p="http://schemas.openxmlformats.org/presentationml/2006/main">
  <p:tag name="TABLE_ENDDRAG_ORIGIN_RECT" val="93*23"/>
  <p:tag name="TABLE_ENDDRAG_RECT" val="108*339*93*23"/>
</p:tagLst>
</file>

<file path=ppt/tags/tag190.xml><?xml version="1.0" encoding="utf-8"?>
<p:tagLst xmlns:p="http://schemas.openxmlformats.org/presentationml/2006/main">
  <p:tag name="TABLE_ENDDRAG_ORIGIN_RECT" val="93*23"/>
  <p:tag name="TABLE_ENDDRAG_RECT" val="108*339*93*23"/>
</p:tagLst>
</file>

<file path=ppt/tags/tag191.xml><?xml version="1.0" encoding="utf-8"?>
<p:tagLst xmlns:p="http://schemas.openxmlformats.org/presentationml/2006/main">
  <p:tag name="TABLE_ENDDRAG_ORIGIN_RECT" val="175*19"/>
  <p:tag name="TABLE_ENDDRAG_RECT" val="216*294*175*19"/>
</p:tagLst>
</file>

<file path=ppt/tags/tag192.xml><?xml version="1.0" encoding="utf-8"?>
<p:tagLst xmlns:p="http://schemas.openxmlformats.org/presentationml/2006/main">
  <p:tag name="TABLE_ENDDRAG_ORIGIN_RECT" val="175*25"/>
  <p:tag name="TABLE_ENDDRAG_RECT" val="216*321*175*25"/>
</p:tagLst>
</file>

<file path=ppt/tags/tag193.xml><?xml version="1.0" encoding="utf-8"?>
<p:tagLst xmlns:p="http://schemas.openxmlformats.org/presentationml/2006/main">
  <p:tag name="TABLE_ENDDRAG_ORIGIN_RECT" val="60*31"/>
  <p:tag name="TABLE_ENDDRAG_RECT" val="32*366*60*31"/>
</p:tagLst>
</file>

<file path=ppt/tags/tag194.xml><?xml version="1.0" encoding="utf-8"?>
<p:tagLst xmlns:p="http://schemas.openxmlformats.org/presentationml/2006/main">
  <p:tag name="TABLE_ENDDRAG_ORIGIN_RECT" val="93*19"/>
  <p:tag name="TABLE_ENDDRAG_RECT" val="108*306*93*19"/>
</p:tagLst>
</file>

<file path=ppt/tags/tag195.xml><?xml version="1.0" encoding="utf-8"?>
<p:tagLst xmlns:p="http://schemas.openxmlformats.org/presentationml/2006/main">
  <p:tag name="TABLE_ENDDRAG_ORIGIN_RECT" val="93*23"/>
  <p:tag name="TABLE_ENDDRAG_RECT" val="108*339*93*23"/>
</p:tagLst>
</file>

<file path=ppt/tags/tag196.xml><?xml version="1.0" encoding="utf-8"?>
<p:tagLst xmlns:p="http://schemas.openxmlformats.org/presentationml/2006/main">
  <p:tag name="TABLE_ENDDRAG_ORIGIN_RECT" val="175*19"/>
  <p:tag name="TABLE_ENDDRAG_RECT" val="216*294*175*19"/>
</p:tagLst>
</file>

<file path=ppt/tags/tag197.xml><?xml version="1.0" encoding="utf-8"?>
<p:tagLst xmlns:p="http://schemas.openxmlformats.org/presentationml/2006/main">
  <p:tag name="TABLE_ENDDRAG_ORIGIN_RECT" val="175*25"/>
  <p:tag name="TABLE_ENDDRAG_RECT" val="216*321*175*25"/>
</p:tagLst>
</file>

<file path=ppt/tags/tag198.xml><?xml version="1.0" encoding="utf-8"?>
<p:tagLst xmlns:p="http://schemas.openxmlformats.org/presentationml/2006/main">
  <p:tag name="TABLE_ENDDRAG_ORIGIN_RECT" val="93*23"/>
  <p:tag name="TABLE_ENDDRAG_RECT" val="108*339*93*23"/>
</p:tagLst>
</file>

<file path=ppt/tags/tag199.xml><?xml version="1.0" encoding="utf-8"?>
<p:tagLst xmlns:p="http://schemas.openxmlformats.org/presentationml/2006/main">
  <p:tag name="TABLE_ENDDRAG_ORIGIN_RECT" val="175*25"/>
  <p:tag name="TABLE_ENDDRAG_RECT" val="216*321*175*25"/>
</p:tagLst>
</file>

<file path=ppt/tags/tag2.xml><?xml version="1.0" encoding="utf-8"?>
<p:tagLst xmlns:p="http://schemas.openxmlformats.org/presentationml/2006/main">
  <p:tag name="TABLE_ENDDRAG_ORIGIN_RECT" val="285*31"/>
  <p:tag name="TABLE_ENDDRAG_RECT" val="874*62*285*31"/>
</p:tagLst>
</file>

<file path=ppt/tags/tag20.xml><?xml version="1.0" encoding="utf-8"?>
<p:tagLst xmlns:p="http://schemas.openxmlformats.org/presentationml/2006/main">
  <p:tag name="TABLE_ENDDRAG_ORIGIN_RECT" val="175*19"/>
  <p:tag name="TABLE_ENDDRAG_RECT" val="216*294*175*19"/>
</p:tagLst>
</file>

<file path=ppt/tags/tag200.xml><?xml version="1.0" encoding="utf-8"?>
<p:tagLst xmlns:p="http://schemas.openxmlformats.org/presentationml/2006/main">
  <p:tag name="TABLE_ENDDRAG_ORIGIN_RECT" val="60*31"/>
  <p:tag name="TABLE_ENDDRAG_RECT" val="32*366*60*31"/>
</p:tagLst>
</file>

<file path=ppt/tags/tag201.xml><?xml version="1.0" encoding="utf-8"?>
<p:tagLst xmlns:p="http://schemas.openxmlformats.org/presentationml/2006/main">
  <p:tag name="TABLE_ENDDRAG_ORIGIN_RECT" val="93*19"/>
  <p:tag name="TABLE_ENDDRAG_RECT" val="108*306*93*19"/>
</p:tagLst>
</file>

<file path=ppt/tags/tag202.xml><?xml version="1.0" encoding="utf-8"?>
<p:tagLst xmlns:p="http://schemas.openxmlformats.org/presentationml/2006/main">
  <p:tag name="TABLE_ENDDRAG_ORIGIN_RECT" val="93*23"/>
  <p:tag name="TABLE_ENDDRAG_RECT" val="108*339*93*23"/>
</p:tagLst>
</file>

<file path=ppt/tags/tag203.xml><?xml version="1.0" encoding="utf-8"?>
<p:tagLst xmlns:p="http://schemas.openxmlformats.org/presentationml/2006/main">
  <p:tag name="TABLE_ENDDRAG_ORIGIN_RECT" val="175*19"/>
  <p:tag name="TABLE_ENDDRAG_RECT" val="216*294*175*19"/>
</p:tagLst>
</file>

<file path=ppt/tags/tag204.xml><?xml version="1.0" encoding="utf-8"?>
<p:tagLst xmlns:p="http://schemas.openxmlformats.org/presentationml/2006/main">
  <p:tag name="TABLE_ENDDRAG_ORIGIN_RECT" val="175*25"/>
  <p:tag name="TABLE_ENDDRAG_RECT" val="216*321*175*25"/>
</p:tagLst>
</file>

<file path=ppt/tags/tag205.xml><?xml version="1.0" encoding="utf-8"?>
<p:tagLst xmlns:p="http://schemas.openxmlformats.org/presentationml/2006/main">
  <p:tag name="TABLE_ENDDRAG_ORIGIN_RECT" val="93*23"/>
  <p:tag name="TABLE_ENDDRAG_RECT" val="108*339*93*23"/>
</p:tagLst>
</file>

<file path=ppt/tags/tag206.xml><?xml version="1.0" encoding="utf-8"?>
<p:tagLst xmlns:p="http://schemas.openxmlformats.org/presentationml/2006/main">
  <p:tag name="TABLE_ENDDRAG_ORIGIN_RECT" val="175*25"/>
  <p:tag name="TABLE_ENDDRAG_RECT" val="216*321*175*25"/>
</p:tagLst>
</file>

<file path=ppt/tags/tag207.xml><?xml version="1.0" encoding="utf-8"?>
<p:tagLst xmlns:p="http://schemas.openxmlformats.org/presentationml/2006/main">
  <p:tag name="TABLE_ENDDRAG_ORIGIN_RECT" val="60*31"/>
  <p:tag name="TABLE_ENDDRAG_RECT" val="32*366*60*31"/>
</p:tagLst>
</file>

<file path=ppt/tags/tag208.xml><?xml version="1.0" encoding="utf-8"?>
<p:tagLst xmlns:p="http://schemas.openxmlformats.org/presentationml/2006/main">
  <p:tag name="TABLE_ENDDRAG_ORIGIN_RECT" val="94*19"/>
  <p:tag name="TABLE_ENDDRAG_RECT" val="108*364*94*19"/>
</p:tagLst>
</file>

<file path=ppt/tags/tag209.xml><?xml version="1.0" encoding="utf-8"?>
<p:tagLst xmlns:p="http://schemas.openxmlformats.org/presentationml/2006/main">
  <p:tag name="TABLE_ENDDRAG_ORIGIN_RECT" val="93*24"/>
  <p:tag name="TABLE_ENDDRAG_RECT" val="108*393*94*24"/>
</p:tagLst>
</file>

<file path=ppt/tags/tag21.xml><?xml version="1.0" encoding="utf-8"?>
<p:tagLst xmlns:p="http://schemas.openxmlformats.org/presentationml/2006/main">
  <p:tag name="TABLE_ENDDRAG_ORIGIN_RECT" val="175*25"/>
  <p:tag name="TABLE_ENDDRAG_RECT" val="216*321*175*25"/>
</p:tagLst>
</file>

<file path=ppt/tags/tag210.xml><?xml version="1.0" encoding="utf-8"?>
<p:tagLst xmlns:p="http://schemas.openxmlformats.org/presentationml/2006/main">
  <p:tag name="TABLE_ENDDRAG_ORIGIN_RECT" val="94*19"/>
  <p:tag name="TABLE_ENDDRAG_RECT" val="108*427*94*19"/>
</p:tagLst>
</file>

<file path=ppt/tags/tag211.xml><?xml version="1.0" encoding="utf-8"?>
<p:tagLst xmlns:p="http://schemas.openxmlformats.org/presentationml/2006/main">
  <p:tag name="TABLE_ENDDRAG_ORIGIN_RECT" val="93*19"/>
  <p:tag name="TABLE_ENDDRAG_RECT" val="108*306*93*19"/>
</p:tagLst>
</file>

<file path=ppt/tags/tag212.xml><?xml version="1.0" encoding="utf-8"?>
<p:tagLst xmlns:p="http://schemas.openxmlformats.org/presentationml/2006/main">
  <p:tag name="TABLE_ENDDRAG_ORIGIN_RECT" val="93*23"/>
  <p:tag name="TABLE_ENDDRAG_RECT" val="108*339*93*23"/>
</p:tagLst>
</file>

<file path=ppt/tags/tag213.xml><?xml version="1.0" encoding="utf-8"?>
<p:tagLst xmlns:p="http://schemas.openxmlformats.org/presentationml/2006/main">
  <p:tag name="TABLE_ENDDRAG_ORIGIN_RECT" val="175*19"/>
  <p:tag name="TABLE_ENDDRAG_RECT" val="216*294*175*19"/>
</p:tagLst>
</file>

<file path=ppt/tags/tag214.xml><?xml version="1.0" encoding="utf-8"?>
<p:tagLst xmlns:p="http://schemas.openxmlformats.org/presentationml/2006/main">
  <p:tag name="TABLE_ENDDRAG_ORIGIN_RECT" val="175*25"/>
  <p:tag name="TABLE_ENDDRAG_RECT" val="216*321*175*25"/>
</p:tagLst>
</file>

<file path=ppt/tags/tag215.xml><?xml version="1.0" encoding="utf-8"?>
<p:tagLst xmlns:p="http://schemas.openxmlformats.org/presentationml/2006/main">
  <p:tag name="TABLE_ENDDRAG_ORIGIN_RECT" val="174*19"/>
  <p:tag name="TABLE_ENDDRAG_RECT" val="217*352*175*19"/>
</p:tagLst>
</file>

<file path=ppt/tags/tag216.xml><?xml version="1.0" encoding="utf-8"?>
<p:tagLst xmlns:p="http://schemas.openxmlformats.org/presentationml/2006/main">
  <p:tag name="TABLE_ENDDRAG_ORIGIN_RECT" val="175*22"/>
  <p:tag name="TABLE_ENDDRAG_RECT" val="216*383*175*22"/>
</p:tagLst>
</file>

<file path=ppt/tags/tag217.xml><?xml version="1.0" encoding="utf-8"?>
<p:tagLst xmlns:p="http://schemas.openxmlformats.org/presentationml/2006/main">
  <p:tag name="TABLE_ENDDRAG_ORIGIN_RECT" val="175*19"/>
  <p:tag name="TABLE_ENDDRAG_RECT" val="216*415*175*19"/>
</p:tagLst>
</file>

<file path=ppt/tags/tag218.xml><?xml version="1.0" encoding="utf-8"?>
<p:tagLst xmlns:p="http://schemas.openxmlformats.org/presentationml/2006/main">
  <p:tag name="TABLE_ENDDRAG_ORIGIN_RECT" val="60*31"/>
  <p:tag name="TABLE_ENDDRAG_RECT" val="32*366*60*31"/>
</p:tagLst>
</file>

<file path=ppt/tags/tag219.xml><?xml version="1.0" encoding="utf-8"?>
<p:tagLst xmlns:p="http://schemas.openxmlformats.org/presentationml/2006/main">
  <p:tag name="TABLE_ENDDRAG_ORIGIN_RECT" val="93*19"/>
  <p:tag name="TABLE_ENDDRAG_RECT" val="108*306*93*19"/>
</p:tagLst>
</file>

<file path=ppt/tags/tag22.xml><?xml version="1.0" encoding="utf-8"?>
<p:tagLst xmlns:p="http://schemas.openxmlformats.org/presentationml/2006/main">
  <p:tag name="TABLE_ENDDRAG_ORIGIN_RECT" val="174*19"/>
  <p:tag name="TABLE_ENDDRAG_RECT" val="217*352*175*19"/>
</p:tagLst>
</file>

<file path=ppt/tags/tag220.xml><?xml version="1.0" encoding="utf-8"?>
<p:tagLst xmlns:p="http://schemas.openxmlformats.org/presentationml/2006/main">
  <p:tag name="TABLE_ENDDRAG_ORIGIN_RECT" val="93*23"/>
  <p:tag name="TABLE_ENDDRAG_RECT" val="108*339*93*23"/>
</p:tagLst>
</file>

<file path=ppt/tags/tag221.xml><?xml version="1.0" encoding="utf-8"?>
<p:tagLst xmlns:p="http://schemas.openxmlformats.org/presentationml/2006/main">
  <p:tag name="TABLE_ENDDRAG_ORIGIN_RECT" val="175*25"/>
  <p:tag name="TABLE_ENDDRAG_RECT" val="216*321*175*25"/>
</p:tagLst>
</file>

<file path=ppt/tags/tag222.xml><?xml version="1.0" encoding="utf-8"?>
<p:tagLst xmlns:p="http://schemas.openxmlformats.org/presentationml/2006/main">
  <p:tag name="TABLE_ENDDRAG_ORIGIN_RECT" val="93*23"/>
  <p:tag name="TABLE_ENDDRAG_RECT" val="108*339*93*23"/>
</p:tagLst>
</file>

<file path=ppt/tags/tag223.xml><?xml version="1.0" encoding="utf-8"?>
<p:tagLst xmlns:p="http://schemas.openxmlformats.org/presentationml/2006/main">
  <p:tag name="TABLE_ENDDRAG_ORIGIN_RECT" val="175*25"/>
  <p:tag name="TABLE_ENDDRAG_RECT" val="216*321*175*25"/>
</p:tagLst>
</file>

<file path=ppt/tags/tag224.xml><?xml version="1.0" encoding="utf-8"?>
<p:tagLst xmlns:p="http://schemas.openxmlformats.org/presentationml/2006/main">
  <p:tag name="TABLE_ENDDRAG_ORIGIN_RECT" val="93*23"/>
  <p:tag name="TABLE_ENDDRAG_RECT" val="108*339*93*23"/>
</p:tagLst>
</file>

<file path=ppt/tags/tag225.xml><?xml version="1.0" encoding="utf-8"?>
<p:tagLst xmlns:p="http://schemas.openxmlformats.org/presentationml/2006/main">
  <p:tag name="TABLE_ENDDRAG_ORIGIN_RECT" val="175*25"/>
  <p:tag name="TABLE_ENDDRAG_RECT" val="216*321*175*25"/>
</p:tagLst>
</file>

<file path=ppt/tags/tag226.xml><?xml version="1.0" encoding="utf-8"?>
<p:tagLst xmlns:p="http://schemas.openxmlformats.org/presentationml/2006/main">
  <p:tag name="TABLE_ENDDRAG_ORIGIN_RECT" val="93*23"/>
  <p:tag name="TABLE_ENDDRAG_RECT" val="108*339*93*23"/>
</p:tagLst>
</file>

<file path=ppt/tags/tag227.xml><?xml version="1.0" encoding="utf-8"?>
<p:tagLst xmlns:p="http://schemas.openxmlformats.org/presentationml/2006/main">
  <p:tag name="TABLE_ENDDRAG_ORIGIN_RECT" val="175*25"/>
  <p:tag name="TABLE_ENDDRAG_RECT" val="216*321*175*25"/>
</p:tagLst>
</file>

<file path=ppt/tags/tag228.xml><?xml version="1.0" encoding="utf-8"?>
<p:tagLst xmlns:p="http://schemas.openxmlformats.org/presentationml/2006/main">
  <p:tag name="TABLE_ENDDRAG_ORIGIN_RECT" val="93*23"/>
  <p:tag name="TABLE_ENDDRAG_RECT" val="108*339*93*23"/>
</p:tagLst>
</file>

<file path=ppt/tags/tag229.xml><?xml version="1.0" encoding="utf-8"?>
<p:tagLst xmlns:p="http://schemas.openxmlformats.org/presentationml/2006/main">
  <p:tag name="TABLE_ENDDRAG_ORIGIN_RECT" val="175*25"/>
  <p:tag name="TABLE_ENDDRAG_RECT" val="216*321*175*25"/>
</p:tagLst>
</file>

<file path=ppt/tags/tag23.xml><?xml version="1.0" encoding="utf-8"?>
<p:tagLst xmlns:p="http://schemas.openxmlformats.org/presentationml/2006/main">
  <p:tag name="TABLE_ENDDRAG_ORIGIN_RECT" val="175*22"/>
  <p:tag name="TABLE_ENDDRAG_RECT" val="216*383*175*22"/>
</p:tagLst>
</file>

<file path=ppt/tags/tag230.xml><?xml version="1.0" encoding="utf-8"?>
<p:tagLst xmlns:p="http://schemas.openxmlformats.org/presentationml/2006/main">
  <p:tag name="TABLE_ENDDRAG_ORIGIN_RECT" val="93*23"/>
  <p:tag name="TABLE_ENDDRAG_RECT" val="108*339*93*23"/>
</p:tagLst>
</file>

<file path=ppt/tags/tag231.xml><?xml version="1.0" encoding="utf-8"?>
<p:tagLst xmlns:p="http://schemas.openxmlformats.org/presentationml/2006/main">
  <p:tag name="TABLE_ENDDRAG_ORIGIN_RECT" val="175*25"/>
  <p:tag name="TABLE_ENDDRAG_RECT" val="216*321*175*25"/>
</p:tagLst>
</file>

<file path=ppt/tags/tag232.xml><?xml version="1.0" encoding="utf-8"?>
<p:tagLst xmlns:p="http://schemas.openxmlformats.org/presentationml/2006/main">
  <p:tag name="TABLE_ENDDRAG_ORIGIN_RECT" val="93*23"/>
  <p:tag name="TABLE_ENDDRAG_RECT" val="108*339*93*23"/>
</p:tagLst>
</file>

<file path=ppt/tags/tag233.xml><?xml version="1.0" encoding="utf-8"?>
<p:tagLst xmlns:p="http://schemas.openxmlformats.org/presentationml/2006/main">
  <p:tag name="TABLE_ENDDRAG_ORIGIN_RECT" val="175*25"/>
  <p:tag name="TABLE_ENDDRAG_RECT" val="216*321*175*25"/>
</p:tagLst>
</file>

<file path=ppt/tags/tag234.xml><?xml version="1.0" encoding="utf-8"?>
<p:tagLst xmlns:p="http://schemas.openxmlformats.org/presentationml/2006/main">
  <p:tag name="TABLE_ENDDRAG_ORIGIN_RECT" val="93*23"/>
  <p:tag name="TABLE_ENDDRAG_RECT" val="108*339*93*23"/>
</p:tagLst>
</file>

<file path=ppt/tags/tag235.xml><?xml version="1.0" encoding="utf-8"?>
<p:tagLst xmlns:p="http://schemas.openxmlformats.org/presentationml/2006/main">
  <p:tag name="TABLE_ENDDRAG_ORIGIN_RECT" val="175*25"/>
  <p:tag name="TABLE_ENDDRAG_RECT" val="216*321*175*25"/>
</p:tagLst>
</file>

<file path=ppt/tags/tag236.xml><?xml version="1.0" encoding="utf-8"?>
<p:tagLst xmlns:p="http://schemas.openxmlformats.org/presentationml/2006/main">
  <p:tag name="TABLE_ENDDRAG_ORIGIN_RECT" val="175*25"/>
  <p:tag name="TABLE_ENDDRAG_RECT" val="216*321*175*25"/>
</p:tagLst>
</file>

<file path=ppt/tags/tag237.xml><?xml version="1.0" encoding="utf-8"?>
<p:tagLst xmlns:p="http://schemas.openxmlformats.org/presentationml/2006/main">
  <p:tag name="TABLE_ENDDRAG_ORIGIN_RECT" val="175*19"/>
  <p:tag name="TABLE_ENDDRAG_RECT" val="216*294*175*19"/>
</p:tagLst>
</file>

<file path=ppt/tags/tag238.xml><?xml version="1.0" encoding="utf-8"?>
<p:tagLst xmlns:p="http://schemas.openxmlformats.org/presentationml/2006/main">
  <p:tag name="TABLE_ENDDRAG_ORIGIN_RECT" val="175*19"/>
  <p:tag name="TABLE_ENDDRAG_RECT" val="216*415*175*19"/>
</p:tagLst>
</file>

<file path=ppt/tags/tag239.xml><?xml version="1.0" encoding="utf-8"?>
<p:tagLst xmlns:p="http://schemas.openxmlformats.org/presentationml/2006/main">
  <p:tag name="TABLE_ENDDRAG_ORIGIN_RECT" val="94*19"/>
  <p:tag name="TABLE_ENDDRAG_RECT" val="108*427*94*19"/>
</p:tagLst>
</file>

<file path=ppt/tags/tag24.xml><?xml version="1.0" encoding="utf-8"?>
<p:tagLst xmlns:p="http://schemas.openxmlformats.org/presentationml/2006/main">
  <p:tag name="TABLE_ENDDRAG_ORIGIN_RECT" val="175*19"/>
  <p:tag name="TABLE_ENDDRAG_RECT" val="216*415*175*19"/>
</p:tagLst>
</file>

<file path=ppt/tags/tag240.xml><?xml version="1.0" encoding="utf-8"?>
<p:tagLst xmlns:p="http://schemas.openxmlformats.org/presentationml/2006/main">
  <p:tag name="TABLE_ENDDRAG_ORIGIN_RECT" val="175*19"/>
  <p:tag name="TABLE_ENDDRAG_RECT" val="216*415*175*19"/>
</p:tagLst>
</file>

<file path=ppt/tags/tag25.xml><?xml version="1.0" encoding="utf-8"?>
<p:tagLst xmlns:p="http://schemas.openxmlformats.org/presentationml/2006/main">
  <p:tag name="TABLE_ENDDRAG_ORIGIN_RECT" val="60*31"/>
  <p:tag name="TABLE_ENDDRAG_RECT" val="32*366*60*31"/>
</p:tagLst>
</file>

<file path=ppt/tags/tag26.xml><?xml version="1.0" encoding="utf-8"?>
<p:tagLst xmlns:p="http://schemas.openxmlformats.org/presentationml/2006/main">
  <p:tag name="TABLE_ENDDRAG_ORIGIN_RECT" val="94*19"/>
  <p:tag name="TABLE_ENDDRAG_RECT" val="108*364*94*19"/>
</p:tagLst>
</file>

<file path=ppt/tags/tag27.xml><?xml version="1.0" encoding="utf-8"?>
<p:tagLst xmlns:p="http://schemas.openxmlformats.org/presentationml/2006/main">
  <p:tag name="TABLE_ENDDRAG_ORIGIN_RECT" val="93*23"/>
  <p:tag name="TABLE_ENDDRAG_RECT" val="108*339*93*23"/>
</p:tagLst>
</file>

<file path=ppt/tags/tag28.xml><?xml version="1.0" encoding="utf-8"?>
<p:tagLst xmlns:p="http://schemas.openxmlformats.org/presentationml/2006/main">
  <p:tag name="TABLE_ENDDRAG_ORIGIN_RECT" val="176*23"/>
  <p:tag name="TABLE_ENDDRAG_RECT" val="215*454*176*23"/>
</p:tagLst>
</file>

<file path=ppt/tags/tag29.xml><?xml version="1.0" encoding="utf-8"?>
<p:tagLst xmlns:p="http://schemas.openxmlformats.org/presentationml/2006/main">
  <p:tag name="TABLE_ENDDRAG_ORIGIN_RECT" val="175*23"/>
  <p:tag name="TABLE_ENDDRAG_RECT" val="216*489*175*23"/>
</p:tagLst>
</file>

<file path=ppt/tags/tag3.xml><?xml version="1.0" encoding="utf-8"?>
<p:tagLst xmlns:p="http://schemas.openxmlformats.org/presentationml/2006/main">
  <p:tag name="TABLE_ENDDRAG_ORIGIN_RECT" val="375*31"/>
  <p:tag name="TABLE_ENDDRAG_RECT" val="453*62*375*31"/>
</p:tagLst>
</file>

<file path=ppt/tags/tag30.xml><?xml version="1.0" encoding="utf-8"?>
<p:tagLst xmlns:p="http://schemas.openxmlformats.org/presentationml/2006/main">
  <p:tag name="TABLE_ENDDRAG_ORIGIN_RECT" val="261*14"/>
  <p:tag name="TABLE_ENDDRAG_RECT" val="567*205*261*14"/>
</p:tagLst>
</file>

<file path=ppt/tags/tag31.xml><?xml version="1.0" encoding="utf-8"?>
<p:tagLst xmlns:p="http://schemas.openxmlformats.org/presentationml/2006/main">
  <p:tag name="TABLE_ENDDRAG_ORIGIN_RECT" val="261*13"/>
  <p:tag name="TABLE_ENDDRAG_RECT" val="567*232*261*13"/>
</p:tagLst>
</file>

<file path=ppt/tags/tag32.xml><?xml version="1.0" encoding="utf-8"?>
<p:tagLst xmlns:p="http://schemas.openxmlformats.org/presentationml/2006/main">
  <p:tag name="TABLE_ENDDRAG_ORIGIN_RECT" val="261*13"/>
  <p:tag name="TABLE_ENDDRAG_RECT" val="567*232*261*13"/>
</p:tagLst>
</file>

<file path=ppt/tags/tag33.xml><?xml version="1.0" encoding="utf-8"?>
<p:tagLst xmlns:p="http://schemas.openxmlformats.org/presentationml/2006/main">
  <p:tag name="TABLE_ENDDRAG_ORIGIN_RECT" val="262*14"/>
  <p:tag name="TABLE_ENDDRAG_RECT" val="567*262*262*14"/>
</p:tagLst>
</file>

<file path=ppt/tags/tag34.xml><?xml version="1.0" encoding="utf-8"?>
<p:tagLst xmlns:p="http://schemas.openxmlformats.org/presentationml/2006/main">
  <p:tag name="TABLE_ENDDRAG_ORIGIN_RECT" val="261*13"/>
  <p:tag name="TABLE_ENDDRAG_RECT" val="567*232*261*13"/>
</p:tagLst>
</file>

<file path=ppt/tags/tag35.xml><?xml version="1.0" encoding="utf-8"?>
<p:tagLst xmlns:p="http://schemas.openxmlformats.org/presentationml/2006/main">
  <p:tag name="TABLE_ENDDRAG_ORIGIN_RECT" val="95*13"/>
  <p:tag name="TABLE_ENDDRAG_RECT" val="456*350*95*13"/>
</p:tagLst>
</file>

<file path=ppt/tags/tag36.xml><?xml version="1.0" encoding="utf-8"?>
<p:tagLst xmlns:p="http://schemas.openxmlformats.org/presentationml/2006/main">
  <p:tag name="TABLE_ENDDRAG_ORIGIN_RECT" val="95*26"/>
  <p:tag name="TABLE_ENDDRAG_RECT" val="456*409*95*26"/>
</p:tagLst>
</file>

<file path=ppt/tags/tag37.xml><?xml version="1.0" encoding="utf-8"?>
<p:tagLst xmlns:p="http://schemas.openxmlformats.org/presentationml/2006/main">
  <p:tag name="TABLE_ENDDRAG_ORIGIN_RECT" val="262*14"/>
  <p:tag name="TABLE_ENDDRAG_RECT" val="567*262*262*14"/>
</p:tagLst>
</file>

<file path=ppt/tags/tag38.xml><?xml version="1.0" encoding="utf-8"?>
<p:tagLst xmlns:p="http://schemas.openxmlformats.org/presentationml/2006/main">
  <p:tag name="TABLE_ENDDRAG_ORIGIN_RECT" val="262*14"/>
  <p:tag name="TABLE_ENDDRAG_RECT" val="567*262*262*14"/>
</p:tagLst>
</file>

<file path=ppt/tags/tag39.xml><?xml version="1.0" encoding="utf-8"?>
<p:tagLst xmlns:p="http://schemas.openxmlformats.org/presentationml/2006/main">
  <p:tag name="TABLE_ENDDRAG_ORIGIN_RECT" val="69*18"/>
  <p:tag name="TABLE_ENDDRAG_RECT" val="891*291*69*18"/>
</p:tagLst>
</file>

<file path=ppt/tags/tag4.xml><?xml version="1.0" encoding="utf-8"?>
<p:tagLst xmlns:p="http://schemas.openxmlformats.org/presentationml/2006/main">
  <p:tag name="TABLE_ENDDRAG_ORIGIN_RECT" val="167*33"/>
  <p:tag name="TABLE_ENDDRAG_RECT" val="990*310*167*33"/>
</p:tagLst>
</file>

<file path=ppt/tags/tag40.xml><?xml version="1.0" encoding="utf-8"?>
<p:tagLst xmlns:p="http://schemas.openxmlformats.org/presentationml/2006/main">
  <p:tag name="TABLE_ENDDRAG_ORIGIN_RECT" val="262*17"/>
  <p:tag name="TABLE_ENDDRAG_RECT" val="568*480*262*17"/>
</p:tagLst>
</file>

<file path=ppt/tags/tag41.xml><?xml version="1.0" encoding="utf-8"?>
<p:tagLst xmlns:p="http://schemas.openxmlformats.org/presentationml/2006/main">
  <p:tag name="TABLE_ENDDRAG_ORIGIN_RECT" val="175*23"/>
  <p:tag name="TABLE_ENDDRAG_RECT" val="216*483*175*23"/>
</p:tagLst>
</file>

<file path=ppt/tags/tag42.xml><?xml version="1.0" encoding="utf-8"?>
<p:tagLst xmlns:p="http://schemas.openxmlformats.org/presentationml/2006/main">
  <p:tag name="TABLE_ENDDRAG_ORIGIN_RECT" val="167*33"/>
  <p:tag name="TABLE_ENDDRAG_RECT" val="990*310*167*33"/>
</p:tagLst>
</file>

<file path=ppt/tags/tag43.xml><?xml version="1.0" encoding="utf-8"?>
<p:tagLst xmlns:p="http://schemas.openxmlformats.org/presentationml/2006/main">
  <p:tag name="TABLE_ENDDRAG_ORIGIN_RECT" val="69*18"/>
  <p:tag name="TABLE_ENDDRAG_RECT" val="891*291*69*18"/>
</p:tagLst>
</file>

<file path=ppt/tags/tag44.xml><?xml version="1.0" encoding="utf-8"?>
<p:tagLst xmlns:p="http://schemas.openxmlformats.org/presentationml/2006/main">
  <p:tag name="TABLE_ENDDRAG_ORIGIN_RECT" val="167*23"/>
  <p:tag name="TABLE_ENDDRAG_RECT" val="990*420*167*23"/>
</p:tagLst>
</file>

<file path=ppt/tags/tag45.xml><?xml version="1.0" encoding="utf-8"?>
<p:tagLst xmlns:p="http://schemas.openxmlformats.org/presentationml/2006/main">
  <p:tag name="TABLE_ENDDRAG_ORIGIN_RECT" val="262*20"/>
  <p:tag name="TABLE_ENDDRAG_RECT" val="567*263*262*20"/>
</p:tagLst>
</file>

<file path=ppt/tags/tag46.xml><?xml version="1.0" encoding="utf-8"?>
<p:tagLst xmlns:p="http://schemas.openxmlformats.org/presentationml/2006/main">
  <p:tag name="TABLE_ENDDRAG_ORIGIN_RECT" val="174*14"/>
  <p:tag name="TABLE_ENDDRAG_RECT" val="218*127*174*14"/>
</p:tagLst>
</file>

<file path=ppt/tags/tag47.xml><?xml version="1.0" encoding="utf-8"?>
<p:tagLst xmlns:p="http://schemas.openxmlformats.org/presentationml/2006/main">
  <p:tag name="TABLE_ENDDRAG_ORIGIN_RECT" val="261*13"/>
  <p:tag name="TABLE_ENDDRAG_RECT" val="567*232*261*13"/>
</p:tagLst>
</file>

<file path=ppt/tags/tag48.xml><?xml version="1.0" encoding="utf-8"?>
<p:tagLst xmlns:p="http://schemas.openxmlformats.org/presentationml/2006/main">
  <p:tag name="TABLE_ENDDRAG_ORIGIN_RECT" val="261*13"/>
  <p:tag name="TABLE_ENDDRAG_RECT" val="567*232*261*13"/>
</p:tagLst>
</file>

<file path=ppt/tags/tag49.xml><?xml version="1.0" encoding="utf-8"?>
<p:tagLst xmlns:p="http://schemas.openxmlformats.org/presentationml/2006/main">
  <p:tag name="TABLE_ENDDRAG_ORIGIN_RECT" val="261*26"/>
  <p:tag name="TABLE_ENDDRAG_RECT" val="568*401*261*26"/>
</p:tagLst>
</file>

<file path=ppt/tags/tag5.xml><?xml version="1.0" encoding="utf-8"?>
<p:tagLst xmlns:p="http://schemas.openxmlformats.org/presentationml/2006/main">
  <p:tag name="TABLE_ENDDRAG_ORIGIN_RECT" val="167*35"/>
  <p:tag name="TABLE_ENDDRAG_RECT" val="990*262*167*35"/>
</p:tagLst>
</file>

<file path=ppt/tags/tag50.xml><?xml version="1.0" encoding="utf-8"?>
<p:tagLst xmlns:p="http://schemas.openxmlformats.org/presentationml/2006/main">
  <p:tag name="TABLE_ENDDRAG_ORIGIN_RECT" val="302*32"/>
  <p:tag name="TABLE_ENDDRAG_RECT" val="32*61*302*32"/>
</p:tagLst>
</file>

<file path=ppt/tags/tag51.xml><?xml version="1.0" encoding="utf-8"?>
<p:tagLst xmlns:p="http://schemas.openxmlformats.org/presentationml/2006/main">
  <p:tag name="TABLE_ENDDRAG_ORIGIN_RECT" val="232*32"/>
  <p:tag name="TABLE_ENDDRAG_RECT" val="701*61*232*32"/>
</p:tagLst>
</file>

<file path=ppt/tags/tag52.xml><?xml version="1.0" encoding="utf-8"?>
<p:tagLst xmlns:p="http://schemas.openxmlformats.org/presentationml/2006/main">
  <p:tag name="TABLE_ENDDRAG_ORIGIN_RECT" val="290*31"/>
  <p:tag name="TABLE_ENDDRAG_RECT" val="374*62*290*31"/>
</p:tagLst>
</file>

<file path=ppt/tags/tag53.xml><?xml version="1.0" encoding="utf-8"?>
<p:tagLst xmlns:p="http://schemas.openxmlformats.org/presentationml/2006/main">
  <p:tag name="TABLE_ENDDRAG_ORIGIN_RECT" val="73*44"/>
  <p:tag name="TABLE_ENDDRAG_RECT" val="50*174*73*44"/>
</p:tagLst>
</file>

<file path=ppt/tags/tag54.xml><?xml version="1.0" encoding="utf-8"?>
<p:tagLst xmlns:p="http://schemas.openxmlformats.org/presentationml/2006/main">
  <p:tag name="TABLE_ENDDRAG_ORIGIN_RECT" val="72*32"/>
  <p:tag name="TABLE_ENDDRAG_RECT" val="376*186*72*32"/>
</p:tagLst>
</file>

<file path=ppt/tags/tag55.xml><?xml version="1.0" encoding="utf-8"?>
<p:tagLst xmlns:p="http://schemas.openxmlformats.org/presentationml/2006/main">
  <p:tag name="TABLE_ENDDRAG_ORIGIN_RECT" val="72*32"/>
  <p:tag name="TABLE_ENDDRAG_RECT" val="376*186*72*32"/>
</p:tagLst>
</file>

<file path=ppt/tags/tag56.xml><?xml version="1.0" encoding="utf-8"?>
<p:tagLst xmlns:p="http://schemas.openxmlformats.org/presentationml/2006/main">
  <p:tag name="TABLE_ENDDRAG_ORIGIN_RECT" val="73*44"/>
  <p:tag name="TABLE_ENDDRAG_RECT" val="50*174*73*44"/>
</p:tagLst>
</file>

<file path=ppt/tags/tag57.xml><?xml version="1.0" encoding="utf-8"?>
<p:tagLst xmlns:p="http://schemas.openxmlformats.org/presentationml/2006/main">
  <p:tag name="TABLE_ENDDRAG_ORIGIN_RECT" val="73*44"/>
  <p:tag name="TABLE_ENDDRAG_RECT" val="50*174*73*44"/>
</p:tagLst>
</file>

<file path=ppt/tags/tag58.xml><?xml version="1.0" encoding="utf-8"?>
<p:tagLst xmlns:p="http://schemas.openxmlformats.org/presentationml/2006/main">
  <p:tag name="TABLE_ENDDRAG_ORIGIN_RECT" val="191*23"/>
  <p:tag name="TABLE_ENDDRAG_RECT" val="132*174*191*23"/>
</p:tagLst>
</file>

<file path=ppt/tags/tag59.xml><?xml version="1.0" encoding="utf-8"?>
<p:tagLst xmlns:p="http://schemas.openxmlformats.org/presentationml/2006/main">
  <p:tag name="TABLE_ENDDRAG_ORIGIN_RECT" val="191*38"/>
  <p:tag name="TABLE_ENDDRAG_RECT" val="132*169*191*38"/>
</p:tagLst>
</file>

<file path=ppt/tags/tag6.xml><?xml version="1.0" encoding="utf-8"?>
<p:tagLst xmlns:p="http://schemas.openxmlformats.org/presentationml/2006/main">
  <p:tag name="TABLE_ENDDRAG_ORIGIN_RECT" val="174*18"/>
  <p:tag name="TABLE_ENDDRAG_RECT" val="218*258*174*18"/>
</p:tagLst>
</file>

<file path=ppt/tags/tag60.xml><?xml version="1.0" encoding="utf-8"?>
<p:tagLst xmlns:p="http://schemas.openxmlformats.org/presentationml/2006/main">
  <p:tag name="TABLE_ENDDRAG_ORIGIN_RECT" val="190*44"/>
  <p:tag name="TABLE_ENDDRAG_RECT" val="135*239*190*44"/>
</p:tagLst>
</file>

<file path=ppt/tags/tag61.xml><?xml version="1.0" encoding="utf-8"?>
<p:tagLst xmlns:p="http://schemas.openxmlformats.org/presentationml/2006/main">
  <p:tag name="TABLE_ENDDRAG_ORIGIN_RECT" val="190*45"/>
  <p:tag name="TABLE_ENDDRAG_RECT" val="132*306*190*45"/>
</p:tagLst>
</file>

<file path=ppt/tags/tag62.xml><?xml version="1.0" encoding="utf-8"?>
<p:tagLst xmlns:p="http://schemas.openxmlformats.org/presentationml/2006/main">
  <p:tag name="TABLE_ENDDRAG_ORIGIN_RECT" val="190*36"/>
  <p:tag name="TABLE_ENDDRAG_RECT" val="132*367*190*36"/>
</p:tagLst>
</file>

<file path=ppt/tags/tag63.xml><?xml version="1.0" encoding="utf-8"?>
<p:tagLst xmlns:p="http://schemas.openxmlformats.org/presentationml/2006/main">
  <p:tag name="TABLE_ENDDRAG_ORIGIN_RECT" val="190*36"/>
  <p:tag name="TABLE_ENDDRAG_RECT" val="132*403*190*36"/>
</p:tagLst>
</file>

<file path=ppt/tags/tag64.xml><?xml version="1.0" encoding="utf-8"?>
<p:tagLst xmlns:p="http://schemas.openxmlformats.org/presentationml/2006/main">
  <p:tag name="TABLE_ENDDRAG_ORIGIN_RECT" val="198*48"/>
  <p:tag name="TABLE_ENDDRAG_RECT" val="462*147*198*48"/>
</p:tagLst>
</file>

<file path=ppt/tags/tag65.xml><?xml version="1.0" encoding="utf-8"?>
<p:tagLst xmlns:p="http://schemas.openxmlformats.org/presentationml/2006/main">
  <p:tag name="TABLE_ENDDRAG_ORIGIN_RECT" val="198*44"/>
  <p:tag name="TABLE_ENDDRAG_RECT" val="462*195*198*44"/>
</p:tagLst>
</file>

<file path=ppt/tags/tag66.xml><?xml version="1.0" encoding="utf-8"?>
<p:tagLst xmlns:p="http://schemas.openxmlformats.org/presentationml/2006/main">
  <p:tag name="TABLE_ENDDRAG_ORIGIN_RECT" val="198*37"/>
  <p:tag name="TABLE_ENDDRAG_RECT" val="464*382*198*37"/>
</p:tagLst>
</file>

<file path=ppt/tags/tag67.xml><?xml version="1.0" encoding="utf-8"?>
<p:tagLst xmlns:p="http://schemas.openxmlformats.org/presentationml/2006/main">
  <p:tag name="TABLE_ENDDRAG_ORIGIN_RECT" val="198*37"/>
  <p:tag name="TABLE_ENDDRAG_RECT" val="464*345*198*37"/>
</p:tagLst>
</file>

<file path=ppt/tags/tag68.xml><?xml version="1.0" encoding="utf-8"?>
<p:tagLst xmlns:p="http://schemas.openxmlformats.org/presentationml/2006/main">
  <p:tag name="TABLE_ENDDRAG_ORIGIN_RECT" val="202*33"/>
  <p:tag name="TABLE_ENDDRAG_RECT" val="974*61*202*33"/>
</p:tagLst>
</file>

<file path=ppt/tags/tag69.xml><?xml version="1.0" encoding="utf-8"?>
<p:tagLst xmlns:p="http://schemas.openxmlformats.org/presentationml/2006/main">
  <p:tag name="TABLE_ENDDRAG_ORIGIN_RECT" val="72*32"/>
  <p:tag name="TABLE_ENDDRAG_RECT" val="376*186*72*32"/>
</p:tagLst>
</file>

<file path=ppt/tags/tag7.xml><?xml version="1.0" encoding="utf-8"?>
<p:tagLst xmlns:p="http://schemas.openxmlformats.org/presentationml/2006/main">
  <p:tag name="TABLE_ENDDRAG_ORIGIN_RECT" val="175*13"/>
  <p:tag name="TABLE_ENDDRAG_RECT" val="217*184*175*13"/>
</p:tagLst>
</file>

<file path=ppt/tags/tag70.xml><?xml version="1.0" encoding="utf-8"?>
<p:tagLst xmlns:p="http://schemas.openxmlformats.org/presentationml/2006/main">
  <p:tag name="TABLE_ENDDRAG_ORIGIN_RECT" val="134*37"/>
  <p:tag name="TABLE_ENDDRAG_RECT" val="797*250*134*37"/>
</p:tagLst>
</file>

<file path=ppt/tags/tag71.xml><?xml version="1.0" encoding="utf-8"?>
<p:tagLst xmlns:p="http://schemas.openxmlformats.org/presentationml/2006/main">
  <p:tag name="TABLE_ENDDRAG_ORIGIN_RECT" val="133*38"/>
  <p:tag name="TABLE_ENDDRAG_RECT" val="797*285*133*38"/>
</p:tagLst>
</file>

<file path=ppt/tags/tag72.xml><?xml version="1.0" encoding="utf-8"?>
<p:tagLst xmlns:p="http://schemas.openxmlformats.org/presentationml/2006/main">
  <p:tag name="TABLE_ENDDRAG_ORIGIN_RECT" val="51*44"/>
  <p:tag name="TABLE_ENDDRAG_RECT" val="1022*174*51*44"/>
</p:tagLst>
</file>

<file path=ppt/tags/tag73.xml><?xml version="1.0" encoding="utf-8"?>
<p:tagLst xmlns:p="http://schemas.openxmlformats.org/presentationml/2006/main">
  <p:tag name="TABLE_ENDDRAG_ORIGIN_RECT" val="53*45"/>
  <p:tag name="TABLE_ENDDRAG_RECT" val="991*371*53*45"/>
</p:tagLst>
</file>

<file path=ppt/tags/tag74.xml><?xml version="1.0" encoding="utf-8"?>
<p:tagLst xmlns:p="http://schemas.openxmlformats.org/presentationml/2006/main">
  <p:tag name="TABLE_ENDDRAG_ORIGIN_RECT" val="117*132"/>
  <p:tag name="TABLE_ENDDRAG_RECT" val="1055*107*117*132"/>
</p:tagLst>
</file>

<file path=ppt/tags/tag75.xml><?xml version="1.0" encoding="utf-8"?>
<p:tagLst xmlns:p="http://schemas.openxmlformats.org/presentationml/2006/main">
  <p:tag name="TABLE_ENDDRAG_ORIGIN_RECT" val="117*38"/>
  <p:tag name="TABLE_ENDDRAG_RECT" val="1055*239*117*38"/>
</p:tagLst>
</file>

<file path=ppt/tags/tag76.xml><?xml version="1.0" encoding="utf-8"?>
<p:tagLst xmlns:p="http://schemas.openxmlformats.org/presentationml/2006/main">
  <p:tag name="TABLE_ENDDRAG_ORIGIN_RECT" val="190*35"/>
  <p:tag name="TABLE_ENDDRAG_RECT" val="1101*348*190*35"/>
</p:tagLst>
</file>

<file path=ppt/tags/tag77.xml><?xml version="1.0" encoding="utf-8"?>
<p:tagLst xmlns:p="http://schemas.openxmlformats.org/presentationml/2006/main">
  <p:tag name="TABLE_ENDDRAG_ORIGIN_RECT" val="118*52"/>
  <p:tag name="TABLE_ENDDRAG_RECT" val="1055*278*118*52"/>
</p:tagLst>
</file>

<file path=ppt/tags/tag78.xml><?xml version="1.0" encoding="utf-8"?>
<p:tagLst xmlns:p="http://schemas.openxmlformats.org/presentationml/2006/main">
  <p:tag name="TABLE_ENDDRAG_ORIGIN_RECT" val="117*36"/>
  <p:tag name="TABLE_ENDDRAG_RECT" val="1056*456*117*36"/>
</p:tagLst>
</file>

<file path=ppt/tags/tag79.xml><?xml version="1.0" encoding="utf-8"?>
<p:tagLst xmlns:p="http://schemas.openxmlformats.org/presentationml/2006/main">
  <p:tag name="TABLE_ENDDRAG_ORIGIN_RECT" val="133*38"/>
  <p:tag name="TABLE_ENDDRAG_RECT" val="797*285*133*38"/>
</p:tagLst>
</file>

<file path=ppt/tags/tag8.xml><?xml version="1.0" encoding="utf-8"?>
<p:tagLst xmlns:p="http://schemas.openxmlformats.org/presentationml/2006/main">
  <p:tag name="TABLE_ENDDRAG_ORIGIN_RECT" val="174*14"/>
  <p:tag name="TABLE_ENDDRAG_RECT" val="218*205*174*14"/>
</p:tagLst>
</file>

<file path=ppt/tags/tag80.xml><?xml version="1.0" encoding="utf-8"?>
<p:tagLst xmlns:p="http://schemas.openxmlformats.org/presentationml/2006/main">
  <p:tag name="TABLE_ENDDRAG_ORIGIN_RECT" val="190*30"/>
  <p:tag name="TABLE_ENDDRAG_RECT" val="132*115*190*30"/>
</p:tagLst>
</file>

<file path=ppt/tags/tag81.xml><?xml version="1.0" encoding="utf-8"?>
<p:tagLst xmlns:p="http://schemas.openxmlformats.org/presentationml/2006/main">
  <p:tag name="TABLE_ENDDRAG_ORIGIN_RECT" val="190*30"/>
  <p:tag name="TABLE_ENDDRAG_RECT" val="132*115*190*30"/>
</p:tagLst>
</file>

<file path=ppt/tags/tag82.xml><?xml version="1.0" encoding="utf-8"?>
<p:tagLst xmlns:p="http://schemas.openxmlformats.org/presentationml/2006/main">
  <p:tag name="TABLE_ENDDRAG_ORIGIN_RECT" val="74*36"/>
  <p:tag name="TABLE_ENDDRAG_RECT" val="44*101*74*36"/>
</p:tagLst>
</file>

<file path=ppt/tags/tag83.xml><?xml version="1.0" encoding="utf-8"?>
<p:tagLst xmlns:p="http://schemas.openxmlformats.org/presentationml/2006/main">
  <p:tag name="TABLE_ENDDRAG_ORIGIN_RECT" val="190*36"/>
  <p:tag name="TABLE_ENDDRAG_RECT" val="132*101*190*36"/>
</p:tagLst>
</file>

<file path=ppt/tags/tag84.xml><?xml version="1.0" encoding="utf-8"?>
<p:tagLst xmlns:p="http://schemas.openxmlformats.org/presentationml/2006/main">
  <p:tag name="TABLE_ENDDRAG_ORIGIN_RECT" val="359*31"/>
  <p:tag name="TABLE_ENDDRAG_RECT" val="32*62*359*31"/>
</p:tagLst>
</file>

<file path=ppt/tags/tag85.xml><?xml version="1.0" encoding="utf-8"?>
<p:tagLst xmlns:p="http://schemas.openxmlformats.org/presentationml/2006/main">
  <p:tag name="TABLE_ENDDRAG_ORIGIN_RECT" val="316*31"/>
  <p:tag name="TABLE_ENDDRAG_RECT" val="848*62*316*31"/>
</p:tagLst>
</file>

<file path=ppt/tags/tag86.xml><?xml version="1.0" encoding="utf-8"?>
<p:tagLst xmlns:p="http://schemas.openxmlformats.org/presentationml/2006/main">
  <p:tag name="TABLE_ENDDRAG_ORIGIN_RECT" val="375*31"/>
  <p:tag name="TABLE_ENDDRAG_RECT" val="453*62*375*31"/>
</p:tagLst>
</file>

<file path=ppt/tags/tag87.xml><?xml version="1.0" encoding="utf-8"?>
<p:tagLst xmlns:p="http://schemas.openxmlformats.org/presentationml/2006/main">
  <p:tag name="TABLE_ENDDRAG_ORIGIN_RECT" val="183*14"/>
  <p:tag name="TABLE_ENDDRAG_RECT" val="209*170*183*14"/>
</p:tagLst>
</file>

<file path=ppt/tags/tag88.xml><?xml version="1.0" encoding="utf-8"?>
<p:tagLst xmlns:p="http://schemas.openxmlformats.org/presentationml/2006/main">
  <p:tag name="TABLE_ENDDRAG_ORIGIN_RECT" val="60*14"/>
  <p:tag name="TABLE_ENDDRAG_RECT" val="143*127*60*14"/>
</p:tagLst>
</file>

<file path=ppt/tags/tag89.xml><?xml version="1.0" encoding="utf-8"?>
<p:tagLst xmlns:p="http://schemas.openxmlformats.org/presentationml/2006/main">
  <p:tag name="TABLE_ENDDRAG_ORIGIN_RECT" val="185*14"/>
  <p:tag name="TABLE_ENDDRAG_RECT" val="208*195*185*14"/>
</p:tagLst>
</file>

<file path=ppt/tags/tag9.xml><?xml version="1.0" encoding="utf-8"?>
<p:tagLst xmlns:p="http://schemas.openxmlformats.org/presentationml/2006/main">
  <p:tag name="TABLE_ENDDRAG_ORIGIN_RECT" val="96*14"/>
  <p:tag name="TABLE_ENDDRAG_RECT" val="108*225*96*14"/>
</p:tagLst>
</file>

<file path=ppt/tags/tag90.xml><?xml version="1.0" encoding="utf-8"?>
<p:tagLst xmlns:p="http://schemas.openxmlformats.org/presentationml/2006/main">
  <p:tag name="TABLE_ENDDRAG_ORIGIN_RECT" val="184*13"/>
  <p:tag name="TABLE_ENDDRAG_RECT" val="209*300*184*13"/>
</p:tagLst>
</file>

<file path=ppt/tags/tag91.xml><?xml version="1.0" encoding="utf-8"?>
<p:tagLst xmlns:p="http://schemas.openxmlformats.org/presentationml/2006/main">
  <p:tag name="TABLE_ENDDRAG_ORIGIN_RECT" val="262*26"/>
  <p:tag name="TABLE_ENDDRAG_RECT" val="552*324*262*26"/>
</p:tagLst>
</file>

<file path=ppt/tags/tag92.xml><?xml version="1.0" encoding="utf-8"?>
<p:tagLst xmlns:p="http://schemas.openxmlformats.org/presentationml/2006/main">
  <p:tag name="TABLE_ENDDRAG_ORIGIN_RECT" val="59*14"/>
  <p:tag name="TABLE_ENDDRAG_RECT" val="135*187*59*14"/>
</p:tagLst>
</file>

<file path=ppt/tags/tag93.xml><?xml version="1.0" encoding="utf-8"?>
<p:tagLst xmlns:p="http://schemas.openxmlformats.org/presentationml/2006/main">
  <p:tag name="TABLE_ENDDRAG_ORIGIN_RECT" val="58*14"/>
  <p:tag name="TABLE_ENDDRAG_RECT" val="135*212*58*14"/>
</p:tagLst>
</file>

<file path=ppt/tags/tag94.xml><?xml version="1.0" encoding="utf-8"?>
<p:tagLst xmlns:p="http://schemas.openxmlformats.org/presentationml/2006/main">
  <p:tag name="TABLE_ENDDRAG_ORIGIN_RECT" val="261*24"/>
  <p:tag name="TABLE_ENDDRAG_RECT" val="552*219*261*24"/>
</p:tagLst>
</file>

<file path=ppt/tags/tag95.xml><?xml version="1.0" encoding="utf-8"?>
<p:tagLst xmlns:p="http://schemas.openxmlformats.org/presentationml/2006/main">
  <p:tag name="TABLE_ENDDRAG_ORIGIN_RECT" val="95*24"/>
  <p:tag name="TABLE_ENDDRAG_RECT" val="440*219*95*24"/>
</p:tagLst>
</file>

<file path=ppt/tags/tag96.xml><?xml version="1.0" encoding="utf-8"?>
<p:tagLst xmlns:p="http://schemas.openxmlformats.org/presentationml/2006/main">
  <p:tag name="TABLE_ENDDRAG_ORIGIN_RECT" val="261*23"/>
  <p:tag name="TABLE_ENDDRAG_RECT" val="552*272*261*23"/>
</p:tagLst>
</file>

<file path=ppt/tags/tag97.xml><?xml version="1.0" encoding="utf-8"?>
<p:tagLst xmlns:p="http://schemas.openxmlformats.org/presentationml/2006/main">
  <p:tag name="TABLE_ENDDRAG_ORIGIN_RECT" val="95*23"/>
  <p:tag name="TABLE_ENDDRAG_RECT" val="440*272*95*23"/>
</p:tagLst>
</file>

<file path=ppt/tags/tag98.xml><?xml version="1.0" encoding="utf-8"?>
<p:tagLst xmlns:p="http://schemas.openxmlformats.org/presentationml/2006/main">
  <p:tag name="TABLE_ENDDRAG_ORIGIN_RECT" val="95*26"/>
  <p:tag name="TABLE_ENDDRAG_RECT" val="440*324*95*26"/>
</p:tagLst>
</file>

<file path=ppt/tags/tag99.xml><?xml version="1.0" encoding="utf-8"?>
<p:tagLst xmlns:p="http://schemas.openxmlformats.org/presentationml/2006/main">
  <p:tag name="TABLE_ENDDRAG_ORIGIN_RECT" val="95*25"/>
  <p:tag name="TABLE_ENDDRAG_RECT" val="440*385*95*25"/>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true">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false"/>
        </a:gradFill>
        <a:gradFill rotWithShape="true">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6764</Words>
  <Application>WPS 演示</Application>
  <PresentationFormat/>
  <Paragraphs>656</Paragraphs>
  <Slides>4</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4</vt:i4>
      </vt:variant>
    </vt:vector>
  </HeadingPairs>
  <TitlesOfParts>
    <vt:vector size="18" baseType="lpstr">
      <vt:lpstr>Arial</vt:lpstr>
      <vt:lpstr>宋体</vt:lpstr>
      <vt:lpstr>Wingdings</vt:lpstr>
      <vt:lpstr>Times New Roman</vt:lpstr>
      <vt:lpstr>Arial</vt:lpstr>
      <vt:lpstr>黑体</vt:lpstr>
      <vt:lpstr>方正黑体_GBK</vt:lpstr>
      <vt:lpstr>微软雅黑</vt:lpstr>
      <vt:lpstr>方正小标宋简体</vt:lpstr>
      <vt:lpstr>Calibri</vt:lpstr>
      <vt:lpstr>黑体</vt:lpstr>
      <vt:lpstr>Arial Unicode MS</vt:lpstr>
      <vt:lpstr>DejaVu Sans</vt:lpstr>
      <vt:lpstr>Office theme</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gxxc</cp:lastModifiedBy>
  <cp:revision>255</cp:revision>
  <dcterms:created xsi:type="dcterms:W3CDTF">2025-02-07T07:31:43Z</dcterms:created>
  <dcterms:modified xsi:type="dcterms:W3CDTF">2025-02-07T07:31:43Z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wqlLaW5nc29mdCBQREYgdG8gV1BTIDEwMA</vt:lpwstr>
  </property>
  <property fmtid="{D5CDD505-2E9C-101B-9397-08002B2CF9AE}" pid="3" name="Created">
    <vt:filetime>2024-10-17T02:57:24Z</vt:filetime>
  </property>
  <property fmtid="{D5CDD505-2E9C-101B-9397-08002B2CF9AE}" pid="4" name="ICV">
    <vt:lpwstr>2A48BD3B7F2C4CF3A9050A9AF623027F_13</vt:lpwstr>
  </property>
  <property fmtid="{D5CDD505-2E9C-101B-9397-08002B2CF9AE}" pid="5" name="KSOProductBuildVer">
    <vt:lpwstr>2052-11.8.2.10489</vt:lpwstr>
  </property>
</Properties>
</file>