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0" r:id="rId3"/>
    <p:sldId id="262" r:id="rId4"/>
    <p:sldId id="263" r:id="rId6"/>
    <p:sldId id="264" r:id="rId7"/>
    <p:sldId id="261" r:id="rId8"/>
  </p:sldIdLst>
  <p:sldSz cx="12801600" cy="9601200" type="A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1B1"/>
    <a:srgbClr val="FFC000"/>
    <a:srgbClr val="2E75B6"/>
    <a:srgbClr val="F9DBD2"/>
    <a:srgbClr val="ED7D31"/>
    <a:srgbClr val="CCFFCC"/>
    <a:srgbClr val="CEF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9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49A7C0-8661-4D66-91B8-1F763B892B07}" type="doc">
      <dgm:prSet loTypeId="urn:microsoft.com/office/officeart/2005/8/layout/hierarchy4" loCatId="list" qsTypeId="urn:microsoft.com/office/officeart/2005/8/quickstyle/simple1#1" qsCatId="simple" csTypeId="urn:microsoft.com/office/officeart/2005/8/colors/accent1_2#1" csCatId="accent1" phldr="true"/>
      <dgm:spPr/>
      <dgm:t>
        <a:bodyPr/>
        <a:lstStyle/>
        <a:p>
          <a:endParaRPr lang="zh-CN" altLang="en-US"/>
        </a:p>
      </dgm:t>
    </dgm:pt>
    <dgm:pt modelId="{F9D72196-E999-4534-BD2A-8D2EAAC8AFD8}">
      <dgm:prSet phldrT="[文本]" custT="true"/>
      <dgm:spPr>
        <a:solidFill>
          <a:srgbClr val="CBE3BB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gm:t>
    </dgm:pt>
    <dgm:pt modelId="{82246F06-C2C8-42C5-BA43-0206EECC6D21}" cxnId="{6147D5B2-240F-412F-B29D-2B06DE447002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7CC6BC4-4F36-4A1C-BD17-7817E7ECB68A}" cxnId="{6147D5B2-240F-412F-B29D-2B06DE447002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635A4B85-D2E1-4CBC-A45B-53BCC12D0214}">
      <dgm:prSet custT="true"/>
      <dgm:spPr>
        <a:solidFill>
          <a:srgbClr val="00B0F0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gm:t>
    </dgm:pt>
    <dgm:pt modelId="{6CE2183F-39BC-4D4F-A7BB-9FDB969EE641}" cxnId="{82D57F97-2013-4D83-8BF1-AFC8953871AA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03C0E5C-9C91-4429-B8A2-A6B42DED5975}" cxnId="{82D57F97-2013-4D83-8BF1-AFC8953871AA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F0426BA-2C3A-44E1-96FD-0B5F2F13F45F}">
      <dgm:prSet custT="true"/>
      <dgm:spPr>
        <a:solidFill>
          <a:srgbClr val="CEF9FD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gm:t>
    </dgm:pt>
    <dgm:pt modelId="{D6E84EE3-0AD2-45BE-A067-D7327DCC7741}" cxnId="{D9DBF824-DBBB-4811-9707-412A7B2828B1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DB98353E-0BC6-4A30-A991-6DA6841E6789}" cxnId="{D9DBF824-DBBB-4811-9707-412A7B2828B1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29FD6231-3C28-405D-B3A5-F8C968A30148}" type="pres">
      <dgm:prSet presAssocID="{5249A7C0-8661-4D66-91B8-1F763B892B0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E04E1BF2-287C-4721-97EA-B75DE1E49439}" type="pres">
      <dgm:prSet presAssocID="{F9D72196-E999-4534-BD2A-8D2EAAC8AFD8}" presName="vertOne" presStyleCnt="0"/>
      <dgm:spPr/>
    </dgm:pt>
    <dgm:pt modelId="{72305EF5-F422-41A1-AEA8-8B0ADFD522F7}" type="pres">
      <dgm:prSet presAssocID="{F9D72196-E999-4534-BD2A-8D2EAAC8AFD8}" presName="txOne" presStyleLbl="node0" presStyleIdx="0" presStyleCnt="3" custScaleX="51983" custScaleY="10000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665724A-F738-4937-B581-82C4BC60D204}" type="pres">
      <dgm:prSet presAssocID="{F9D72196-E999-4534-BD2A-8D2EAAC8AFD8}" presName="horzOne" presStyleCnt="0"/>
      <dgm:spPr/>
    </dgm:pt>
    <dgm:pt modelId="{4E7BD86D-3373-4F41-B299-8A90D3F18B24}" type="pres">
      <dgm:prSet presAssocID="{97CC6BC4-4F36-4A1C-BD17-7817E7ECB68A}" presName="sibSpaceOne" presStyleCnt="0"/>
      <dgm:spPr/>
    </dgm:pt>
    <dgm:pt modelId="{6EF1E837-A334-414B-9FE6-1F4147FAF6BF}" type="pres">
      <dgm:prSet presAssocID="{635A4B85-D2E1-4CBC-A45B-53BCC12D0214}" presName="vertOne" presStyleCnt="0"/>
      <dgm:spPr/>
    </dgm:pt>
    <dgm:pt modelId="{D0E3E011-DDC1-4B84-A0E7-CC53C7D3C012}" type="pres">
      <dgm:prSet presAssocID="{635A4B85-D2E1-4CBC-A45B-53BCC12D0214}" presName="txOne" presStyleLbl="node0" presStyleIdx="1" presStyleCnt="3" custScaleX="13048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2D8D0E8-18B6-4929-9F46-8EB037241AD8}" type="pres">
      <dgm:prSet presAssocID="{635A4B85-D2E1-4CBC-A45B-53BCC12D0214}" presName="horzOne" presStyleCnt="0"/>
      <dgm:spPr/>
    </dgm:pt>
    <dgm:pt modelId="{D25FA061-C00E-4710-9F14-D9BB80ADBDFB}" type="pres">
      <dgm:prSet presAssocID="{E03C0E5C-9C91-4429-B8A2-A6B42DED5975}" presName="sibSpaceOne" presStyleCnt="0"/>
      <dgm:spPr/>
    </dgm:pt>
    <dgm:pt modelId="{2E859E12-B82C-4F1B-9BCC-23E716761C3C}" type="pres">
      <dgm:prSet presAssocID="{9F0426BA-2C3A-44E1-96FD-0B5F2F13F45F}" presName="vertOne" presStyleCnt="0"/>
      <dgm:spPr/>
    </dgm:pt>
    <dgm:pt modelId="{FFEFEF7F-E490-4266-8732-11F966C90341}" type="pres">
      <dgm:prSet presAssocID="{9F0426BA-2C3A-44E1-96FD-0B5F2F13F45F}" presName="txOne" presStyleLbl="node0" presStyleIdx="2" presStyleCnt="3" custScaleX="3550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3D52755-130F-4E72-AFD6-A88D13AA8429}" type="pres">
      <dgm:prSet presAssocID="{9F0426BA-2C3A-44E1-96FD-0B5F2F13F45F}" presName="horzOne" presStyleCnt="0"/>
      <dgm:spPr/>
    </dgm:pt>
  </dgm:ptLst>
  <dgm:cxnLst>
    <dgm:cxn modelId="{FF50632D-8BF6-4C15-9B02-A0E577B10DF4}" type="presOf" srcId="{5249A7C0-8661-4D66-91B8-1F763B892B07}" destId="{29FD6231-3C28-405D-B3A5-F8C968A30148}" srcOrd="0" destOrd="0" presId="urn:microsoft.com/office/officeart/2005/8/layout/hierarchy4"/>
    <dgm:cxn modelId="{6147D5B2-240F-412F-B29D-2B06DE447002}" srcId="{5249A7C0-8661-4D66-91B8-1F763B892B07}" destId="{F9D72196-E999-4534-BD2A-8D2EAAC8AFD8}" srcOrd="0" destOrd="0" parTransId="{82246F06-C2C8-42C5-BA43-0206EECC6D21}" sibTransId="{97CC6BC4-4F36-4A1C-BD17-7817E7ECB68A}"/>
    <dgm:cxn modelId="{82D57F97-2013-4D83-8BF1-AFC8953871AA}" srcId="{5249A7C0-8661-4D66-91B8-1F763B892B07}" destId="{635A4B85-D2E1-4CBC-A45B-53BCC12D0214}" srcOrd="1" destOrd="0" parTransId="{6CE2183F-39BC-4D4F-A7BB-9FDB969EE641}" sibTransId="{E03C0E5C-9C91-4429-B8A2-A6B42DED5975}"/>
    <dgm:cxn modelId="{41DFE4C7-1ED8-4636-973D-B85399B83F50}" type="presOf" srcId="{9F0426BA-2C3A-44E1-96FD-0B5F2F13F45F}" destId="{FFEFEF7F-E490-4266-8732-11F966C90341}" srcOrd="0" destOrd="0" presId="urn:microsoft.com/office/officeart/2005/8/layout/hierarchy4"/>
    <dgm:cxn modelId="{1B55B12B-5D05-4BA4-B4A0-0A058FD5A6F9}" type="presOf" srcId="{F9D72196-E999-4534-BD2A-8D2EAAC8AFD8}" destId="{72305EF5-F422-41A1-AEA8-8B0ADFD522F7}" srcOrd="0" destOrd="0" presId="urn:microsoft.com/office/officeart/2005/8/layout/hierarchy4"/>
    <dgm:cxn modelId="{D9DBF824-DBBB-4811-9707-412A7B2828B1}" srcId="{5249A7C0-8661-4D66-91B8-1F763B892B07}" destId="{9F0426BA-2C3A-44E1-96FD-0B5F2F13F45F}" srcOrd="2" destOrd="0" parTransId="{D6E84EE3-0AD2-45BE-A067-D7327DCC7741}" sibTransId="{DB98353E-0BC6-4A30-A991-6DA6841E6789}"/>
    <dgm:cxn modelId="{82FE58F7-9781-4619-9ABE-8F4B6DFDA394}" type="presOf" srcId="{635A4B85-D2E1-4CBC-A45B-53BCC12D0214}" destId="{D0E3E011-DDC1-4B84-A0E7-CC53C7D3C012}" srcOrd="0" destOrd="0" presId="urn:microsoft.com/office/officeart/2005/8/layout/hierarchy4"/>
    <dgm:cxn modelId="{E26C07E7-5C17-4071-9F0D-A051FC1AA881}" type="presParOf" srcId="{29FD6231-3C28-405D-B3A5-F8C968A30148}" destId="{E04E1BF2-287C-4721-97EA-B75DE1E49439}" srcOrd="0" destOrd="0" presId="urn:microsoft.com/office/officeart/2005/8/layout/hierarchy4"/>
    <dgm:cxn modelId="{89E3DA24-6F57-4D1A-81DE-EAB97D75790B}" type="presParOf" srcId="{E04E1BF2-287C-4721-97EA-B75DE1E49439}" destId="{72305EF5-F422-41A1-AEA8-8B0ADFD522F7}" srcOrd="0" destOrd="0" presId="urn:microsoft.com/office/officeart/2005/8/layout/hierarchy4"/>
    <dgm:cxn modelId="{BADB8571-853B-4AC2-9E64-885F424613F3}" type="presParOf" srcId="{E04E1BF2-287C-4721-97EA-B75DE1E49439}" destId="{E665724A-F738-4937-B581-82C4BC60D204}" srcOrd="1" destOrd="0" presId="urn:microsoft.com/office/officeart/2005/8/layout/hierarchy4"/>
    <dgm:cxn modelId="{3564D74A-62DB-4F65-9585-D1D629B9C20B}" type="presParOf" srcId="{29FD6231-3C28-405D-B3A5-F8C968A30148}" destId="{4E7BD86D-3373-4F41-B299-8A90D3F18B24}" srcOrd="1" destOrd="0" presId="urn:microsoft.com/office/officeart/2005/8/layout/hierarchy4"/>
    <dgm:cxn modelId="{64EF4310-9871-4958-AD7F-F5FC20E6DBB6}" type="presParOf" srcId="{29FD6231-3C28-405D-B3A5-F8C968A30148}" destId="{6EF1E837-A334-414B-9FE6-1F4147FAF6BF}" srcOrd="2" destOrd="0" presId="urn:microsoft.com/office/officeart/2005/8/layout/hierarchy4"/>
    <dgm:cxn modelId="{EA01FBCA-E4B3-4BB8-B08F-6796EFEC745D}" type="presParOf" srcId="{6EF1E837-A334-414B-9FE6-1F4147FAF6BF}" destId="{D0E3E011-DDC1-4B84-A0E7-CC53C7D3C012}" srcOrd="0" destOrd="0" presId="urn:microsoft.com/office/officeart/2005/8/layout/hierarchy4"/>
    <dgm:cxn modelId="{ECEACEBB-6E5B-4840-A2B2-8BA799D98A9A}" type="presParOf" srcId="{6EF1E837-A334-414B-9FE6-1F4147FAF6BF}" destId="{42D8D0E8-18B6-4929-9F46-8EB037241AD8}" srcOrd="1" destOrd="0" presId="urn:microsoft.com/office/officeart/2005/8/layout/hierarchy4"/>
    <dgm:cxn modelId="{60A95BF9-19FC-4EEC-B8CC-83657D79DB85}" type="presParOf" srcId="{29FD6231-3C28-405D-B3A5-F8C968A30148}" destId="{D25FA061-C00E-4710-9F14-D9BB80ADBDFB}" srcOrd="3" destOrd="0" presId="urn:microsoft.com/office/officeart/2005/8/layout/hierarchy4"/>
    <dgm:cxn modelId="{2127FB17-1D3F-48ED-94FE-687BE374CAD6}" type="presParOf" srcId="{29FD6231-3C28-405D-B3A5-F8C968A30148}" destId="{2E859E12-B82C-4F1B-9BCC-23E716761C3C}" srcOrd="4" destOrd="0" presId="urn:microsoft.com/office/officeart/2005/8/layout/hierarchy4"/>
    <dgm:cxn modelId="{A3431FCB-17D3-475B-A269-983913AFFBEE}" type="presParOf" srcId="{2E859E12-B82C-4F1B-9BCC-23E716761C3C}" destId="{FFEFEF7F-E490-4266-8732-11F966C90341}" srcOrd="0" destOrd="0" presId="urn:microsoft.com/office/officeart/2005/8/layout/hierarchy4"/>
    <dgm:cxn modelId="{4359C6C7-CF9B-4ABF-8CEC-F2D0D33E9CF9}" type="presParOf" srcId="{2E859E12-B82C-4F1B-9BCC-23E716761C3C}" destId="{13D52755-130F-4E72-AFD6-A88D13AA842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49A7C0-8661-4D66-91B8-1F763B892B07}" type="doc">
      <dgm:prSet loTypeId="urn:microsoft.com/office/officeart/2005/8/layout/hierarchy4" loCatId="list" qsTypeId="urn:microsoft.com/office/officeart/2005/8/quickstyle/simple1#1" qsCatId="simple" csTypeId="urn:microsoft.com/office/officeart/2005/8/colors/accent1_2#1" csCatId="accent1" phldr="true"/>
      <dgm:spPr/>
      <dgm:t>
        <a:bodyPr/>
        <a:lstStyle/>
        <a:p>
          <a:endParaRPr lang="zh-CN" altLang="en-US"/>
        </a:p>
      </dgm:t>
    </dgm:pt>
    <dgm:pt modelId="{F9D72196-E999-4534-BD2A-8D2EAAC8AFD8}">
      <dgm:prSet phldrT="[文本]" custT="true"/>
      <dgm:spPr>
        <a:solidFill>
          <a:srgbClr val="CBE3BB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gm:t>
    </dgm:pt>
    <dgm:pt modelId="{82246F06-C2C8-42C5-BA43-0206EECC6D21}" cxnId="{6147D5B2-240F-412F-B29D-2B06DE447002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7CC6BC4-4F36-4A1C-BD17-7817E7ECB68A}" cxnId="{6147D5B2-240F-412F-B29D-2B06DE447002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635A4B85-D2E1-4CBC-A45B-53BCC12D0214}">
      <dgm:prSet custT="true"/>
      <dgm:spPr>
        <a:solidFill>
          <a:srgbClr val="00B0F0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gm:t>
    </dgm:pt>
    <dgm:pt modelId="{6CE2183F-39BC-4D4F-A7BB-9FDB969EE641}" cxnId="{82D57F97-2013-4D83-8BF1-AFC8953871AA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03C0E5C-9C91-4429-B8A2-A6B42DED5975}" cxnId="{82D57F97-2013-4D83-8BF1-AFC8953871AA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F0426BA-2C3A-44E1-96FD-0B5F2F13F45F}">
      <dgm:prSet custT="true"/>
      <dgm:spPr>
        <a:solidFill>
          <a:srgbClr val="CEF9FD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gm:t>
    </dgm:pt>
    <dgm:pt modelId="{D6E84EE3-0AD2-45BE-A067-D7327DCC7741}" cxnId="{D9DBF824-DBBB-4811-9707-412A7B2828B1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DB98353E-0BC6-4A30-A991-6DA6841E6789}" cxnId="{D9DBF824-DBBB-4811-9707-412A7B2828B1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29FD6231-3C28-405D-B3A5-F8C968A30148}" type="pres">
      <dgm:prSet presAssocID="{5249A7C0-8661-4D66-91B8-1F763B892B0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E04E1BF2-287C-4721-97EA-B75DE1E49439}" type="pres">
      <dgm:prSet presAssocID="{F9D72196-E999-4534-BD2A-8D2EAAC8AFD8}" presName="vertOne" presStyleCnt="0"/>
      <dgm:spPr/>
    </dgm:pt>
    <dgm:pt modelId="{72305EF5-F422-41A1-AEA8-8B0ADFD522F7}" type="pres">
      <dgm:prSet presAssocID="{F9D72196-E999-4534-BD2A-8D2EAAC8AFD8}" presName="txOne" presStyleLbl="node0" presStyleIdx="0" presStyleCnt="3" custScaleX="51983" custScaleY="10000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665724A-F738-4937-B581-82C4BC60D204}" type="pres">
      <dgm:prSet presAssocID="{F9D72196-E999-4534-BD2A-8D2EAAC8AFD8}" presName="horzOne" presStyleCnt="0"/>
      <dgm:spPr/>
    </dgm:pt>
    <dgm:pt modelId="{4E7BD86D-3373-4F41-B299-8A90D3F18B24}" type="pres">
      <dgm:prSet presAssocID="{97CC6BC4-4F36-4A1C-BD17-7817E7ECB68A}" presName="sibSpaceOne" presStyleCnt="0"/>
      <dgm:spPr/>
    </dgm:pt>
    <dgm:pt modelId="{6EF1E837-A334-414B-9FE6-1F4147FAF6BF}" type="pres">
      <dgm:prSet presAssocID="{635A4B85-D2E1-4CBC-A45B-53BCC12D0214}" presName="vertOne" presStyleCnt="0"/>
      <dgm:spPr/>
    </dgm:pt>
    <dgm:pt modelId="{D0E3E011-DDC1-4B84-A0E7-CC53C7D3C012}" type="pres">
      <dgm:prSet presAssocID="{635A4B85-D2E1-4CBC-A45B-53BCC12D0214}" presName="txOne" presStyleLbl="node0" presStyleIdx="1" presStyleCnt="3" custScaleX="13048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2D8D0E8-18B6-4929-9F46-8EB037241AD8}" type="pres">
      <dgm:prSet presAssocID="{635A4B85-D2E1-4CBC-A45B-53BCC12D0214}" presName="horzOne" presStyleCnt="0"/>
      <dgm:spPr/>
    </dgm:pt>
    <dgm:pt modelId="{D25FA061-C00E-4710-9F14-D9BB80ADBDFB}" type="pres">
      <dgm:prSet presAssocID="{E03C0E5C-9C91-4429-B8A2-A6B42DED5975}" presName="sibSpaceOne" presStyleCnt="0"/>
      <dgm:spPr/>
    </dgm:pt>
    <dgm:pt modelId="{2E859E12-B82C-4F1B-9BCC-23E716761C3C}" type="pres">
      <dgm:prSet presAssocID="{9F0426BA-2C3A-44E1-96FD-0B5F2F13F45F}" presName="vertOne" presStyleCnt="0"/>
      <dgm:spPr/>
    </dgm:pt>
    <dgm:pt modelId="{FFEFEF7F-E490-4266-8732-11F966C90341}" type="pres">
      <dgm:prSet presAssocID="{9F0426BA-2C3A-44E1-96FD-0B5F2F13F45F}" presName="txOne" presStyleLbl="node0" presStyleIdx="2" presStyleCnt="3" custScaleX="3550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3D52755-130F-4E72-AFD6-A88D13AA8429}" type="pres">
      <dgm:prSet presAssocID="{9F0426BA-2C3A-44E1-96FD-0B5F2F13F45F}" presName="horzOne" presStyleCnt="0"/>
      <dgm:spPr/>
    </dgm:pt>
  </dgm:ptLst>
  <dgm:cxnLst>
    <dgm:cxn modelId="{FF50632D-8BF6-4C15-9B02-A0E577B10DF4}" type="presOf" srcId="{5249A7C0-8661-4D66-91B8-1F763B892B07}" destId="{29FD6231-3C28-405D-B3A5-F8C968A30148}" srcOrd="0" destOrd="0" presId="urn:microsoft.com/office/officeart/2005/8/layout/hierarchy4"/>
    <dgm:cxn modelId="{6147D5B2-240F-412F-B29D-2B06DE447002}" srcId="{5249A7C0-8661-4D66-91B8-1F763B892B07}" destId="{F9D72196-E999-4534-BD2A-8D2EAAC8AFD8}" srcOrd="0" destOrd="0" parTransId="{82246F06-C2C8-42C5-BA43-0206EECC6D21}" sibTransId="{97CC6BC4-4F36-4A1C-BD17-7817E7ECB68A}"/>
    <dgm:cxn modelId="{82D57F97-2013-4D83-8BF1-AFC8953871AA}" srcId="{5249A7C0-8661-4D66-91B8-1F763B892B07}" destId="{635A4B85-D2E1-4CBC-A45B-53BCC12D0214}" srcOrd="1" destOrd="0" parTransId="{6CE2183F-39BC-4D4F-A7BB-9FDB969EE641}" sibTransId="{E03C0E5C-9C91-4429-B8A2-A6B42DED5975}"/>
    <dgm:cxn modelId="{41DFE4C7-1ED8-4636-973D-B85399B83F50}" type="presOf" srcId="{9F0426BA-2C3A-44E1-96FD-0B5F2F13F45F}" destId="{FFEFEF7F-E490-4266-8732-11F966C90341}" srcOrd="0" destOrd="0" presId="urn:microsoft.com/office/officeart/2005/8/layout/hierarchy4"/>
    <dgm:cxn modelId="{1B55B12B-5D05-4BA4-B4A0-0A058FD5A6F9}" type="presOf" srcId="{F9D72196-E999-4534-BD2A-8D2EAAC8AFD8}" destId="{72305EF5-F422-41A1-AEA8-8B0ADFD522F7}" srcOrd="0" destOrd="0" presId="urn:microsoft.com/office/officeart/2005/8/layout/hierarchy4"/>
    <dgm:cxn modelId="{D9DBF824-DBBB-4811-9707-412A7B2828B1}" srcId="{5249A7C0-8661-4D66-91B8-1F763B892B07}" destId="{9F0426BA-2C3A-44E1-96FD-0B5F2F13F45F}" srcOrd="2" destOrd="0" parTransId="{D6E84EE3-0AD2-45BE-A067-D7327DCC7741}" sibTransId="{DB98353E-0BC6-4A30-A991-6DA6841E6789}"/>
    <dgm:cxn modelId="{82FE58F7-9781-4619-9ABE-8F4B6DFDA394}" type="presOf" srcId="{635A4B85-D2E1-4CBC-A45B-53BCC12D0214}" destId="{D0E3E011-DDC1-4B84-A0E7-CC53C7D3C012}" srcOrd="0" destOrd="0" presId="urn:microsoft.com/office/officeart/2005/8/layout/hierarchy4"/>
    <dgm:cxn modelId="{E26C07E7-5C17-4071-9F0D-A051FC1AA881}" type="presParOf" srcId="{29FD6231-3C28-405D-B3A5-F8C968A30148}" destId="{E04E1BF2-287C-4721-97EA-B75DE1E49439}" srcOrd="0" destOrd="0" presId="urn:microsoft.com/office/officeart/2005/8/layout/hierarchy4"/>
    <dgm:cxn modelId="{89E3DA24-6F57-4D1A-81DE-EAB97D75790B}" type="presParOf" srcId="{E04E1BF2-287C-4721-97EA-B75DE1E49439}" destId="{72305EF5-F422-41A1-AEA8-8B0ADFD522F7}" srcOrd="0" destOrd="0" presId="urn:microsoft.com/office/officeart/2005/8/layout/hierarchy4"/>
    <dgm:cxn modelId="{BADB8571-853B-4AC2-9E64-885F424613F3}" type="presParOf" srcId="{E04E1BF2-287C-4721-97EA-B75DE1E49439}" destId="{E665724A-F738-4937-B581-82C4BC60D204}" srcOrd="1" destOrd="0" presId="urn:microsoft.com/office/officeart/2005/8/layout/hierarchy4"/>
    <dgm:cxn modelId="{3564D74A-62DB-4F65-9585-D1D629B9C20B}" type="presParOf" srcId="{29FD6231-3C28-405D-B3A5-F8C968A30148}" destId="{4E7BD86D-3373-4F41-B299-8A90D3F18B24}" srcOrd="1" destOrd="0" presId="urn:microsoft.com/office/officeart/2005/8/layout/hierarchy4"/>
    <dgm:cxn modelId="{64EF4310-9871-4958-AD7F-F5FC20E6DBB6}" type="presParOf" srcId="{29FD6231-3C28-405D-B3A5-F8C968A30148}" destId="{6EF1E837-A334-414B-9FE6-1F4147FAF6BF}" srcOrd="2" destOrd="0" presId="urn:microsoft.com/office/officeart/2005/8/layout/hierarchy4"/>
    <dgm:cxn modelId="{EA01FBCA-E4B3-4BB8-B08F-6796EFEC745D}" type="presParOf" srcId="{6EF1E837-A334-414B-9FE6-1F4147FAF6BF}" destId="{D0E3E011-DDC1-4B84-A0E7-CC53C7D3C012}" srcOrd="0" destOrd="0" presId="urn:microsoft.com/office/officeart/2005/8/layout/hierarchy4"/>
    <dgm:cxn modelId="{ECEACEBB-6E5B-4840-A2B2-8BA799D98A9A}" type="presParOf" srcId="{6EF1E837-A334-414B-9FE6-1F4147FAF6BF}" destId="{42D8D0E8-18B6-4929-9F46-8EB037241AD8}" srcOrd="1" destOrd="0" presId="urn:microsoft.com/office/officeart/2005/8/layout/hierarchy4"/>
    <dgm:cxn modelId="{60A95BF9-19FC-4EEC-B8CC-83657D79DB85}" type="presParOf" srcId="{29FD6231-3C28-405D-B3A5-F8C968A30148}" destId="{D25FA061-C00E-4710-9F14-D9BB80ADBDFB}" srcOrd="3" destOrd="0" presId="urn:microsoft.com/office/officeart/2005/8/layout/hierarchy4"/>
    <dgm:cxn modelId="{2127FB17-1D3F-48ED-94FE-687BE374CAD6}" type="presParOf" srcId="{29FD6231-3C28-405D-B3A5-F8C968A30148}" destId="{2E859E12-B82C-4F1B-9BCC-23E716761C3C}" srcOrd="4" destOrd="0" presId="urn:microsoft.com/office/officeart/2005/8/layout/hierarchy4"/>
    <dgm:cxn modelId="{A3431FCB-17D3-475B-A269-983913AFFBEE}" type="presParOf" srcId="{2E859E12-B82C-4F1B-9BCC-23E716761C3C}" destId="{FFEFEF7F-E490-4266-8732-11F966C90341}" srcOrd="0" destOrd="0" presId="urn:microsoft.com/office/officeart/2005/8/layout/hierarchy4"/>
    <dgm:cxn modelId="{4359C6C7-CF9B-4ABF-8CEC-F2D0D33E9CF9}" type="presParOf" srcId="{2E859E12-B82C-4F1B-9BCC-23E716761C3C}" destId="{13D52755-130F-4E72-AFD6-A88D13AA842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49A7C0-8661-4D66-91B8-1F763B892B07}" type="doc">
      <dgm:prSet loTypeId="urn:microsoft.com/office/officeart/2005/8/layout/hierarchy4" loCatId="list" qsTypeId="urn:microsoft.com/office/officeart/2005/8/quickstyle/simple1#1" qsCatId="simple" csTypeId="urn:microsoft.com/office/officeart/2005/8/colors/accent1_2#1" csCatId="accent1" phldr="true"/>
      <dgm:spPr/>
      <dgm:t>
        <a:bodyPr/>
        <a:lstStyle/>
        <a:p>
          <a:endParaRPr lang="zh-CN" altLang="en-US"/>
        </a:p>
      </dgm:t>
    </dgm:pt>
    <dgm:pt modelId="{F9D72196-E999-4534-BD2A-8D2EAAC8AFD8}">
      <dgm:prSet phldrT="[文本]" custT="true"/>
      <dgm:spPr>
        <a:solidFill>
          <a:srgbClr val="CBE3BB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gm:t>
    </dgm:pt>
    <dgm:pt modelId="{82246F06-C2C8-42C5-BA43-0206EECC6D21}" cxnId="{6147D5B2-240F-412F-B29D-2B06DE447002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7CC6BC4-4F36-4A1C-BD17-7817E7ECB68A}" cxnId="{6147D5B2-240F-412F-B29D-2B06DE447002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635A4B85-D2E1-4CBC-A45B-53BCC12D0214}">
      <dgm:prSet custT="true"/>
      <dgm:spPr>
        <a:solidFill>
          <a:srgbClr val="00B0F0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gm:t>
    </dgm:pt>
    <dgm:pt modelId="{6CE2183F-39BC-4D4F-A7BB-9FDB969EE641}" cxnId="{82D57F97-2013-4D83-8BF1-AFC8953871AA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03C0E5C-9C91-4429-B8A2-A6B42DED5975}" cxnId="{82D57F97-2013-4D83-8BF1-AFC8953871AA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F0426BA-2C3A-44E1-96FD-0B5F2F13F45F}">
      <dgm:prSet custT="true"/>
      <dgm:spPr>
        <a:solidFill>
          <a:srgbClr val="CEF9FD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gm:t>
    </dgm:pt>
    <dgm:pt modelId="{D6E84EE3-0AD2-45BE-A067-D7327DCC7741}" cxnId="{D9DBF824-DBBB-4811-9707-412A7B2828B1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DB98353E-0BC6-4A30-A991-6DA6841E6789}" cxnId="{D9DBF824-DBBB-4811-9707-412A7B2828B1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29FD6231-3C28-405D-B3A5-F8C968A30148}" type="pres">
      <dgm:prSet presAssocID="{5249A7C0-8661-4D66-91B8-1F763B892B0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E04E1BF2-287C-4721-97EA-B75DE1E49439}" type="pres">
      <dgm:prSet presAssocID="{F9D72196-E999-4534-BD2A-8D2EAAC8AFD8}" presName="vertOne" presStyleCnt="0"/>
      <dgm:spPr/>
    </dgm:pt>
    <dgm:pt modelId="{72305EF5-F422-41A1-AEA8-8B0ADFD522F7}" type="pres">
      <dgm:prSet presAssocID="{F9D72196-E999-4534-BD2A-8D2EAAC8AFD8}" presName="txOne" presStyleLbl="node0" presStyleIdx="0" presStyleCnt="3" custScaleX="51983" custScaleY="10000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665724A-F738-4937-B581-82C4BC60D204}" type="pres">
      <dgm:prSet presAssocID="{F9D72196-E999-4534-BD2A-8D2EAAC8AFD8}" presName="horzOne" presStyleCnt="0"/>
      <dgm:spPr/>
    </dgm:pt>
    <dgm:pt modelId="{4E7BD86D-3373-4F41-B299-8A90D3F18B24}" type="pres">
      <dgm:prSet presAssocID="{97CC6BC4-4F36-4A1C-BD17-7817E7ECB68A}" presName="sibSpaceOne" presStyleCnt="0"/>
      <dgm:spPr/>
    </dgm:pt>
    <dgm:pt modelId="{6EF1E837-A334-414B-9FE6-1F4147FAF6BF}" type="pres">
      <dgm:prSet presAssocID="{635A4B85-D2E1-4CBC-A45B-53BCC12D0214}" presName="vertOne" presStyleCnt="0"/>
      <dgm:spPr/>
    </dgm:pt>
    <dgm:pt modelId="{D0E3E011-DDC1-4B84-A0E7-CC53C7D3C012}" type="pres">
      <dgm:prSet presAssocID="{635A4B85-D2E1-4CBC-A45B-53BCC12D0214}" presName="txOne" presStyleLbl="node0" presStyleIdx="1" presStyleCnt="3" custScaleX="13048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2D8D0E8-18B6-4929-9F46-8EB037241AD8}" type="pres">
      <dgm:prSet presAssocID="{635A4B85-D2E1-4CBC-A45B-53BCC12D0214}" presName="horzOne" presStyleCnt="0"/>
      <dgm:spPr/>
    </dgm:pt>
    <dgm:pt modelId="{D25FA061-C00E-4710-9F14-D9BB80ADBDFB}" type="pres">
      <dgm:prSet presAssocID="{E03C0E5C-9C91-4429-B8A2-A6B42DED5975}" presName="sibSpaceOne" presStyleCnt="0"/>
      <dgm:spPr/>
    </dgm:pt>
    <dgm:pt modelId="{2E859E12-B82C-4F1B-9BCC-23E716761C3C}" type="pres">
      <dgm:prSet presAssocID="{9F0426BA-2C3A-44E1-96FD-0B5F2F13F45F}" presName="vertOne" presStyleCnt="0"/>
      <dgm:spPr/>
    </dgm:pt>
    <dgm:pt modelId="{FFEFEF7F-E490-4266-8732-11F966C90341}" type="pres">
      <dgm:prSet presAssocID="{9F0426BA-2C3A-44E1-96FD-0B5F2F13F45F}" presName="txOne" presStyleLbl="node0" presStyleIdx="2" presStyleCnt="3" custScaleX="3550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3D52755-130F-4E72-AFD6-A88D13AA8429}" type="pres">
      <dgm:prSet presAssocID="{9F0426BA-2C3A-44E1-96FD-0B5F2F13F45F}" presName="horzOne" presStyleCnt="0"/>
      <dgm:spPr/>
    </dgm:pt>
  </dgm:ptLst>
  <dgm:cxnLst>
    <dgm:cxn modelId="{FF50632D-8BF6-4C15-9B02-A0E577B10DF4}" type="presOf" srcId="{5249A7C0-8661-4D66-91B8-1F763B892B07}" destId="{29FD6231-3C28-405D-B3A5-F8C968A30148}" srcOrd="0" destOrd="0" presId="urn:microsoft.com/office/officeart/2005/8/layout/hierarchy4"/>
    <dgm:cxn modelId="{6147D5B2-240F-412F-B29D-2B06DE447002}" srcId="{5249A7C0-8661-4D66-91B8-1F763B892B07}" destId="{F9D72196-E999-4534-BD2A-8D2EAAC8AFD8}" srcOrd="0" destOrd="0" parTransId="{82246F06-C2C8-42C5-BA43-0206EECC6D21}" sibTransId="{97CC6BC4-4F36-4A1C-BD17-7817E7ECB68A}"/>
    <dgm:cxn modelId="{82D57F97-2013-4D83-8BF1-AFC8953871AA}" srcId="{5249A7C0-8661-4D66-91B8-1F763B892B07}" destId="{635A4B85-D2E1-4CBC-A45B-53BCC12D0214}" srcOrd="1" destOrd="0" parTransId="{6CE2183F-39BC-4D4F-A7BB-9FDB969EE641}" sibTransId="{E03C0E5C-9C91-4429-B8A2-A6B42DED5975}"/>
    <dgm:cxn modelId="{41DFE4C7-1ED8-4636-973D-B85399B83F50}" type="presOf" srcId="{9F0426BA-2C3A-44E1-96FD-0B5F2F13F45F}" destId="{FFEFEF7F-E490-4266-8732-11F966C90341}" srcOrd="0" destOrd="0" presId="urn:microsoft.com/office/officeart/2005/8/layout/hierarchy4"/>
    <dgm:cxn modelId="{1B55B12B-5D05-4BA4-B4A0-0A058FD5A6F9}" type="presOf" srcId="{F9D72196-E999-4534-BD2A-8D2EAAC8AFD8}" destId="{72305EF5-F422-41A1-AEA8-8B0ADFD522F7}" srcOrd="0" destOrd="0" presId="urn:microsoft.com/office/officeart/2005/8/layout/hierarchy4"/>
    <dgm:cxn modelId="{D9DBF824-DBBB-4811-9707-412A7B2828B1}" srcId="{5249A7C0-8661-4D66-91B8-1F763B892B07}" destId="{9F0426BA-2C3A-44E1-96FD-0B5F2F13F45F}" srcOrd="2" destOrd="0" parTransId="{D6E84EE3-0AD2-45BE-A067-D7327DCC7741}" sibTransId="{DB98353E-0BC6-4A30-A991-6DA6841E6789}"/>
    <dgm:cxn modelId="{82FE58F7-9781-4619-9ABE-8F4B6DFDA394}" type="presOf" srcId="{635A4B85-D2E1-4CBC-A45B-53BCC12D0214}" destId="{D0E3E011-DDC1-4B84-A0E7-CC53C7D3C012}" srcOrd="0" destOrd="0" presId="urn:microsoft.com/office/officeart/2005/8/layout/hierarchy4"/>
    <dgm:cxn modelId="{E26C07E7-5C17-4071-9F0D-A051FC1AA881}" type="presParOf" srcId="{29FD6231-3C28-405D-B3A5-F8C968A30148}" destId="{E04E1BF2-287C-4721-97EA-B75DE1E49439}" srcOrd="0" destOrd="0" presId="urn:microsoft.com/office/officeart/2005/8/layout/hierarchy4"/>
    <dgm:cxn modelId="{89E3DA24-6F57-4D1A-81DE-EAB97D75790B}" type="presParOf" srcId="{E04E1BF2-287C-4721-97EA-B75DE1E49439}" destId="{72305EF5-F422-41A1-AEA8-8B0ADFD522F7}" srcOrd="0" destOrd="0" presId="urn:microsoft.com/office/officeart/2005/8/layout/hierarchy4"/>
    <dgm:cxn modelId="{BADB8571-853B-4AC2-9E64-885F424613F3}" type="presParOf" srcId="{E04E1BF2-287C-4721-97EA-B75DE1E49439}" destId="{E665724A-F738-4937-B581-82C4BC60D204}" srcOrd="1" destOrd="0" presId="urn:microsoft.com/office/officeart/2005/8/layout/hierarchy4"/>
    <dgm:cxn modelId="{3564D74A-62DB-4F65-9585-D1D629B9C20B}" type="presParOf" srcId="{29FD6231-3C28-405D-B3A5-F8C968A30148}" destId="{4E7BD86D-3373-4F41-B299-8A90D3F18B24}" srcOrd="1" destOrd="0" presId="urn:microsoft.com/office/officeart/2005/8/layout/hierarchy4"/>
    <dgm:cxn modelId="{64EF4310-9871-4958-AD7F-F5FC20E6DBB6}" type="presParOf" srcId="{29FD6231-3C28-405D-B3A5-F8C968A30148}" destId="{6EF1E837-A334-414B-9FE6-1F4147FAF6BF}" srcOrd="2" destOrd="0" presId="urn:microsoft.com/office/officeart/2005/8/layout/hierarchy4"/>
    <dgm:cxn modelId="{EA01FBCA-E4B3-4BB8-B08F-6796EFEC745D}" type="presParOf" srcId="{6EF1E837-A334-414B-9FE6-1F4147FAF6BF}" destId="{D0E3E011-DDC1-4B84-A0E7-CC53C7D3C012}" srcOrd="0" destOrd="0" presId="urn:microsoft.com/office/officeart/2005/8/layout/hierarchy4"/>
    <dgm:cxn modelId="{ECEACEBB-6E5B-4840-A2B2-8BA799D98A9A}" type="presParOf" srcId="{6EF1E837-A334-414B-9FE6-1F4147FAF6BF}" destId="{42D8D0E8-18B6-4929-9F46-8EB037241AD8}" srcOrd="1" destOrd="0" presId="urn:microsoft.com/office/officeart/2005/8/layout/hierarchy4"/>
    <dgm:cxn modelId="{60A95BF9-19FC-4EEC-B8CC-83657D79DB85}" type="presParOf" srcId="{29FD6231-3C28-405D-B3A5-F8C968A30148}" destId="{D25FA061-C00E-4710-9F14-D9BB80ADBDFB}" srcOrd="3" destOrd="0" presId="urn:microsoft.com/office/officeart/2005/8/layout/hierarchy4"/>
    <dgm:cxn modelId="{2127FB17-1D3F-48ED-94FE-687BE374CAD6}" type="presParOf" srcId="{29FD6231-3C28-405D-B3A5-F8C968A30148}" destId="{2E859E12-B82C-4F1B-9BCC-23E716761C3C}" srcOrd="4" destOrd="0" presId="urn:microsoft.com/office/officeart/2005/8/layout/hierarchy4"/>
    <dgm:cxn modelId="{A3431FCB-17D3-475B-A269-983913AFFBEE}" type="presParOf" srcId="{2E859E12-B82C-4F1B-9BCC-23E716761C3C}" destId="{FFEFEF7F-E490-4266-8732-11F966C90341}" srcOrd="0" destOrd="0" presId="urn:microsoft.com/office/officeart/2005/8/layout/hierarchy4"/>
    <dgm:cxn modelId="{4359C6C7-CF9B-4ABF-8CEC-F2D0D33E9CF9}" type="presParOf" srcId="{2E859E12-B82C-4F1B-9BCC-23E716761C3C}" destId="{13D52755-130F-4E72-AFD6-A88D13AA842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49A7C0-8661-4D66-91B8-1F763B892B07}" type="doc">
      <dgm:prSet loTypeId="urn:microsoft.com/office/officeart/2005/8/layout/hierarchy4" loCatId="list" qsTypeId="urn:microsoft.com/office/officeart/2005/8/quickstyle/simple1#1" qsCatId="simple" csTypeId="urn:microsoft.com/office/officeart/2005/8/colors/accent1_2#1" csCatId="accent1" phldr="true"/>
      <dgm:spPr/>
      <dgm:t>
        <a:bodyPr/>
        <a:lstStyle/>
        <a:p>
          <a:endParaRPr lang="zh-CN" altLang="en-US"/>
        </a:p>
      </dgm:t>
    </dgm:pt>
    <dgm:pt modelId="{F9D72196-E999-4534-BD2A-8D2EAAC8AFD8}">
      <dgm:prSet phldrT="[文本]" custT="true"/>
      <dgm:spPr>
        <a:solidFill>
          <a:srgbClr val="CBE3BB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gm:t>
    </dgm:pt>
    <dgm:pt modelId="{82246F06-C2C8-42C5-BA43-0206EECC6D21}" cxnId="{6147D5B2-240F-412F-B29D-2B06DE447002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7CC6BC4-4F36-4A1C-BD17-7817E7ECB68A}" cxnId="{6147D5B2-240F-412F-B29D-2B06DE447002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635A4B85-D2E1-4CBC-A45B-53BCC12D0214}">
      <dgm:prSet custT="true"/>
      <dgm:spPr>
        <a:solidFill>
          <a:srgbClr val="00B0F0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gm:t>
    </dgm:pt>
    <dgm:pt modelId="{6CE2183F-39BC-4D4F-A7BB-9FDB969EE641}" cxnId="{82D57F97-2013-4D83-8BF1-AFC8953871AA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03C0E5C-9C91-4429-B8A2-A6B42DED5975}" cxnId="{82D57F97-2013-4D83-8BF1-AFC8953871AA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F0426BA-2C3A-44E1-96FD-0B5F2F13F45F}">
      <dgm:prSet custT="true"/>
      <dgm:spPr>
        <a:solidFill>
          <a:srgbClr val="CEF9FD"/>
        </a:solidFill>
      </dgm:spPr>
      <dgm:t>
        <a:bodyPr/>
        <a:lstStyle/>
        <a:p>
          <a:r>
            <a:rPr lang="zh-CN" altLang="en-US" sz="1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gm:t>
    </dgm:pt>
    <dgm:pt modelId="{D6E84EE3-0AD2-45BE-A067-D7327DCC7741}" cxnId="{D9DBF824-DBBB-4811-9707-412A7B2828B1}" type="par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DB98353E-0BC6-4A30-A991-6DA6841E6789}" cxnId="{D9DBF824-DBBB-4811-9707-412A7B2828B1}" type="sibTrans">
      <dgm:prSet/>
      <dgm:spPr/>
      <dgm:t>
        <a:bodyPr/>
        <a:lstStyle/>
        <a:p>
          <a:endParaRPr lang="zh-CN" altLang="en-US" sz="1800"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29FD6231-3C28-405D-B3A5-F8C968A30148}" type="pres">
      <dgm:prSet presAssocID="{5249A7C0-8661-4D66-91B8-1F763B892B0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E04E1BF2-287C-4721-97EA-B75DE1E49439}" type="pres">
      <dgm:prSet presAssocID="{F9D72196-E999-4534-BD2A-8D2EAAC8AFD8}" presName="vertOne" presStyleCnt="0"/>
      <dgm:spPr/>
    </dgm:pt>
    <dgm:pt modelId="{72305EF5-F422-41A1-AEA8-8B0ADFD522F7}" type="pres">
      <dgm:prSet presAssocID="{F9D72196-E999-4534-BD2A-8D2EAAC8AFD8}" presName="txOne" presStyleLbl="node0" presStyleIdx="0" presStyleCnt="3" custScaleX="51983" custScaleY="10000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665724A-F738-4937-B581-82C4BC60D204}" type="pres">
      <dgm:prSet presAssocID="{F9D72196-E999-4534-BD2A-8D2EAAC8AFD8}" presName="horzOne" presStyleCnt="0"/>
      <dgm:spPr/>
    </dgm:pt>
    <dgm:pt modelId="{4E7BD86D-3373-4F41-B299-8A90D3F18B24}" type="pres">
      <dgm:prSet presAssocID="{97CC6BC4-4F36-4A1C-BD17-7817E7ECB68A}" presName="sibSpaceOne" presStyleCnt="0"/>
      <dgm:spPr/>
    </dgm:pt>
    <dgm:pt modelId="{6EF1E837-A334-414B-9FE6-1F4147FAF6BF}" type="pres">
      <dgm:prSet presAssocID="{635A4B85-D2E1-4CBC-A45B-53BCC12D0214}" presName="vertOne" presStyleCnt="0"/>
      <dgm:spPr/>
    </dgm:pt>
    <dgm:pt modelId="{D0E3E011-DDC1-4B84-A0E7-CC53C7D3C012}" type="pres">
      <dgm:prSet presAssocID="{635A4B85-D2E1-4CBC-A45B-53BCC12D0214}" presName="txOne" presStyleLbl="node0" presStyleIdx="1" presStyleCnt="3" custScaleX="13048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2D8D0E8-18B6-4929-9F46-8EB037241AD8}" type="pres">
      <dgm:prSet presAssocID="{635A4B85-D2E1-4CBC-A45B-53BCC12D0214}" presName="horzOne" presStyleCnt="0"/>
      <dgm:spPr/>
    </dgm:pt>
    <dgm:pt modelId="{D25FA061-C00E-4710-9F14-D9BB80ADBDFB}" type="pres">
      <dgm:prSet presAssocID="{E03C0E5C-9C91-4429-B8A2-A6B42DED5975}" presName="sibSpaceOne" presStyleCnt="0"/>
      <dgm:spPr/>
    </dgm:pt>
    <dgm:pt modelId="{2E859E12-B82C-4F1B-9BCC-23E716761C3C}" type="pres">
      <dgm:prSet presAssocID="{9F0426BA-2C3A-44E1-96FD-0B5F2F13F45F}" presName="vertOne" presStyleCnt="0"/>
      <dgm:spPr/>
    </dgm:pt>
    <dgm:pt modelId="{FFEFEF7F-E490-4266-8732-11F966C90341}" type="pres">
      <dgm:prSet presAssocID="{9F0426BA-2C3A-44E1-96FD-0B5F2F13F45F}" presName="txOne" presStyleLbl="node0" presStyleIdx="2" presStyleCnt="3" custScaleX="3550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3D52755-130F-4E72-AFD6-A88D13AA8429}" type="pres">
      <dgm:prSet presAssocID="{9F0426BA-2C3A-44E1-96FD-0B5F2F13F45F}" presName="horzOne" presStyleCnt="0"/>
      <dgm:spPr/>
    </dgm:pt>
  </dgm:ptLst>
  <dgm:cxnLst>
    <dgm:cxn modelId="{FF50632D-8BF6-4C15-9B02-A0E577B10DF4}" type="presOf" srcId="{5249A7C0-8661-4D66-91B8-1F763B892B07}" destId="{29FD6231-3C28-405D-B3A5-F8C968A30148}" srcOrd="0" destOrd="0" presId="urn:microsoft.com/office/officeart/2005/8/layout/hierarchy4"/>
    <dgm:cxn modelId="{6147D5B2-240F-412F-B29D-2B06DE447002}" srcId="{5249A7C0-8661-4D66-91B8-1F763B892B07}" destId="{F9D72196-E999-4534-BD2A-8D2EAAC8AFD8}" srcOrd="0" destOrd="0" parTransId="{82246F06-C2C8-42C5-BA43-0206EECC6D21}" sibTransId="{97CC6BC4-4F36-4A1C-BD17-7817E7ECB68A}"/>
    <dgm:cxn modelId="{82D57F97-2013-4D83-8BF1-AFC8953871AA}" srcId="{5249A7C0-8661-4D66-91B8-1F763B892B07}" destId="{635A4B85-D2E1-4CBC-A45B-53BCC12D0214}" srcOrd="1" destOrd="0" parTransId="{6CE2183F-39BC-4D4F-A7BB-9FDB969EE641}" sibTransId="{E03C0E5C-9C91-4429-B8A2-A6B42DED5975}"/>
    <dgm:cxn modelId="{41DFE4C7-1ED8-4636-973D-B85399B83F50}" type="presOf" srcId="{9F0426BA-2C3A-44E1-96FD-0B5F2F13F45F}" destId="{FFEFEF7F-E490-4266-8732-11F966C90341}" srcOrd="0" destOrd="0" presId="urn:microsoft.com/office/officeart/2005/8/layout/hierarchy4"/>
    <dgm:cxn modelId="{1B55B12B-5D05-4BA4-B4A0-0A058FD5A6F9}" type="presOf" srcId="{F9D72196-E999-4534-BD2A-8D2EAAC8AFD8}" destId="{72305EF5-F422-41A1-AEA8-8B0ADFD522F7}" srcOrd="0" destOrd="0" presId="urn:microsoft.com/office/officeart/2005/8/layout/hierarchy4"/>
    <dgm:cxn modelId="{D9DBF824-DBBB-4811-9707-412A7B2828B1}" srcId="{5249A7C0-8661-4D66-91B8-1F763B892B07}" destId="{9F0426BA-2C3A-44E1-96FD-0B5F2F13F45F}" srcOrd="2" destOrd="0" parTransId="{D6E84EE3-0AD2-45BE-A067-D7327DCC7741}" sibTransId="{DB98353E-0BC6-4A30-A991-6DA6841E6789}"/>
    <dgm:cxn modelId="{82FE58F7-9781-4619-9ABE-8F4B6DFDA394}" type="presOf" srcId="{635A4B85-D2E1-4CBC-A45B-53BCC12D0214}" destId="{D0E3E011-DDC1-4B84-A0E7-CC53C7D3C012}" srcOrd="0" destOrd="0" presId="urn:microsoft.com/office/officeart/2005/8/layout/hierarchy4"/>
    <dgm:cxn modelId="{E26C07E7-5C17-4071-9F0D-A051FC1AA881}" type="presParOf" srcId="{29FD6231-3C28-405D-B3A5-F8C968A30148}" destId="{E04E1BF2-287C-4721-97EA-B75DE1E49439}" srcOrd="0" destOrd="0" presId="urn:microsoft.com/office/officeart/2005/8/layout/hierarchy4"/>
    <dgm:cxn modelId="{89E3DA24-6F57-4D1A-81DE-EAB97D75790B}" type="presParOf" srcId="{E04E1BF2-287C-4721-97EA-B75DE1E49439}" destId="{72305EF5-F422-41A1-AEA8-8B0ADFD522F7}" srcOrd="0" destOrd="0" presId="urn:microsoft.com/office/officeart/2005/8/layout/hierarchy4"/>
    <dgm:cxn modelId="{BADB8571-853B-4AC2-9E64-885F424613F3}" type="presParOf" srcId="{E04E1BF2-287C-4721-97EA-B75DE1E49439}" destId="{E665724A-F738-4937-B581-82C4BC60D204}" srcOrd="1" destOrd="0" presId="urn:microsoft.com/office/officeart/2005/8/layout/hierarchy4"/>
    <dgm:cxn modelId="{3564D74A-62DB-4F65-9585-D1D629B9C20B}" type="presParOf" srcId="{29FD6231-3C28-405D-B3A5-F8C968A30148}" destId="{4E7BD86D-3373-4F41-B299-8A90D3F18B24}" srcOrd="1" destOrd="0" presId="urn:microsoft.com/office/officeart/2005/8/layout/hierarchy4"/>
    <dgm:cxn modelId="{64EF4310-9871-4958-AD7F-F5FC20E6DBB6}" type="presParOf" srcId="{29FD6231-3C28-405D-B3A5-F8C968A30148}" destId="{6EF1E837-A334-414B-9FE6-1F4147FAF6BF}" srcOrd="2" destOrd="0" presId="urn:microsoft.com/office/officeart/2005/8/layout/hierarchy4"/>
    <dgm:cxn modelId="{EA01FBCA-E4B3-4BB8-B08F-6796EFEC745D}" type="presParOf" srcId="{6EF1E837-A334-414B-9FE6-1F4147FAF6BF}" destId="{D0E3E011-DDC1-4B84-A0E7-CC53C7D3C012}" srcOrd="0" destOrd="0" presId="urn:microsoft.com/office/officeart/2005/8/layout/hierarchy4"/>
    <dgm:cxn modelId="{ECEACEBB-6E5B-4840-A2B2-8BA799D98A9A}" type="presParOf" srcId="{6EF1E837-A334-414B-9FE6-1F4147FAF6BF}" destId="{42D8D0E8-18B6-4929-9F46-8EB037241AD8}" srcOrd="1" destOrd="0" presId="urn:microsoft.com/office/officeart/2005/8/layout/hierarchy4"/>
    <dgm:cxn modelId="{60A95BF9-19FC-4EEC-B8CC-83657D79DB85}" type="presParOf" srcId="{29FD6231-3C28-405D-B3A5-F8C968A30148}" destId="{D25FA061-C00E-4710-9F14-D9BB80ADBDFB}" srcOrd="3" destOrd="0" presId="urn:microsoft.com/office/officeart/2005/8/layout/hierarchy4"/>
    <dgm:cxn modelId="{2127FB17-1D3F-48ED-94FE-687BE374CAD6}" type="presParOf" srcId="{29FD6231-3C28-405D-B3A5-F8C968A30148}" destId="{2E859E12-B82C-4F1B-9BCC-23E716761C3C}" srcOrd="4" destOrd="0" presId="urn:microsoft.com/office/officeart/2005/8/layout/hierarchy4"/>
    <dgm:cxn modelId="{A3431FCB-17D3-475B-A269-983913AFFBEE}" type="presParOf" srcId="{2E859E12-B82C-4F1B-9BCC-23E716761C3C}" destId="{FFEFEF7F-E490-4266-8732-11F966C90341}" srcOrd="0" destOrd="0" presId="urn:microsoft.com/office/officeart/2005/8/layout/hierarchy4"/>
    <dgm:cxn modelId="{4359C6C7-CF9B-4ABF-8CEC-F2D0D33E9CF9}" type="presParOf" srcId="{2E859E12-B82C-4F1B-9BCC-23E716761C3C}" destId="{13D52755-130F-4E72-AFD6-A88D13AA842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05EF5-F422-41A1-AEA8-8B0ADFD522F7}">
      <dsp:nvSpPr>
        <dsp:cNvPr id="0" name=""/>
        <dsp:cNvSpPr/>
      </dsp:nvSpPr>
      <dsp:spPr>
        <a:xfrm>
          <a:off x="663" y="0"/>
          <a:ext cx="2459818" cy="432803"/>
        </a:xfrm>
        <a:prstGeom prst="roundRect">
          <a:avLst>
            <a:gd name="adj" fmla="val 10000"/>
          </a:avLst>
        </a:prstGeom>
        <a:solidFill>
          <a:srgbClr val="CBE3B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sp:txBody>
      <dsp:txXfrm>
        <a:off x="13339" y="12676"/>
        <a:ext cx="2434466" cy="407451"/>
      </dsp:txXfrm>
    </dsp:sp>
    <dsp:sp modelId="{D0E3E011-DDC1-4B84-A0E7-CC53C7D3C012}">
      <dsp:nvSpPr>
        <dsp:cNvPr id="0" name=""/>
        <dsp:cNvSpPr/>
      </dsp:nvSpPr>
      <dsp:spPr>
        <a:xfrm>
          <a:off x="3255452" y="0"/>
          <a:ext cx="6174506" cy="432803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sp:txBody>
      <dsp:txXfrm>
        <a:off x="3268128" y="12676"/>
        <a:ext cx="6149154" cy="407451"/>
      </dsp:txXfrm>
    </dsp:sp>
    <dsp:sp modelId="{FFEFEF7F-E490-4266-8732-11F966C90341}">
      <dsp:nvSpPr>
        <dsp:cNvPr id="0" name=""/>
        <dsp:cNvSpPr/>
      </dsp:nvSpPr>
      <dsp:spPr>
        <a:xfrm>
          <a:off x="10224928" y="0"/>
          <a:ext cx="1679895" cy="432803"/>
        </a:xfrm>
        <a:prstGeom prst="roundRect">
          <a:avLst>
            <a:gd name="adj" fmla="val 10000"/>
          </a:avLst>
        </a:prstGeom>
        <a:solidFill>
          <a:srgbClr val="CEF9F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sp:txBody>
      <dsp:txXfrm>
        <a:off x="10237604" y="12676"/>
        <a:ext cx="1654543" cy="4074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05EF5-F422-41A1-AEA8-8B0ADFD522F7}">
      <dsp:nvSpPr>
        <dsp:cNvPr id="0" name=""/>
        <dsp:cNvSpPr/>
      </dsp:nvSpPr>
      <dsp:spPr bwMode="white">
        <a:xfrm>
          <a:off x="663" y="0"/>
          <a:ext cx="2459818" cy="432803"/>
        </a:xfrm>
        <a:prstGeom prst="roundRect">
          <a:avLst>
            <a:gd name="adj" fmla="val 10000"/>
          </a:avLst>
        </a:prstGeom>
        <a:solidFill>
          <a:srgbClr val="CBE3B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sp:txBody>
      <dsp:txXfrm>
        <a:off x="13339" y="12676"/>
        <a:ext cx="2434466" cy="407451"/>
      </dsp:txXfrm>
    </dsp:sp>
    <dsp:sp modelId="{D0E3E011-DDC1-4B84-A0E7-CC53C7D3C012}">
      <dsp:nvSpPr>
        <dsp:cNvPr id="0" name=""/>
        <dsp:cNvSpPr/>
      </dsp:nvSpPr>
      <dsp:spPr bwMode="white">
        <a:xfrm>
          <a:off x="3255452" y="0"/>
          <a:ext cx="6174506" cy="432803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sp:txBody>
      <dsp:txXfrm>
        <a:off x="3268128" y="12676"/>
        <a:ext cx="6149154" cy="407451"/>
      </dsp:txXfrm>
    </dsp:sp>
    <dsp:sp modelId="{FFEFEF7F-E490-4266-8732-11F966C90341}">
      <dsp:nvSpPr>
        <dsp:cNvPr id="0" name=""/>
        <dsp:cNvSpPr/>
      </dsp:nvSpPr>
      <dsp:spPr bwMode="white">
        <a:xfrm>
          <a:off x="10224928" y="0"/>
          <a:ext cx="1679895" cy="432803"/>
        </a:xfrm>
        <a:prstGeom prst="roundRect">
          <a:avLst>
            <a:gd name="adj" fmla="val 10000"/>
          </a:avLst>
        </a:prstGeom>
        <a:solidFill>
          <a:srgbClr val="CEF9F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sp:txBody>
      <dsp:txXfrm>
        <a:off x="10237604" y="12676"/>
        <a:ext cx="1654543" cy="4074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05EF5-F422-41A1-AEA8-8B0ADFD522F7}">
      <dsp:nvSpPr>
        <dsp:cNvPr id="0" name=""/>
        <dsp:cNvSpPr/>
      </dsp:nvSpPr>
      <dsp:spPr>
        <a:xfrm>
          <a:off x="663" y="0"/>
          <a:ext cx="2459818" cy="432803"/>
        </a:xfrm>
        <a:prstGeom prst="roundRect">
          <a:avLst>
            <a:gd name="adj" fmla="val 10000"/>
          </a:avLst>
        </a:prstGeom>
        <a:solidFill>
          <a:srgbClr val="CBE3B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sp:txBody>
      <dsp:txXfrm>
        <a:off x="13339" y="12676"/>
        <a:ext cx="2434466" cy="407451"/>
      </dsp:txXfrm>
    </dsp:sp>
    <dsp:sp modelId="{D0E3E011-DDC1-4B84-A0E7-CC53C7D3C012}">
      <dsp:nvSpPr>
        <dsp:cNvPr id="0" name=""/>
        <dsp:cNvSpPr/>
      </dsp:nvSpPr>
      <dsp:spPr>
        <a:xfrm>
          <a:off x="3255452" y="0"/>
          <a:ext cx="6174506" cy="432803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sp:txBody>
      <dsp:txXfrm>
        <a:off x="3268128" y="12676"/>
        <a:ext cx="6149154" cy="407451"/>
      </dsp:txXfrm>
    </dsp:sp>
    <dsp:sp modelId="{FFEFEF7F-E490-4266-8732-11F966C90341}">
      <dsp:nvSpPr>
        <dsp:cNvPr id="0" name=""/>
        <dsp:cNvSpPr/>
      </dsp:nvSpPr>
      <dsp:spPr>
        <a:xfrm>
          <a:off x="10224928" y="0"/>
          <a:ext cx="1679895" cy="432803"/>
        </a:xfrm>
        <a:prstGeom prst="roundRect">
          <a:avLst>
            <a:gd name="adj" fmla="val 10000"/>
          </a:avLst>
        </a:prstGeom>
        <a:solidFill>
          <a:srgbClr val="CEF9F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sp:txBody>
      <dsp:txXfrm>
        <a:off x="10237604" y="12676"/>
        <a:ext cx="1654543" cy="4074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05EF5-F422-41A1-AEA8-8B0ADFD522F7}">
      <dsp:nvSpPr>
        <dsp:cNvPr id="0" name=""/>
        <dsp:cNvSpPr/>
      </dsp:nvSpPr>
      <dsp:spPr>
        <a:xfrm>
          <a:off x="663" y="0"/>
          <a:ext cx="2459818" cy="432803"/>
        </a:xfrm>
        <a:prstGeom prst="roundRect">
          <a:avLst>
            <a:gd name="adj" fmla="val 10000"/>
          </a:avLst>
        </a:prstGeom>
        <a:solidFill>
          <a:srgbClr val="CBE3B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上游</a:t>
          </a:r>
        </a:p>
      </dsp:txBody>
      <dsp:txXfrm>
        <a:off x="13339" y="12676"/>
        <a:ext cx="2434466" cy="407451"/>
      </dsp:txXfrm>
    </dsp:sp>
    <dsp:sp modelId="{D0E3E011-DDC1-4B84-A0E7-CC53C7D3C012}">
      <dsp:nvSpPr>
        <dsp:cNvPr id="0" name=""/>
        <dsp:cNvSpPr/>
      </dsp:nvSpPr>
      <dsp:spPr>
        <a:xfrm>
          <a:off x="3255452" y="0"/>
          <a:ext cx="6174506" cy="432803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中游</a:t>
          </a:r>
        </a:p>
      </dsp:txBody>
      <dsp:txXfrm>
        <a:off x="3268128" y="12676"/>
        <a:ext cx="6149154" cy="407451"/>
      </dsp:txXfrm>
    </dsp:sp>
    <dsp:sp modelId="{FFEFEF7F-E490-4266-8732-11F966C90341}">
      <dsp:nvSpPr>
        <dsp:cNvPr id="0" name=""/>
        <dsp:cNvSpPr/>
      </dsp:nvSpPr>
      <dsp:spPr>
        <a:xfrm>
          <a:off x="10224928" y="0"/>
          <a:ext cx="1679895" cy="432803"/>
        </a:xfrm>
        <a:prstGeom prst="roundRect">
          <a:avLst>
            <a:gd name="adj" fmla="val 10000"/>
          </a:avLst>
        </a:prstGeom>
        <a:solidFill>
          <a:srgbClr val="CEF9F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rPr>
            <a:t>下游</a:t>
          </a:r>
        </a:p>
      </dsp:txBody>
      <dsp:txXfrm>
        <a:off x="10237604" y="12676"/>
        <a:ext cx="1654543" cy="407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true"/>
        </dgm:pt>
        <dgm:pt modelId="2">
          <dgm:prSet phldr="true"/>
        </dgm:pt>
        <dgm:pt modelId="21">
          <dgm:prSet phldr="true"/>
        </dgm:pt>
        <dgm:pt modelId="22">
          <dgm:prSet phldr="true"/>
        </dgm:pt>
        <dgm:pt modelId="3">
          <dgm:prSet phldr="true"/>
        </dgm:pt>
        <dgm:pt modelId="31">
          <dgm:prSet phldr="true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true"/>
        </dgm:pt>
        <dgm:pt modelId="2">
          <dgm:prSet phldr="true"/>
        </dgm:pt>
        <dgm:pt modelId="21">
          <dgm:prSet phldr="true"/>
        </dgm:pt>
        <dgm:pt modelId="22">
          <dgm:prSet phldr="true"/>
        </dgm:pt>
        <dgm:pt modelId="3">
          <dgm:prSet phldr="true"/>
        </dgm:pt>
        <dgm:pt modelId="31">
          <dgm:prSet phldr="true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true"/>
        </dgm:pt>
        <dgm:pt modelId="2">
          <dgm:prSet phldr="true"/>
        </dgm:pt>
        <dgm:pt modelId="21">
          <dgm:prSet phldr="true"/>
        </dgm:pt>
        <dgm:pt modelId="22">
          <dgm:prSet phldr="true"/>
        </dgm:pt>
        <dgm:pt modelId="3">
          <dgm:prSet phldr="true"/>
        </dgm:pt>
        <dgm:pt modelId="31">
          <dgm:prSet phldr="true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true"/>
        </dgm:pt>
        <dgm:pt modelId="2">
          <dgm:prSet phldr="true"/>
        </dgm:pt>
        <dgm:pt modelId="21">
          <dgm:prSet phldr="true"/>
        </dgm:pt>
        <dgm:pt modelId="22">
          <dgm:prSet phldr="true"/>
        </dgm:pt>
        <dgm:pt modelId="3">
          <dgm:prSet phldr="true"/>
        </dgm:pt>
        <dgm:pt modelId="31">
          <dgm:prSet phldr="true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B4DF3-64EE-4928-B243-1C4A82814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D93A2-0475-4934-B36D-B3C58BB9E31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true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true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600200" y="1571308"/>
            <a:ext cx="9601202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600200" y="5042853"/>
            <a:ext cx="9601202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9161147" y="511175"/>
            <a:ext cx="2760345" cy="813657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80110" y="511175"/>
            <a:ext cx="8121017" cy="813657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73443" y="2393633"/>
            <a:ext cx="11041382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73443" y="6425248"/>
            <a:ext cx="11041382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80110" y="2555875"/>
            <a:ext cx="5440682" cy="60918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480812" y="2555875"/>
            <a:ext cx="5440682" cy="60918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511175"/>
            <a:ext cx="11041382" cy="18557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81777" y="2353628"/>
            <a:ext cx="5415678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81777" y="3507105"/>
            <a:ext cx="5415678" cy="515842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480812" y="2353628"/>
            <a:ext cx="5442349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480812" y="3507105"/>
            <a:ext cx="5442349" cy="515842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442349" y="1382395"/>
            <a:ext cx="6480812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442349" y="1382395"/>
            <a:ext cx="6480812" cy="6823075"/>
          </a:xfrm>
        </p:spPr>
        <p:txBody>
          <a:bodyPr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80110" y="511175"/>
            <a:ext cx="11041382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80110" y="2555875"/>
            <a:ext cx="11041382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80110" y="8898890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240530" y="8898890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9041132" y="8898890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8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8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6" Type="http://schemas.openxmlformats.org/officeDocument/2006/relationships/notesSlide" Target="../notesSlides/notesSlide1.xml"/><Relationship Id="rId25" Type="http://schemas.openxmlformats.org/officeDocument/2006/relationships/slideLayout" Target="../slideLayouts/slideLayout12.xml"/><Relationship Id="rId24" Type="http://schemas.openxmlformats.org/officeDocument/2006/relationships/tags" Target="../tags/tag22.xml"/><Relationship Id="rId23" Type="http://schemas.openxmlformats.org/officeDocument/2006/relationships/tags" Target="../tags/tag21.xml"/><Relationship Id="rId22" Type="http://schemas.openxmlformats.org/officeDocument/2006/relationships/tags" Target="../tags/tag20.xml"/><Relationship Id="rId21" Type="http://schemas.openxmlformats.org/officeDocument/2006/relationships/tags" Target="../tags/tag19.xml"/><Relationship Id="rId20" Type="http://schemas.openxmlformats.org/officeDocument/2006/relationships/tags" Target="../tags/tag18.xml"/><Relationship Id="rId2" Type="http://schemas.openxmlformats.org/officeDocument/2006/relationships/image" Target="../media/image2.png"/><Relationship Id="rId19" Type="http://schemas.openxmlformats.org/officeDocument/2006/relationships/tags" Target="../tags/tag17.xml"/><Relationship Id="rId18" Type="http://schemas.openxmlformats.org/officeDocument/2006/relationships/tags" Target="../tags/tag16.xml"/><Relationship Id="rId17" Type="http://schemas.openxmlformats.org/officeDocument/2006/relationships/tags" Target="../tags/tag15.xml"/><Relationship Id="rId16" Type="http://schemas.openxmlformats.org/officeDocument/2006/relationships/tags" Target="../tags/tag14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1061087" y="69215"/>
            <a:ext cx="10515600" cy="309245"/>
          </a:xfrm>
        </p:spPr>
        <p:txBody>
          <a:bodyPr>
            <a:noAutofit/>
          </a:bodyPr>
          <a:lstStyle/>
          <a:p>
            <a:pPr algn="ctr"/>
            <a:r>
              <a:rPr lang="zh-CN" altLang="en-US" sz="2400" dirty="0"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电力装备</a:t>
            </a:r>
            <a:r>
              <a:rPr lang="zh-CN" altLang="en-US" sz="2400"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产业</a:t>
            </a:r>
            <a:r>
              <a:rPr lang="zh-CN" altLang="en-US" sz="2400" smtClean="0"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链图谱</a:t>
            </a:r>
            <a:endParaRPr lang="zh-CN" altLang="en-US" sz="2400" smtClean="0">
              <a:latin typeface="方正小标宋简体" panose="02000000000000000000" charset="-122"/>
              <a:ea typeface="方正小标宋简体" panose="02000000000000000000" charset="-122"/>
              <a:sym typeface="+mn-ea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448058" y="773257"/>
          <a:ext cx="11905488" cy="432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矩形: 圆角 4"/>
          <p:cNvSpPr/>
          <p:nvPr/>
        </p:nvSpPr>
        <p:spPr>
          <a:xfrm>
            <a:off x="4536569" y="473318"/>
            <a:ext cx="1764792" cy="18288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已有产业链环节、落地企业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6551424" y="472896"/>
            <a:ext cx="1764792" cy="182880"/>
          </a:xfrm>
          <a:prstGeom prst="round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重点补链环节、目标企业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8781417" y="472896"/>
            <a:ext cx="1764792" cy="18288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在谈企业、拟建项目企业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3334386" y="813435"/>
            <a:ext cx="6985" cy="5990590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59691" y="8065135"/>
            <a:ext cx="12640310" cy="11709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桂林市电力装备产业链：以国际电缆、君泰福、电力电容器、电器科学研究院等企业为龙头，共有规模以上企业</a:t>
            </a:r>
            <a:r>
              <a:rPr lang="en-US" altLang="zh-CN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23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家，重点企业有：飞龙电缆、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阳天特箱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、金格电工、祥龙电缆等。</a:t>
            </a:r>
            <a:r>
              <a:rPr lang="zh-CN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202</a:t>
            </a:r>
            <a:r>
              <a:rPr lang="en-US" altLang="zh-CN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lang="zh-CN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年实现规模工业总产值</a:t>
            </a:r>
            <a:r>
              <a:rPr lang="en-US" altLang="zh-CN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103.22</a:t>
            </a:r>
            <a:r>
              <a:rPr lang="zh-CN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亿元，占全市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规模工业总产值的</a:t>
            </a:r>
            <a:r>
              <a:rPr lang="en-US" altLang="zh-CN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47.5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%。目前，已经初步形成从上游电工材料，到中游电容器、电容设备，到下游大量风电发电企业的较为完整的产业链条。产业链缺项、弱项主要集中在上游金属材料、中游的二次设备环节。下一步，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电力装备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产业链上游主要围绕电子元器件、中游主要围绕主要围绕电机等重点缺项、弱项环节招商引资，抓好君泰福储能系列产品数字化工厂建设项目、国际电缆新兴领域特种电线电缆技术升级改造等重点项目建设，力争</a:t>
            </a:r>
            <a:r>
              <a:rPr lang="zh-CN" altLang="en-US" sz="14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</a:t>
            </a:r>
            <a:r>
              <a:rPr lang="en-US" altLang="zh-CN" sz="14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35</a:t>
            </a:r>
            <a:r>
              <a:rPr lang="zh-CN" altLang="en-US" sz="14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实现规上企业</a:t>
            </a:r>
            <a:r>
              <a:rPr lang="zh-CN" altLang="en-US" sz="14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总产值</a:t>
            </a:r>
            <a:r>
              <a:rPr lang="en-US" altLang="zh-CN" sz="14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400</a:t>
            </a:r>
            <a:r>
              <a:rPr lang="zh-CN" altLang="en-US" sz="14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亿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元。</a:t>
            </a:r>
            <a:endParaRPr lang="zh-CN" altLang="en-US" sz="14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10064751" y="827405"/>
            <a:ext cx="6985" cy="5990590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3589656" y="2549525"/>
            <a:ext cx="544195" cy="707390"/>
          </a:xfrm>
          <a:prstGeom prst="rect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一次设备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589656" y="5478780"/>
            <a:ext cx="544195" cy="707390"/>
          </a:xfrm>
          <a:prstGeom prst="rect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二次设备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525646" y="148463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变压器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536441" y="2219960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开关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525646" y="3808095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电机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536441" y="277114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电容器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525646" y="5683885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控制和信号装置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525646" y="517906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电源设备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525646" y="4525645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电抗器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536441" y="3185795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电线电缆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4525646" y="6186170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测量仪表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525646" y="6722110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继电器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869941" y="1332865"/>
            <a:ext cx="396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特变电工（昌吉）、保变电气（保定）、立业电力（南京）</a:t>
            </a:r>
            <a:endParaRPr lang="zh-CN" altLang="en-US" sz="9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5869306" y="5683885"/>
            <a:ext cx="3959860" cy="17970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10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正传机电（成都）、四方电力（保定）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239396" y="1692275"/>
            <a:ext cx="544195" cy="7073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金属材料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239396" y="2834640"/>
            <a:ext cx="544195" cy="7073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电子元器件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239396" y="4284980"/>
            <a:ext cx="544195" cy="7073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电工材料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10346690" y="3369945"/>
            <a:ext cx="676275" cy="3486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输配电</a:t>
            </a:r>
            <a:endParaRPr lang="en-US" altLang="zh-CN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120" name="组合 119"/>
          <p:cNvGrpSpPr/>
          <p:nvPr/>
        </p:nvGrpSpPr>
        <p:grpSpPr>
          <a:xfrm>
            <a:off x="5869941" y="3133725"/>
            <a:ext cx="3959860" cy="358775"/>
            <a:chOff x="9243" y="4802"/>
            <a:chExt cx="6236" cy="565"/>
          </a:xfrm>
        </p:grpSpPr>
        <p:sp>
          <p:nvSpPr>
            <p:cNvPr id="121" name="矩形 120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宝胜股份（扬州）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22" name="矩形 121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国际电缆（七星）、祥龙电线（临桂）、飞龙电缆（七星）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123" name="矩形 122"/>
          <p:cNvSpPr/>
          <p:nvPr/>
        </p:nvSpPr>
        <p:spPr>
          <a:xfrm>
            <a:off x="5869306" y="4644390"/>
            <a:ext cx="3959860" cy="17970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同垚电气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（上海）、</a:t>
            </a:r>
            <a:r>
              <a:rPr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美隆电器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（株洲）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5869306" y="5683885"/>
            <a:ext cx="3959860" cy="17970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正传机电（成都）、四方电力（保定）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25" name="矩形 124"/>
          <p:cNvSpPr/>
          <p:nvPr/>
        </p:nvSpPr>
        <p:spPr>
          <a:xfrm>
            <a:off x="11121390" y="3718560"/>
            <a:ext cx="1578610" cy="40703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华润新能源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（深圳）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866775" y="2773680"/>
            <a:ext cx="2109470" cy="36004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精诚电力（杭州）、神马电力（南通）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33" name="矩形 132"/>
          <p:cNvSpPr/>
          <p:nvPr/>
        </p:nvSpPr>
        <p:spPr>
          <a:xfrm>
            <a:off x="867411" y="3376295"/>
            <a:ext cx="2109470" cy="36000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开布电子（深圳）、</a:t>
            </a:r>
            <a:r>
              <a:rPr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怡电宝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（台州）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869306" y="4285615"/>
            <a:ext cx="3959860" cy="358775"/>
            <a:chOff x="9243" y="4802"/>
            <a:chExt cx="6236" cy="565"/>
          </a:xfrm>
        </p:grpSpPr>
        <p:sp>
          <p:nvSpPr>
            <p:cNvPr id="10" name="矩形 9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精诚电力（深圳）、亿能电力（广州）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五环电器（七星）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5869941" y="5027930"/>
            <a:ext cx="3959860" cy="358775"/>
            <a:chOff x="9243" y="4802"/>
            <a:chExt cx="6236" cy="565"/>
          </a:xfrm>
        </p:grpSpPr>
        <p:sp>
          <p:nvSpPr>
            <p:cNvPr id="26" name="矩形 25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英杰电气（德阳）、阳光电源（杭州）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阳天特箱（临桂）、智源电力（七星）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28" name="矩形 27"/>
          <p:cNvSpPr/>
          <p:nvPr/>
        </p:nvSpPr>
        <p:spPr>
          <a:xfrm>
            <a:off x="5869306" y="6182995"/>
            <a:ext cx="3959860" cy="17970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科陆电子（深圳）、友讯达（深圳）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5869306" y="6655435"/>
            <a:ext cx="3959860" cy="358775"/>
            <a:chOff x="9243" y="4802"/>
            <a:chExt cx="6236" cy="565"/>
          </a:xfrm>
        </p:grpSpPr>
        <p:sp>
          <p:nvSpPr>
            <p:cNvPr id="30" name="矩形 29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思源电气（上海）、国电南瑞（南京）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CCFFCC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白云电气（广东）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869306" y="2636520"/>
            <a:ext cx="3960000" cy="359705"/>
            <a:chOff x="9243" y="4802"/>
            <a:chExt cx="6236" cy="566"/>
          </a:xfrm>
        </p:grpSpPr>
        <p:sp>
          <p:nvSpPr>
            <p:cNvPr id="33" name="矩形 32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铜峰电子（铜陵）、中国西电（西安）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电力电容器（七星）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36" name="矩形 35"/>
          <p:cNvSpPr/>
          <p:nvPr/>
        </p:nvSpPr>
        <p:spPr>
          <a:xfrm>
            <a:off x="5869941" y="1512570"/>
            <a:ext cx="396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君泰福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（七星）、惠明电气（灵川）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5869305" y="2207260"/>
            <a:ext cx="3959860" cy="17970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平高电气（平顶山）、许继电气（许昌）、金冠股份（长春）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5869306" y="3705225"/>
            <a:ext cx="3959860" cy="358775"/>
            <a:chOff x="9243" y="4802"/>
            <a:chExt cx="6236" cy="565"/>
          </a:xfrm>
        </p:grpSpPr>
        <p:sp>
          <p:nvSpPr>
            <p:cNvPr id="43" name="矩形 42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明阳智能（中山）、金风科技（乌鲁木齐）、卧龙电气（绍兴）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CCFFCC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金轮风电（兴安）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67" name="矩形 66"/>
          <p:cNvSpPr/>
          <p:nvPr/>
        </p:nvSpPr>
        <p:spPr>
          <a:xfrm>
            <a:off x="5869941" y="5681345"/>
            <a:ext cx="3959860" cy="17970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正传机电（成都）、四方电力（保定）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68" name="组合 67"/>
          <p:cNvGrpSpPr/>
          <p:nvPr/>
        </p:nvGrpSpPr>
        <p:grpSpPr>
          <a:xfrm>
            <a:off x="867411" y="1692275"/>
            <a:ext cx="2109470" cy="718820"/>
            <a:chOff x="9243" y="4802"/>
            <a:chExt cx="6236" cy="1132"/>
          </a:xfrm>
        </p:grpSpPr>
        <p:sp>
          <p:nvSpPr>
            <p:cNvPr id="70" name="矩形 69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000000">
                <a:alpha val="0"/>
              </a:srgb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本钢板材（本溪）、</a:t>
              </a:r>
              <a:r>
                <a:rPr lang="zh-CN" altLang="en-US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宝武钢铁（武汉）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88" name="矩形 87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明富金属（临桂）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140" name="组合 139"/>
          <p:cNvGrpSpPr/>
          <p:nvPr/>
        </p:nvGrpSpPr>
        <p:grpSpPr>
          <a:xfrm>
            <a:off x="866776" y="2657475"/>
            <a:ext cx="2109470" cy="718820"/>
            <a:chOff x="9243" y="4802"/>
            <a:chExt cx="6236" cy="1132"/>
          </a:xfrm>
        </p:grpSpPr>
        <p:sp>
          <p:nvSpPr>
            <p:cNvPr id="141" name="矩形 140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精诚电力（杭州）、神马电力（南通）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42" name="矩形 141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至敏电子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（永福）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、嘉润茂科技（临桂）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143" name="组合 142"/>
          <p:cNvGrpSpPr/>
          <p:nvPr/>
        </p:nvGrpSpPr>
        <p:grpSpPr>
          <a:xfrm>
            <a:off x="867411" y="4309110"/>
            <a:ext cx="2109470" cy="718820"/>
            <a:chOff x="9243" y="4802"/>
            <a:chExt cx="6236" cy="1132"/>
          </a:xfrm>
        </p:grpSpPr>
        <p:sp>
          <p:nvSpPr>
            <p:cNvPr id="144" name="矩形 143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平安电工（咸宁）、株洲时代</a:t>
              </a:r>
              <a:r>
                <a:rPr lang="zh-CN" altLang="en-US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（武汉）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45" name="矩形 144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电器科学研究院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（七星）、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星辰科技（七星）、智龙电工（七星）、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146" name="组合 145"/>
          <p:cNvGrpSpPr/>
          <p:nvPr/>
        </p:nvGrpSpPr>
        <p:grpSpPr>
          <a:xfrm>
            <a:off x="11121390" y="2961640"/>
            <a:ext cx="1578610" cy="756920"/>
            <a:chOff x="9243" y="4802"/>
            <a:chExt cx="6236" cy="1132"/>
          </a:xfrm>
        </p:grpSpPr>
        <p:sp>
          <p:nvSpPr>
            <p:cNvPr id="147" name="矩形 146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东方电气（成都）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48" name="矩形 147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南方电网广西公司（南宁）、金紫山风电（资源）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149" name="textbox 712"/>
          <p:cNvSpPr/>
          <p:nvPr/>
        </p:nvSpPr>
        <p:spPr>
          <a:xfrm>
            <a:off x="3720465" y="7350760"/>
            <a:ext cx="6219190" cy="6096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依托桂林电力电容器、君泰福电气等企业的技术优势，鼓励企业开发新产品，加快推进桂林君泰福储能产品扩能及配套项目建设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sz="1200" kern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0" name="textbox 712"/>
          <p:cNvSpPr/>
          <p:nvPr/>
        </p:nvSpPr>
        <p:spPr>
          <a:xfrm>
            <a:off x="10422890" y="6536690"/>
            <a:ext cx="2277110" cy="11245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依托国家关于新能源汽车及充电桩设备政策的支持，吸引优秀充电桩运营商入驻；持续推动风电产业建设。</a:t>
            </a:r>
            <a:endParaRPr lang="zh-CN"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1" name="textbox 712"/>
          <p:cNvSpPr/>
          <p:nvPr/>
        </p:nvSpPr>
        <p:spPr>
          <a:xfrm>
            <a:off x="448310" y="6284595"/>
            <a:ext cx="2277110" cy="15621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深入服务本地配套企业，支持和推动桂林智龙环保型聚酯电工模塑料系列产品技术创新，扩大市场份额。</a:t>
            </a:r>
            <a:endParaRPr lang="zh-CN" sz="1200" kern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2" name="右箭头 151"/>
          <p:cNvSpPr/>
          <p:nvPr/>
        </p:nvSpPr>
        <p:spPr>
          <a:xfrm>
            <a:off x="3134360" y="3311525"/>
            <a:ext cx="407035" cy="407035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3" name="右箭头 152"/>
          <p:cNvSpPr/>
          <p:nvPr/>
        </p:nvSpPr>
        <p:spPr>
          <a:xfrm>
            <a:off x="9939655" y="3311525"/>
            <a:ext cx="407035" cy="407035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54" name="直接连接符 153"/>
          <p:cNvCxnSpPr/>
          <p:nvPr/>
        </p:nvCxnSpPr>
        <p:spPr>
          <a:xfrm flipH="true">
            <a:off x="4185285" y="1567815"/>
            <a:ext cx="12065" cy="3100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接箭头连接符 154"/>
          <p:cNvCxnSpPr/>
          <p:nvPr/>
        </p:nvCxnSpPr>
        <p:spPr>
          <a:xfrm>
            <a:off x="4197350" y="1567815"/>
            <a:ext cx="2393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接箭头连接符 155"/>
          <p:cNvCxnSpPr/>
          <p:nvPr/>
        </p:nvCxnSpPr>
        <p:spPr>
          <a:xfrm>
            <a:off x="4197350" y="2296795"/>
            <a:ext cx="2393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接箭头连接符 156"/>
          <p:cNvCxnSpPr/>
          <p:nvPr/>
        </p:nvCxnSpPr>
        <p:spPr>
          <a:xfrm>
            <a:off x="4203700" y="2861310"/>
            <a:ext cx="2393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接箭头连接符 157"/>
          <p:cNvCxnSpPr/>
          <p:nvPr/>
        </p:nvCxnSpPr>
        <p:spPr>
          <a:xfrm>
            <a:off x="4203700" y="3256915"/>
            <a:ext cx="2393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接箭头连接符 158"/>
          <p:cNvCxnSpPr/>
          <p:nvPr/>
        </p:nvCxnSpPr>
        <p:spPr>
          <a:xfrm>
            <a:off x="4167505" y="3884930"/>
            <a:ext cx="2393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接箭头连接符 159"/>
          <p:cNvCxnSpPr/>
          <p:nvPr/>
        </p:nvCxnSpPr>
        <p:spPr>
          <a:xfrm>
            <a:off x="4197350" y="4668520"/>
            <a:ext cx="2393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直接连接符 160"/>
          <p:cNvCxnSpPr/>
          <p:nvPr/>
        </p:nvCxnSpPr>
        <p:spPr>
          <a:xfrm>
            <a:off x="4197350" y="5290820"/>
            <a:ext cx="0" cy="154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接箭头连接符 161"/>
          <p:cNvCxnSpPr/>
          <p:nvPr/>
        </p:nvCxnSpPr>
        <p:spPr>
          <a:xfrm>
            <a:off x="4197350" y="5290820"/>
            <a:ext cx="20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接箭头连接符 162"/>
          <p:cNvCxnSpPr/>
          <p:nvPr/>
        </p:nvCxnSpPr>
        <p:spPr>
          <a:xfrm>
            <a:off x="4215765" y="5774055"/>
            <a:ext cx="20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接箭头连接符 163"/>
          <p:cNvCxnSpPr/>
          <p:nvPr/>
        </p:nvCxnSpPr>
        <p:spPr>
          <a:xfrm>
            <a:off x="4197350" y="6284595"/>
            <a:ext cx="20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接箭头连接符 164"/>
          <p:cNvCxnSpPr/>
          <p:nvPr/>
        </p:nvCxnSpPr>
        <p:spPr>
          <a:xfrm>
            <a:off x="4203700" y="6835140"/>
            <a:ext cx="20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接箭头连接符 165"/>
          <p:cNvCxnSpPr>
            <a:stCxn id="14" idx="3"/>
          </p:cNvCxnSpPr>
          <p:nvPr/>
        </p:nvCxnSpPr>
        <p:spPr>
          <a:xfrm>
            <a:off x="5605780" y="1574800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接箭头连接符 166"/>
          <p:cNvCxnSpPr/>
          <p:nvPr/>
        </p:nvCxnSpPr>
        <p:spPr>
          <a:xfrm>
            <a:off x="5616575" y="2307590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箭头连接符 167"/>
          <p:cNvCxnSpPr/>
          <p:nvPr/>
        </p:nvCxnSpPr>
        <p:spPr>
          <a:xfrm>
            <a:off x="5605780" y="2834640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接箭头连接符 168"/>
          <p:cNvCxnSpPr/>
          <p:nvPr/>
        </p:nvCxnSpPr>
        <p:spPr>
          <a:xfrm>
            <a:off x="5605780" y="3273425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直接箭头连接符 169"/>
          <p:cNvCxnSpPr/>
          <p:nvPr/>
        </p:nvCxnSpPr>
        <p:spPr>
          <a:xfrm>
            <a:off x="5616575" y="3884930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接箭头连接符 170"/>
          <p:cNvCxnSpPr/>
          <p:nvPr/>
        </p:nvCxnSpPr>
        <p:spPr>
          <a:xfrm>
            <a:off x="5605780" y="4612640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接箭头连接符 171"/>
          <p:cNvCxnSpPr/>
          <p:nvPr/>
        </p:nvCxnSpPr>
        <p:spPr>
          <a:xfrm>
            <a:off x="5605780" y="5285740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接箭头连接符 172"/>
          <p:cNvCxnSpPr/>
          <p:nvPr/>
        </p:nvCxnSpPr>
        <p:spPr>
          <a:xfrm>
            <a:off x="5616575" y="5774055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接箭头连接符 173"/>
          <p:cNvCxnSpPr/>
          <p:nvPr/>
        </p:nvCxnSpPr>
        <p:spPr>
          <a:xfrm>
            <a:off x="5605780" y="6270625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接箭头连接符 174"/>
          <p:cNvCxnSpPr/>
          <p:nvPr/>
        </p:nvCxnSpPr>
        <p:spPr>
          <a:xfrm>
            <a:off x="5616575" y="6835140"/>
            <a:ext cx="195580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5869941" y="1692275"/>
            <a:ext cx="3959860" cy="17970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永册集团（温州）</a:t>
            </a:r>
            <a:endParaRPr lang="zh-CN" sz="9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7" name="矩形: 圆角 19"/>
          <p:cNvSpPr/>
          <p:nvPr/>
        </p:nvSpPr>
        <p:spPr>
          <a:xfrm>
            <a:off x="10810877" y="472896"/>
            <a:ext cx="1764792" cy="18288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远期展望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" name="picture 718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572284" y="954259"/>
            <a:ext cx="16130" cy="7880301"/>
          </a:xfrm>
          <a:prstGeom prst="rect">
            <a:avLst/>
          </a:prstGeom>
        </p:spPr>
      </p:pic>
      <p:pic>
        <p:nvPicPr>
          <p:cNvPr id="720" name="picture 720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9190538" y="980066"/>
            <a:ext cx="16130" cy="7854171"/>
          </a:xfrm>
          <a:prstGeom prst="rect">
            <a:avLst/>
          </a:prstGeom>
        </p:spPr>
      </p:pic>
      <p:graphicFrame>
        <p:nvGraphicFramePr>
          <p:cNvPr id="728" name="table 728"/>
          <p:cNvGraphicFramePr>
            <a:graphicFrameLocks noGrp="true"/>
          </p:cNvGraphicFramePr>
          <p:nvPr>
            <p:custDataLst>
              <p:tags r:id="rId3"/>
            </p:custDataLst>
          </p:nvPr>
        </p:nvGraphicFramePr>
        <p:xfrm>
          <a:off x="350552" y="945334"/>
          <a:ext cx="3863340" cy="341630"/>
        </p:xfrm>
        <a:graphic>
          <a:graphicData uri="http://schemas.openxmlformats.org/drawingml/2006/table">
            <a:tbl>
              <a:tblPr>
                <a:solidFill>
                  <a:srgbClr val="C5E0B3"/>
                </a:solidFill>
              </a:tblPr>
              <a:tblGrid>
                <a:gridCol w="3863340"/>
              </a:tblGrid>
              <a:tr h="341630">
                <a:tc>
                  <a:txBody>
                    <a:bodyPr/>
                    <a:lstStyle/>
                    <a:p>
                      <a:pPr algn="ctr" rtl="0" eaLnBrk="0">
                        <a:lnSpc>
                          <a:spcPct val="109000"/>
                        </a:lnSpc>
                      </a:pPr>
                      <a:r>
                        <a:rPr sz="1800" b="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微软雅黑" panose="020B0503020204020204" pitchFamily="34" charset="-122"/>
                        </a:rPr>
                        <a:t>上游</a:t>
                      </a:r>
                      <a:endParaRPr sz="1800" b="0" kern="0" spc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0" name="table 730"/>
          <p:cNvGraphicFramePr>
            <a:graphicFrameLocks noGrp="true"/>
          </p:cNvGraphicFramePr>
          <p:nvPr>
            <p:custDataLst>
              <p:tags r:id="rId4"/>
            </p:custDataLst>
          </p:nvPr>
        </p:nvGraphicFramePr>
        <p:xfrm>
          <a:off x="9404149" y="945334"/>
          <a:ext cx="3071495" cy="341630"/>
        </p:xfrm>
        <a:graphic>
          <a:graphicData uri="http://schemas.openxmlformats.org/drawingml/2006/table">
            <a:tbl>
              <a:tblPr>
                <a:solidFill>
                  <a:srgbClr val="B7DDE8"/>
                </a:solidFill>
              </a:tblPr>
              <a:tblGrid>
                <a:gridCol w="3071495"/>
              </a:tblGrid>
              <a:tr h="341630">
                <a:tc>
                  <a:txBody>
                    <a:bodyPr/>
                    <a:lstStyle/>
                    <a:p>
                      <a:pPr algn="ctr" rtl="0" eaLnBrk="0">
                        <a:lnSpc>
                          <a:spcPct val="109000"/>
                        </a:lnSpc>
                      </a:pPr>
                      <a:r>
                        <a:rPr sz="1800" b="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微软雅黑" panose="020B0503020204020204" pitchFamily="34" charset="-122"/>
                        </a:rPr>
                        <a:t>下游</a:t>
                      </a:r>
                      <a:endParaRPr sz="1800" b="0" kern="0" spc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D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2" name="table 732"/>
          <p:cNvGraphicFramePr>
            <a:graphicFrameLocks noGrp="true"/>
          </p:cNvGraphicFramePr>
          <p:nvPr>
            <p:custDataLst>
              <p:tags r:id="rId5"/>
            </p:custDataLst>
          </p:nvPr>
        </p:nvGraphicFramePr>
        <p:xfrm>
          <a:off x="4877619" y="945334"/>
          <a:ext cx="4042410" cy="341630"/>
        </p:xfrm>
        <a:graphic>
          <a:graphicData uri="http://schemas.openxmlformats.org/drawingml/2006/table">
            <a:tbl>
              <a:tblPr>
                <a:solidFill>
                  <a:srgbClr val="99CCFF"/>
                </a:solidFill>
              </a:tblPr>
              <a:tblGrid>
                <a:gridCol w="4042410"/>
              </a:tblGrid>
              <a:tr h="341630">
                <a:tc>
                  <a:txBody>
                    <a:bodyPr/>
                    <a:lstStyle/>
                    <a:p>
                      <a:pPr algn="ctr" rtl="0" eaLnBrk="0">
                        <a:lnSpc>
                          <a:spcPct val="109000"/>
                        </a:lnSpc>
                      </a:pPr>
                      <a:r>
                        <a:rPr sz="1800" b="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微软雅黑" panose="020B0503020204020204" pitchFamily="34" charset="-122"/>
                        </a:rPr>
                        <a:t>中游</a:t>
                      </a:r>
                      <a:endParaRPr sz="1800" b="0" kern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734" name="textbox 734"/>
          <p:cNvSpPr/>
          <p:nvPr/>
        </p:nvSpPr>
        <p:spPr>
          <a:xfrm>
            <a:off x="-635" y="169545"/>
            <a:ext cx="12802870" cy="4044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ctr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ctr" rtl="0" eaLnBrk="0">
              <a:lnSpc>
                <a:spcPct val="91000"/>
              </a:lnSpc>
            </a:pPr>
            <a:r>
              <a:rPr lang="zh-CN" sz="2400" kern="0" spc="0" dirty="0">
                <a:solidFill>
                  <a:srgbClr val="000000">
                    <a:alpha val="100000"/>
                  </a:srgbClr>
                </a:solidFill>
                <a:latin typeface="方正小标宋简体" panose="02000000000000000000" charset="-122"/>
                <a:ea typeface="方正小标宋简体" panose="02000000000000000000" charset="-122"/>
                <a:cs typeface="方正小标宋简体" panose="02000000000000000000" charset="-122"/>
              </a:rPr>
              <a:t>机床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方正小标宋简体" panose="02000000000000000000" charset="-122"/>
                <a:ea typeface="方正小标宋简体" panose="02000000000000000000" charset="-122"/>
                <a:cs typeface="方正小标宋简体" panose="02000000000000000000" charset="-122"/>
              </a:rPr>
              <a:t>产业链图谱</a:t>
            </a:r>
            <a:endParaRPr sz="2400" dirty="0">
              <a:latin typeface="方正小标宋简体" panose="02000000000000000000" charset="-122"/>
              <a:ea typeface="方正小标宋简体" panose="02000000000000000000" charset="-122"/>
              <a:cs typeface="方正小标宋简体" panose="02000000000000000000" charset="-122"/>
            </a:endParaRPr>
          </a:p>
        </p:txBody>
      </p:sp>
      <p:sp>
        <p:nvSpPr>
          <p:cNvPr id="10" name="右箭头 9"/>
          <p:cNvSpPr/>
          <p:nvPr/>
        </p:nvSpPr>
        <p:spPr>
          <a:xfrm>
            <a:off x="4392116" y="3272043"/>
            <a:ext cx="366682" cy="244634"/>
          </a:xfrm>
          <a:prstGeom prst="rightArrow">
            <a:avLst/>
          </a:prstGeom>
          <a:solidFill>
            <a:srgbClr val="FFFFFF">
              <a:alpha val="100000"/>
            </a:srgb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525"/>
          </a:p>
        </p:txBody>
      </p:sp>
      <p:sp>
        <p:nvSpPr>
          <p:cNvPr id="77" name="右箭头 76"/>
          <p:cNvSpPr/>
          <p:nvPr/>
        </p:nvSpPr>
        <p:spPr>
          <a:xfrm>
            <a:off x="9036930" y="3272043"/>
            <a:ext cx="366682" cy="244634"/>
          </a:xfrm>
          <a:prstGeom prst="rightArrow">
            <a:avLst/>
          </a:prstGeom>
          <a:solidFill>
            <a:srgbClr val="FFFFFF">
              <a:alpha val="100000"/>
            </a:srgb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525"/>
          </a:p>
        </p:txBody>
      </p:sp>
      <p:graphicFrame>
        <p:nvGraphicFramePr>
          <p:cNvPr id="72" name="table 998"/>
          <p:cNvGraphicFramePr>
            <a:graphicFrameLocks noGrp="true"/>
          </p:cNvGraphicFramePr>
          <p:nvPr>
            <p:custDataLst>
              <p:tags r:id="rId6"/>
            </p:custDataLst>
          </p:nvPr>
        </p:nvGraphicFramePr>
        <p:xfrm>
          <a:off x="9545015" y="2917458"/>
          <a:ext cx="778510" cy="252095"/>
        </p:xfrm>
        <a:graphic>
          <a:graphicData uri="http://schemas.openxmlformats.org/drawingml/2006/table">
            <a:tbl>
              <a:tblPr/>
              <a:tblGrid>
                <a:gridCol w="778510"/>
              </a:tblGrid>
              <a:tr h="252095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sz="1185" kern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Calibri" panose="020F0502020204030204"/>
                          <a:sym typeface="+mn-ea"/>
                        </a:rPr>
                        <a:t>航空航天</a:t>
                      </a:r>
                      <a:endParaRPr lang="zh-CN" altLang="zh-CN" sz="1185" kern="0" spc="8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4" name="table 998"/>
          <p:cNvGraphicFramePr>
            <a:graphicFrameLocks noGrp="true"/>
          </p:cNvGraphicFramePr>
          <p:nvPr>
            <p:custDataLst>
              <p:tags r:id="rId7"/>
            </p:custDataLst>
          </p:nvPr>
        </p:nvGraphicFramePr>
        <p:xfrm>
          <a:off x="9533724" y="1836231"/>
          <a:ext cx="774700" cy="196215"/>
        </p:xfrm>
        <a:graphic>
          <a:graphicData uri="http://schemas.openxmlformats.org/drawingml/2006/table">
            <a:tbl>
              <a:tblPr/>
              <a:tblGrid>
                <a:gridCol w="774700"/>
              </a:tblGrid>
              <a:tr h="196215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sz="1185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汽车制造</a:t>
                      </a:r>
                      <a:endParaRPr lang="zh-CN" altLang="zh-CN" sz="1185" kern="0" spc="7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" name="table 862"/>
          <p:cNvGraphicFramePr>
            <a:graphicFrameLocks noGrp="true"/>
          </p:cNvGraphicFramePr>
          <p:nvPr>
            <p:custDataLst>
              <p:tags r:id="rId8"/>
            </p:custDataLst>
          </p:nvPr>
        </p:nvGraphicFramePr>
        <p:xfrm>
          <a:off x="10433223" y="1774401"/>
          <a:ext cx="2300605" cy="319405"/>
        </p:xfrm>
        <a:graphic>
          <a:graphicData uri="http://schemas.openxmlformats.org/drawingml/2006/table">
            <a:tbl>
              <a:tblPr/>
              <a:tblGrid>
                <a:gridCol w="2300605"/>
              </a:tblGrid>
              <a:tr h="319405">
                <a:tc>
                  <a:txBody>
                    <a:bodyPr/>
                    <a:p>
                      <a:pPr algn="just" rtl="0" eaLnBrk="0">
                        <a:lnSpc>
                          <a:spcPct val="108000"/>
                        </a:lnSpc>
                      </a:pPr>
                      <a:r>
                        <a:rPr lang="zh-CN" sz="76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福达齿轮</a:t>
                      </a:r>
                      <a:r>
                        <a:rPr lang="zh-CN" sz="76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（临桂）</a:t>
                      </a:r>
                      <a:r>
                        <a:rPr lang="zh-CN" sz="76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、福达曲轴</a:t>
                      </a:r>
                      <a:r>
                        <a:rPr lang="zh-CN" sz="76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（临桂）</a:t>
                      </a:r>
                      <a:endParaRPr lang="zh-CN" sz="760" kern="0" spc="5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4" name="table 862"/>
          <p:cNvGraphicFramePr>
            <a:graphicFrameLocks noGrp="true"/>
          </p:cNvGraphicFramePr>
          <p:nvPr>
            <p:custDataLst>
              <p:tags r:id="rId9"/>
            </p:custDataLst>
          </p:nvPr>
        </p:nvGraphicFramePr>
        <p:xfrm>
          <a:off x="10452579" y="3020688"/>
          <a:ext cx="2297430" cy="251460"/>
        </p:xfrm>
        <a:graphic>
          <a:graphicData uri="http://schemas.openxmlformats.org/drawingml/2006/table">
            <a:tbl>
              <a:tblPr/>
              <a:tblGrid>
                <a:gridCol w="2297430"/>
              </a:tblGrid>
              <a:tr h="251460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sz="76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桂林长海（秀峰）</a:t>
                      </a:r>
                      <a:endParaRPr lang="zh-CN" sz="760" kern="0" spc="5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2" name="table 998"/>
          <p:cNvGraphicFramePr>
            <a:graphicFrameLocks noGrp="true"/>
          </p:cNvGraphicFramePr>
          <p:nvPr>
            <p:custDataLst>
              <p:tags r:id="rId10"/>
            </p:custDataLst>
          </p:nvPr>
        </p:nvGraphicFramePr>
        <p:xfrm>
          <a:off x="9540176" y="4978295"/>
          <a:ext cx="779145" cy="255270"/>
        </p:xfrm>
        <a:graphic>
          <a:graphicData uri="http://schemas.openxmlformats.org/drawingml/2006/table">
            <a:tbl>
              <a:tblPr/>
              <a:tblGrid>
                <a:gridCol w="779145"/>
              </a:tblGrid>
              <a:tr h="255270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  <a:buClrTx/>
                        <a:buSzTx/>
                        <a:buFontTx/>
                      </a:pPr>
                      <a:r>
                        <a:rPr lang="zh-CN" sz="1185" kern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Calibri" panose="020F0502020204030204"/>
                          <a:sym typeface="+mn-ea"/>
                        </a:rPr>
                        <a:t>量具量仪</a:t>
                      </a:r>
                      <a:endParaRPr lang="zh-CN" sz="1185" kern="0" spc="7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0" name="table 998"/>
          <p:cNvGraphicFramePr>
            <a:graphicFrameLocks noGrp="true"/>
          </p:cNvGraphicFramePr>
          <p:nvPr>
            <p:custDataLst>
              <p:tags r:id="rId11"/>
            </p:custDataLst>
          </p:nvPr>
        </p:nvGraphicFramePr>
        <p:xfrm>
          <a:off x="5006657" y="1898062"/>
          <a:ext cx="1073150" cy="389255"/>
        </p:xfrm>
        <a:graphic>
          <a:graphicData uri="http://schemas.openxmlformats.org/drawingml/2006/table">
            <a:tbl>
              <a:tblPr/>
              <a:tblGrid>
                <a:gridCol w="1073150"/>
              </a:tblGrid>
              <a:tr h="389255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altLang="en-US" sz="1185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金属切削机床</a:t>
                      </a:r>
                      <a:endParaRPr lang="zh-CN" altLang="en-US" sz="1185" kern="0" spc="8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998"/>
          <p:cNvGraphicFramePr>
            <a:graphicFrameLocks noGrp="true"/>
          </p:cNvGraphicFramePr>
          <p:nvPr>
            <p:custDataLst>
              <p:tags r:id="rId12"/>
            </p:custDataLst>
          </p:nvPr>
        </p:nvGraphicFramePr>
        <p:xfrm>
          <a:off x="234418" y="3246504"/>
          <a:ext cx="1206500" cy="242570"/>
        </p:xfrm>
        <a:graphic>
          <a:graphicData uri="http://schemas.openxmlformats.org/drawingml/2006/table">
            <a:tbl>
              <a:tblPr/>
              <a:tblGrid>
                <a:gridCol w="1206500"/>
              </a:tblGrid>
              <a:tr h="242570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altLang="zh-CN" sz="1185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电气元件</a:t>
                      </a:r>
                      <a:endParaRPr lang="zh-CN" altLang="zh-CN" sz="1185" kern="0" spc="7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998"/>
          <p:cNvGraphicFramePr>
            <a:graphicFrameLocks noGrp="true"/>
          </p:cNvGraphicFramePr>
          <p:nvPr>
            <p:custDataLst>
              <p:tags r:id="rId13"/>
            </p:custDataLst>
          </p:nvPr>
        </p:nvGraphicFramePr>
        <p:xfrm>
          <a:off x="234418" y="4218587"/>
          <a:ext cx="1206500" cy="240030"/>
        </p:xfrm>
        <a:graphic>
          <a:graphicData uri="http://schemas.openxmlformats.org/drawingml/2006/table">
            <a:tbl>
              <a:tblPr/>
              <a:tblGrid>
                <a:gridCol w="1206500"/>
              </a:tblGrid>
              <a:tr h="240030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altLang="zh-CN" sz="1185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功能部件</a:t>
                      </a:r>
                      <a:endParaRPr lang="zh-CN" altLang="zh-CN" sz="1185" kern="0" spc="7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998"/>
          <p:cNvGraphicFramePr>
            <a:graphicFrameLocks noGrp="true"/>
          </p:cNvGraphicFramePr>
          <p:nvPr>
            <p:custDataLst>
              <p:tags r:id="rId14"/>
            </p:custDataLst>
          </p:nvPr>
        </p:nvGraphicFramePr>
        <p:xfrm>
          <a:off x="234418" y="5233682"/>
          <a:ext cx="1205230" cy="266065"/>
        </p:xfrm>
        <a:graphic>
          <a:graphicData uri="http://schemas.openxmlformats.org/drawingml/2006/table">
            <a:tbl>
              <a:tblPr/>
              <a:tblGrid>
                <a:gridCol w="1205230"/>
              </a:tblGrid>
              <a:tr h="266065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sz="1185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数控系统</a:t>
                      </a:r>
                      <a:endParaRPr lang="zh-CN" altLang="zh-CN" sz="1185" kern="0" spc="7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998"/>
          <p:cNvGraphicFramePr>
            <a:graphicFrameLocks noGrp="true"/>
          </p:cNvGraphicFramePr>
          <p:nvPr>
            <p:custDataLst>
              <p:tags r:id="rId15"/>
            </p:custDataLst>
          </p:nvPr>
        </p:nvGraphicFramePr>
        <p:xfrm>
          <a:off x="5007194" y="4776137"/>
          <a:ext cx="1073150" cy="354965"/>
        </p:xfrm>
        <a:graphic>
          <a:graphicData uri="http://schemas.openxmlformats.org/drawingml/2006/table">
            <a:tbl>
              <a:tblPr/>
              <a:tblGrid>
                <a:gridCol w="1073150"/>
              </a:tblGrid>
              <a:tr h="354965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altLang="en-US" sz="1185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特种加工机床</a:t>
                      </a:r>
                      <a:endParaRPr lang="zh-CN" altLang="en-US" sz="1185" kern="0" spc="8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998"/>
          <p:cNvGraphicFramePr>
            <a:graphicFrameLocks noGrp="true"/>
          </p:cNvGraphicFramePr>
          <p:nvPr>
            <p:custDataLst>
              <p:tags r:id="rId16"/>
            </p:custDataLst>
          </p:nvPr>
        </p:nvGraphicFramePr>
        <p:xfrm>
          <a:off x="5006657" y="3238977"/>
          <a:ext cx="1073150" cy="310515"/>
        </p:xfrm>
        <a:graphic>
          <a:graphicData uri="http://schemas.openxmlformats.org/drawingml/2006/table">
            <a:tbl>
              <a:tblPr/>
              <a:tblGrid>
                <a:gridCol w="1073150"/>
              </a:tblGrid>
              <a:tr h="310515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altLang="en-US" sz="1185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金属成形机床</a:t>
                      </a:r>
                      <a:endParaRPr lang="zh-CN" altLang="en-US" sz="1185" kern="0" spc="8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998"/>
          <p:cNvGraphicFramePr>
            <a:graphicFrameLocks noGrp="true"/>
          </p:cNvGraphicFramePr>
          <p:nvPr>
            <p:custDataLst>
              <p:tags r:id="rId17"/>
            </p:custDataLst>
          </p:nvPr>
        </p:nvGraphicFramePr>
        <p:xfrm>
          <a:off x="9545015" y="3972878"/>
          <a:ext cx="774700" cy="245110"/>
        </p:xfrm>
        <a:graphic>
          <a:graphicData uri="http://schemas.openxmlformats.org/drawingml/2006/table">
            <a:tbl>
              <a:tblPr/>
              <a:tblGrid>
                <a:gridCol w="774700"/>
              </a:tblGrid>
              <a:tr h="245110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  <a:buClrTx/>
                        <a:buSzTx/>
                        <a:buFontTx/>
                      </a:pPr>
                      <a:r>
                        <a:rPr lang="zh-CN" sz="1185" kern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Calibri" panose="020F0502020204030204"/>
                          <a:sym typeface="+mn-ea"/>
                        </a:rPr>
                        <a:t>模具制造</a:t>
                      </a:r>
                      <a:endParaRPr lang="zh-CN" sz="1185" kern="0" spc="7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862"/>
          <p:cNvGraphicFramePr>
            <a:graphicFrameLocks noGrp="true"/>
          </p:cNvGraphicFramePr>
          <p:nvPr>
            <p:custDataLst>
              <p:tags r:id="rId18"/>
            </p:custDataLst>
          </p:nvPr>
        </p:nvGraphicFramePr>
        <p:xfrm>
          <a:off x="10447202" y="5020233"/>
          <a:ext cx="2303145" cy="389255"/>
        </p:xfrm>
        <a:graphic>
          <a:graphicData uri="http://schemas.openxmlformats.org/drawingml/2006/table">
            <a:tbl>
              <a:tblPr/>
              <a:tblGrid>
                <a:gridCol w="2303145"/>
              </a:tblGrid>
              <a:tr h="389255">
                <a:tc>
                  <a:txBody>
                    <a:bodyPr/>
                    <a:p>
                      <a:pPr algn="just" rtl="0" eaLnBrk="0">
                        <a:lnSpc>
                          <a:spcPct val="108000"/>
                        </a:lnSpc>
                      </a:pPr>
                      <a:r>
                        <a:rPr lang="zh-CN" sz="76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广陆数测（灵川）、量具刃具（象山）、华谊智测（临桂）、云璟科技（七星）</a:t>
                      </a:r>
                      <a:endParaRPr lang="zh-CN" sz="760" kern="0" spc="5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" name="矩形: 圆角 19"/>
          <p:cNvSpPr/>
          <p:nvPr/>
        </p:nvSpPr>
        <p:spPr>
          <a:xfrm>
            <a:off x="9398774" y="741411"/>
            <a:ext cx="1494255" cy="154845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在谈企业、拟建项目企业</a:t>
            </a:r>
            <a:endParaRPr lang="zh-CN" altLang="en-US" sz="8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矩形: 圆角 19"/>
          <p:cNvSpPr/>
          <p:nvPr/>
        </p:nvSpPr>
        <p:spPr>
          <a:xfrm>
            <a:off x="11117124" y="741411"/>
            <a:ext cx="1494255" cy="15484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远期展望</a:t>
            </a:r>
            <a:endParaRPr lang="zh-CN" altLang="en-US" sz="8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矩形: 圆角 4"/>
          <p:cNvSpPr/>
          <p:nvPr/>
        </p:nvSpPr>
        <p:spPr>
          <a:xfrm>
            <a:off x="5793740" y="741045"/>
            <a:ext cx="1576705" cy="15557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84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已有产业链环节、落地企业</a:t>
            </a:r>
            <a:endParaRPr kumimoji="0" lang="zh-CN" altLang="en-US" sz="84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8" name="矩形: 圆角 5"/>
          <p:cNvSpPr/>
          <p:nvPr/>
        </p:nvSpPr>
        <p:spPr>
          <a:xfrm>
            <a:off x="7511170" y="741411"/>
            <a:ext cx="1494255" cy="154845"/>
          </a:xfrm>
          <a:prstGeom prst="round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84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重点补链环节、目标企业</a:t>
            </a:r>
            <a:endParaRPr kumimoji="0" lang="zh-CN" altLang="en-US" sz="84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6390047" y="1460947"/>
            <a:ext cx="2308697" cy="750031"/>
            <a:chOff x="9243" y="4802"/>
            <a:chExt cx="6236" cy="566"/>
          </a:xfrm>
        </p:grpSpPr>
        <p:sp>
          <p:nvSpPr>
            <p:cNvPr id="33" name="矩形 32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海天精工（宁波）、华东数控（威海）、科德数控（大连）、山东威达（威海）、上海机床（上海）、浙江机床（浙江）、秦川机床（宝鸡）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机床股份（叠彩）、</a:t>
              </a:r>
              <a:r>
                <a:rPr lang="zh-CN" altLang="en-US" sz="760" kern="0" spc="80" dirty="0">
                  <a:solidFill>
                    <a:srgbClr val="000000">
                      <a:alpha val="100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桂北机器（秀峰）、鸿程精密（临桂）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6390047" y="2814766"/>
            <a:ext cx="2308697" cy="915091"/>
            <a:chOff x="9243" y="4802"/>
            <a:chExt cx="6236" cy="566"/>
          </a:xfrm>
        </p:grpSpPr>
        <p:sp>
          <p:nvSpPr>
            <p:cNvPr id="7" name="矩形 6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亚威股份（扬州）、华力机床（海安）、大连博盛（大连）、秦川机床（宝鸡）、浙江杭机（浙江）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algn="l" rtl="0" eaLnBrk="0">
                <a:lnSpc>
                  <a:spcPct val="108000"/>
                </a:lnSpc>
              </a:pPr>
              <a:r>
                <a:rPr lang="zh-CN" altLang="en-US" sz="760" kern="0" spc="80" dirty="0">
                  <a:solidFill>
                    <a:srgbClr val="000000">
                      <a:alpha val="100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鸿程精密（临桂）、桂北机器（秀峰）</a:t>
              </a:r>
              <a:endParaRPr lang="zh-CN" altLang="en-US" sz="760" kern="0" spc="8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6391122" y="4318591"/>
            <a:ext cx="2308697" cy="915091"/>
            <a:chOff x="9243" y="4802"/>
            <a:chExt cx="6236" cy="566"/>
          </a:xfrm>
        </p:grpSpPr>
        <p:sp>
          <p:nvSpPr>
            <p:cNvPr id="28" name="矩形 27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三星机械（昆山）、亚威股份（扬州）、高成数控（江门）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algn="l" rtl="0" eaLnBrk="0">
                <a:lnSpc>
                  <a:spcPct val="108000"/>
                </a:lnSpc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狮达技术（七星）、实创真空（七星）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1801149" y="1577618"/>
            <a:ext cx="2308697" cy="712932"/>
            <a:chOff x="9243" y="4802"/>
            <a:chExt cx="6236" cy="566"/>
          </a:xfrm>
        </p:grpSpPr>
        <p:sp>
          <p:nvSpPr>
            <p:cNvPr id="39" name="矩形 38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人本股份（温州）、华腾精密（深圳）、鑫昌盛（深圳）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algn="l" rtl="0" eaLnBrk="0">
                <a:lnSpc>
                  <a:spcPct val="108000"/>
                </a:lnSpc>
              </a:pPr>
              <a:r>
                <a:rPr lang="zh-CN" sz="760" kern="0" spc="90" dirty="0">
                  <a:solidFill>
                    <a:srgbClr val="000000">
                      <a:alpha val="100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景隆机械（灵川）、弘川机械（灵川）、鸿程矿山（临桂）、中铸机械（经开区）</a:t>
              </a:r>
              <a:endParaRPr lang="zh-CN" sz="760" kern="0" spc="9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endParaRPr>
            </a:p>
          </p:txBody>
        </p:sp>
      </p:grpSp>
      <p:graphicFrame>
        <p:nvGraphicFramePr>
          <p:cNvPr id="42" name="table 998"/>
          <p:cNvGraphicFramePr>
            <a:graphicFrameLocks noGrp="true"/>
          </p:cNvGraphicFramePr>
          <p:nvPr>
            <p:custDataLst>
              <p:tags r:id="rId19"/>
            </p:custDataLst>
          </p:nvPr>
        </p:nvGraphicFramePr>
        <p:xfrm>
          <a:off x="234418" y="1837306"/>
          <a:ext cx="1205865" cy="256540"/>
        </p:xfrm>
        <a:graphic>
          <a:graphicData uri="http://schemas.openxmlformats.org/drawingml/2006/table">
            <a:tbl>
              <a:tblPr/>
              <a:tblGrid>
                <a:gridCol w="1205865"/>
              </a:tblGrid>
              <a:tr h="256540">
                <a:tc>
                  <a:txBody>
                    <a:bodyPr/>
                    <a:p>
                      <a:pPr algn="ctr" rtl="0" eaLnBrk="0">
                        <a:lnSpc>
                          <a:spcPct val="108000"/>
                        </a:lnSpc>
                      </a:pPr>
                      <a:r>
                        <a:rPr lang="zh-CN" altLang="zh-CN" sz="1185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机床主体零部件</a:t>
                      </a:r>
                      <a:endParaRPr lang="zh-CN" altLang="en-US" sz="1185" kern="0" spc="8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grpSp>
        <p:nvGrpSpPr>
          <p:cNvPr id="44" name="组合 43"/>
          <p:cNvGrpSpPr/>
          <p:nvPr/>
        </p:nvGrpSpPr>
        <p:grpSpPr>
          <a:xfrm>
            <a:off x="1801149" y="3066927"/>
            <a:ext cx="2308697" cy="589271"/>
            <a:chOff x="9243" y="4802"/>
            <a:chExt cx="6236" cy="566"/>
          </a:xfrm>
        </p:grpSpPr>
        <p:sp>
          <p:nvSpPr>
            <p:cNvPr id="45" name="矩形 44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特变电工（昌吉）、中国西电（西安）、平高电气（平顶山）、山东泰开（泰安）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algn="l" rtl="0" eaLnBrk="0">
                <a:lnSpc>
                  <a:spcPct val="108000"/>
                </a:lnSpc>
              </a:pPr>
              <a:r>
                <a:rPr lang="zh-CN" altLang="zh-CN" sz="760" kern="0" spc="70" dirty="0">
                  <a:solidFill>
                    <a:srgbClr val="000000">
                      <a:alpha val="100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君泰福（七星）、桂林机床电器（象山）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50" name="矩形 49"/>
          <p:cNvSpPr/>
          <p:nvPr/>
        </p:nvSpPr>
        <p:spPr>
          <a:xfrm>
            <a:off x="1801149" y="3951372"/>
            <a:ext cx="2308697" cy="425824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昊志机电（广州）、深科达（深圳）、蓝蓝科技（深圳）、博特精工（济宁）</a:t>
            </a:r>
            <a:endParaRPr lang="zh-CN" altLang="en-US" sz="76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1800611" y="5120237"/>
            <a:ext cx="2308697" cy="589271"/>
            <a:chOff x="9243" y="4802"/>
            <a:chExt cx="6236" cy="566"/>
          </a:xfrm>
        </p:grpSpPr>
        <p:sp>
          <p:nvSpPr>
            <p:cNvPr id="54" name="矩形 53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76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华中数控（武汉）、科德数控（大连）、大连大森（大连）、沈阳高精（沈阳）、广州数控（广州）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55" name="矩形 54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algn="l" rtl="0" eaLnBrk="0">
                <a:lnSpc>
                  <a:spcPct val="108000"/>
                </a:lnSpc>
              </a:pPr>
              <a:r>
                <a:rPr lang="zh-CN" sz="760" kern="0" spc="90" dirty="0">
                  <a:solidFill>
                    <a:srgbClr val="000000">
                      <a:alpha val="100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星辰科技（七星）、桂林同力（七星）</a:t>
              </a:r>
              <a:endPara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85" name="矩形 84"/>
          <p:cNvSpPr/>
          <p:nvPr/>
        </p:nvSpPr>
        <p:spPr>
          <a:xfrm>
            <a:off x="6390585" y="5233682"/>
            <a:ext cx="2309234" cy="396253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76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开步电子（深圳）、狮达电子束装备制造基地项目</a:t>
            </a:r>
            <a:endParaRPr lang="zh-CN" sz="76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aphicFrame>
        <p:nvGraphicFramePr>
          <p:cNvPr id="93" name="table 862"/>
          <p:cNvGraphicFramePr>
            <a:graphicFrameLocks noGrp="true"/>
          </p:cNvGraphicFramePr>
          <p:nvPr>
            <p:custDataLst>
              <p:tags r:id="rId20"/>
            </p:custDataLst>
          </p:nvPr>
        </p:nvGraphicFramePr>
        <p:xfrm>
          <a:off x="10435912" y="4126110"/>
          <a:ext cx="2303145" cy="250190"/>
        </p:xfrm>
        <a:graphic>
          <a:graphicData uri="http://schemas.openxmlformats.org/drawingml/2006/table">
            <a:tbl>
              <a:tblPr/>
              <a:tblGrid>
                <a:gridCol w="2303145"/>
              </a:tblGrid>
              <a:tr h="250190">
                <a:tc>
                  <a:txBody>
                    <a:bodyPr/>
                    <a:p>
                      <a:pPr algn="l" rtl="0" eaLnBrk="0">
                        <a:lnSpc>
                          <a:spcPct val="108000"/>
                        </a:lnSpc>
                      </a:pPr>
                      <a:r>
                        <a:rPr lang="zh-CN" sz="76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桂林科创（七星）、福达重工（临桂）</a:t>
                      </a:r>
                      <a:endParaRPr lang="zh-CN" sz="760" kern="0" spc="5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1800611" y="2287325"/>
            <a:ext cx="2309234" cy="320981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76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群策电机（广东）、桂林中铸机械科技有限公司绿色铸造材料加工生产项目</a:t>
            </a:r>
            <a:endParaRPr lang="zh-CN" sz="76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921543" y="7938632"/>
            <a:ext cx="11306915" cy="9914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桂林市机床产业链：以桂北机器、狮达技术等企业为龙头，共有规模以上企业</a:t>
            </a:r>
            <a:r>
              <a:rPr lang="en-US" altLang="zh-CN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家。目前，已经初步形成从上游铸件，到中游机床设备，到下游机床应用较为完整的产业链条。产业链缺项、弱项主要集中在上游。下一步，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机床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产业链上游主要围绕电子元件、数控系统、机床主体零部件等重点缺项、弱项环节招商引资，抓好桂林米栗高端装备制造产业园建设项目、桂林鸿程高端工业母机研发与制造项目、狮达电子束装备制造基地项目等重点项目建设，力争</a:t>
            </a:r>
            <a:r>
              <a:rPr lang="zh-CN" altLang="en-US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</a:t>
            </a:r>
            <a:r>
              <a:rPr lang="en-US" altLang="zh-CN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35</a:t>
            </a:r>
            <a:r>
              <a:rPr lang="zh-CN" altLang="en-US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实现规上企业</a:t>
            </a:r>
            <a:r>
              <a:rPr lang="zh-CN" altLang="en-US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总产值</a:t>
            </a:r>
            <a:r>
              <a:rPr lang="en-US" altLang="zh-CN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</a:t>
            </a:r>
            <a:r>
              <a:rPr lang="zh-CN" altLang="en-US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亿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元。</a:t>
            </a:r>
            <a:endParaRPr lang="zh-CN" altLang="en-US" sz="135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51" name="textbox 712"/>
          <p:cNvSpPr/>
          <p:nvPr/>
        </p:nvSpPr>
        <p:spPr>
          <a:xfrm>
            <a:off x="921543" y="6183184"/>
            <a:ext cx="3187765" cy="13226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p>
            <a:pPr algn="l" rtl="0" eaLnBrk="0">
              <a:lnSpc>
                <a:spcPct val="90000"/>
              </a:lnSpc>
            </a:pPr>
            <a:endParaRPr sz="1185" dirty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1185" kern="0" spc="1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依托鸿程矿山等龙头企业在临桂或灵川谋划建设机加工中心</a:t>
            </a:r>
            <a:r>
              <a:rPr lang="zh-CN" sz="1185" kern="0" spc="1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；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强化本土供应链，赋能产业升级，针对本地配套企业的深度服务与战略拓展，将重心投向数控系统与功能部件两大核心领域，构建更为稳固的产业链生态系统，提升本地制造基础能力，确保供应链安全稳定的同时，促进技术创新与经济效益双丰收。</a:t>
            </a:r>
            <a:endParaRPr lang="zh-CN" sz="1185" kern="0" dirty="0">
              <a:solidFill>
                <a:schemeClr val="tx1">
                  <a:alpha val="10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4" name="textbox 712"/>
          <p:cNvSpPr/>
          <p:nvPr/>
        </p:nvSpPr>
        <p:spPr>
          <a:xfrm>
            <a:off x="4877082" y="6296091"/>
            <a:ext cx="4042639" cy="13226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深入服务本地配套企业，支</a:t>
            </a:r>
            <a:r>
              <a:rPr lang="zh-CN" altLang="en-US" sz="1185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米栗高端装备制造产业园建设项目、桂林鸿程高端工业母机研发与制造项目、狮达电子束装备制造基地项目等重点项目建设；加快鸿程矿山年产760台套工业母机及配套基础件增材制造项目建设，推动鸿程矿山做大做强。</a:t>
            </a:r>
            <a:endParaRPr lang="zh-CN" altLang="en-US" sz="1185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6" name="textbox 712"/>
          <p:cNvSpPr/>
          <p:nvPr/>
        </p:nvSpPr>
        <p:spPr>
          <a:xfrm>
            <a:off x="9735345" y="6070276"/>
            <a:ext cx="2492575" cy="154898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服务好现有本地企业，为其营造优越的发展环境，提供一系列扶持措施，包括但不限于资金援助、税收优惠、人才引进、技术支持等，旨在激发企业内生活力，支持其扩大规模、提质增效。推动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桂北机器与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格力电器深度合作，助力家电产业做大做强。</a:t>
            </a:r>
            <a:endParaRPr lang="zh-CN" sz="1185" kern="0" dirty="0">
              <a:solidFill>
                <a:schemeClr val="tx1">
                  <a:alpha val="10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390585" y="2211515"/>
            <a:ext cx="2309234" cy="396253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76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桂林米栗高端装备制造产业园建设项目（象山）</a:t>
            </a:r>
            <a:endParaRPr lang="zh-CN" sz="76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391122" y="3729857"/>
            <a:ext cx="2309234" cy="396253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76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年产760台套工业母机及配套基础件增材制造项目</a:t>
            </a:r>
            <a:endParaRPr lang="zh-CN" sz="76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76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（桂林鸿程高端装备智能制造产业园（二期））</a:t>
            </a:r>
            <a:endParaRPr lang="zh-CN" sz="76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0433223" y="2094306"/>
            <a:ext cx="2297944" cy="396253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 algn="just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76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新能源汽车动力核心精密部件绿色智造示范工厂、广西新江力汽车零部件有限公司轻型汽车钢板弹簧生产线扩建项目</a:t>
            </a:r>
            <a:endParaRPr lang="zh-CN" sz="76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aphicFrame>
        <p:nvGraphicFramePr>
          <p:cNvPr id="22" name="table 862"/>
          <p:cNvGraphicFramePr>
            <a:graphicFrameLocks noGrp="true"/>
          </p:cNvGraphicFramePr>
          <p:nvPr>
            <p:custDataLst>
              <p:tags r:id="rId21"/>
            </p:custDataLst>
          </p:nvPr>
        </p:nvGraphicFramePr>
        <p:xfrm>
          <a:off x="10438600" y="1454495"/>
          <a:ext cx="2300605" cy="319405"/>
        </p:xfrm>
        <a:graphic>
          <a:graphicData uri="http://schemas.openxmlformats.org/drawingml/2006/table">
            <a:tbl>
              <a:tblPr/>
              <a:tblGrid>
                <a:gridCol w="2300605"/>
              </a:tblGrid>
              <a:tr h="319405">
                <a:tc>
                  <a:txBody>
                    <a:bodyPr/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zh-CN" altLang="en-US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比亚迪</a:t>
                      </a:r>
                      <a:r>
                        <a:rPr lang="en-US" altLang="zh-CN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(</a:t>
                      </a:r>
                      <a:r>
                        <a:rPr lang="zh-CN" altLang="en-US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深圳</a:t>
                      </a:r>
                      <a:r>
                        <a:rPr lang="en-US" altLang="zh-CN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)</a:t>
                      </a:r>
                      <a:r>
                        <a:rPr lang="zh-CN" altLang="en-US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、零跑</a:t>
                      </a:r>
                      <a:r>
                        <a:rPr lang="en-US" altLang="zh-CN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(</a:t>
                      </a:r>
                      <a:r>
                        <a:rPr lang="zh-CN" altLang="en-US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杭州</a:t>
                      </a:r>
                      <a:r>
                        <a:rPr lang="en-US" altLang="zh-CN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)</a:t>
                      </a:r>
                      <a:endParaRPr lang="zh-CN" sz="760" kern="0" spc="5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862"/>
          <p:cNvGraphicFramePr>
            <a:graphicFrameLocks noGrp="true"/>
          </p:cNvGraphicFramePr>
          <p:nvPr>
            <p:custDataLst>
              <p:tags r:id="rId22"/>
            </p:custDataLst>
          </p:nvPr>
        </p:nvGraphicFramePr>
        <p:xfrm>
          <a:off x="10430535" y="3795451"/>
          <a:ext cx="2300605" cy="319405"/>
        </p:xfrm>
        <a:graphic>
          <a:graphicData uri="http://schemas.openxmlformats.org/drawingml/2006/table">
            <a:tbl>
              <a:tblPr/>
              <a:tblGrid>
                <a:gridCol w="2300605"/>
              </a:tblGrid>
              <a:tr h="319405">
                <a:tc>
                  <a:txBody>
                    <a:bodyPr/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zh-CN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海泰科（青岛）、合力科技（宁波）、鸿顺精密（大连）</a:t>
                      </a:r>
                      <a:endParaRPr lang="zh-CN" sz="760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862"/>
          <p:cNvGraphicFramePr>
            <a:graphicFrameLocks noGrp="true"/>
          </p:cNvGraphicFramePr>
          <p:nvPr>
            <p:custDataLst>
              <p:tags r:id="rId23"/>
            </p:custDataLst>
          </p:nvPr>
        </p:nvGraphicFramePr>
        <p:xfrm>
          <a:off x="10452579" y="2701320"/>
          <a:ext cx="2297430" cy="318770"/>
        </p:xfrm>
        <a:graphic>
          <a:graphicData uri="http://schemas.openxmlformats.org/drawingml/2006/table">
            <a:tbl>
              <a:tblPr/>
              <a:tblGrid>
                <a:gridCol w="2297430"/>
              </a:tblGrid>
              <a:tr h="318770">
                <a:tc>
                  <a:txBody>
                    <a:bodyPr/>
                    <a:p>
                      <a:pPr algn="l" rtl="0" eaLnBrk="0">
                        <a:lnSpc>
                          <a:spcPct val="108000"/>
                        </a:lnSpc>
                      </a:pPr>
                      <a:r>
                        <a:rPr lang="zh-CN" sz="760" kern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Calibri" panose="020F0502020204030204"/>
                          <a:sym typeface="+mn-ea"/>
                        </a:rPr>
                        <a:t>航宇科技（贵阳）、航天环宇（长沙）、航天</a:t>
                      </a:r>
                      <a:r>
                        <a:rPr lang="en-US" altLang="zh-CN" sz="760" kern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Calibri" panose="020F0502020204030204"/>
                          <a:sym typeface="+mn-ea"/>
                        </a:rPr>
                        <a:t>704</a:t>
                      </a:r>
                      <a:r>
                        <a:rPr lang="zh-CN" altLang="en-US" sz="760" kern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Calibri" panose="020F0502020204030204"/>
                          <a:sym typeface="+mn-ea"/>
                        </a:rPr>
                        <a:t>所（北京）</a:t>
                      </a:r>
                      <a:endParaRPr lang="zh-CN" altLang="en-US" sz="760" kern="0" dirty="0">
                        <a:solidFill>
                          <a:srgbClr val="000000">
                            <a:alpha val="100000"/>
                          </a:srgbClr>
                        </a:solidFill>
                        <a:latin typeface="黑体" panose="02010609060101010101" charset="-122"/>
                        <a:ea typeface="黑体" panose="02010609060101010101" charset="-122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862"/>
          <p:cNvGraphicFramePr>
            <a:graphicFrameLocks noGrp="true"/>
          </p:cNvGraphicFramePr>
          <p:nvPr>
            <p:custDataLst>
              <p:tags r:id="rId24"/>
            </p:custDataLst>
          </p:nvPr>
        </p:nvGraphicFramePr>
        <p:xfrm>
          <a:off x="10430535" y="4700327"/>
          <a:ext cx="2300605" cy="319405"/>
        </p:xfrm>
        <a:graphic>
          <a:graphicData uri="http://schemas.openxmlformats.org/drawingml/2006/table">
            <a:tbl>
              <a:tblPr/>
              <a:tblGrid>
                <a:gridCol w="2300605"/>
              </a:tblGrid>
              <a:tr h="319405">
                <a:tc>
                  <a:txBody>
                    <a:bodyPr/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zh-CN" sz="76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青海量具（青海）、上海量具（上海）、上海工具厂（上海）</a:t>
                      </a:r>
                      <a:endParaRPr lang="zh-CN" sz="760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0" vert="horz" anchor="ctr" anchorCtr="false">
                    <a:lnL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8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25" name="矩形 24"/>
          <p:cNvSpPr/>
          <p:nvPr/>
        </p:nvSpPr>
        <p:spPr>
          <a:xfrm>
            <a:off x="1800611" y="4376658"/>
            <a:ext cx="2308697" cy="29463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 rtl="0" eaLnBrk="0">
              <a:lnSpc>
                <a:spcPct val="108000"/>
              </a:lnSpc>
            </a:pPr>
            <a:r>
              <a:rPr lang="zh-CN" altLang="en-US" sz="76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汇博液压（临桂）</a:t>
            </a:r>
            <a:endParaRPr lang="zh-CN" altLang="en-US" sz="76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1366520" y="267335"/>
            <a:ext cx="9913620" cy="375285"/>
          </a:xfrm>
        </p:spPr>
        <p:txBody>
          <a:bodyPr>
            <a:noAutofit/>
          </a:bodyPr>
          <a:lstStyle/>
          <a:p>
            <a:pPr algn="ctr"/>
            <a:r>
              <a:rPr lang="zh-CN" altLang="en-US" sz="2400" dirty="0"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橡胶机械产业链图谱</a:t>
            </a:r>
            <a:endParaRPr lang="zh-CN" altLang="en-US" sz="2400" dirty="0" smtClean="0">
              <a:latin typeface="方正小标宋简体" panose="02000000000000000000" charset="-122"/>
              <a:ea typeface="方正小标宋简体" panose="02000000000000000000" charset="-122"/>
              <a:sym typeface="+mn-ea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788905" y="1003858"/>
          <a:ext cx="11223793" cy="408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矩形: 圆角 4"/>
          <p:cNvSpPr/>
          <p:nvPr/>
        </p:nvSpPr>
        <p:spPr>
          <a:xfrm>
            <a:off x="4803150" y="721094"/>
            <a:ext cx="1663742" cy="17240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94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已有产业链环节、落地企业</a:t>
            </a:r>
            <a:endParaRPr kumimoji="0" lang="zh-CN" altLang="en-US" sz="94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6751127" y="720696"/>
            <a:ext cx="1663742" cy="172408"/>
          </a:xfrm>
          <a:prstGeom prst="round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94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重点补链环节、目标企业</a:t>
            </a:r>
            <a:endParaRPr kumimoji="0" lang="zh-CN" altLang="en-US" sz="94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8659473" y="720696"/>
            <a:ext cx="1663742" cy="172408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45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在谈企业、拟建项目企业</a:t>
            </a:r>
            <a:endParaRPr lang="zh-CN" altLang="en-US" sz="9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3509965" y="1041736"/>
            <a:ext cx="6585" cy="564757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443130" y="7742919"/>
            <a:ext cx="11916540" cy="11038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sz="1355" dirty="0" err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桂林市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橡胶机械</a:t>
            </a:r>
            <a:r>
              <a:rPr sz="1355" dirty="0" err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产业链：以橡胶设计院</a:t>
            </a:r>
            <a:r>
              <a:rPr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、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桂林橡机</a:t>
            </a:r>
            <a:r>
              <a:rPr sz="1355" dirty="0" err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为龙头企业，共有规模</a:t>
            </a:r>
            <a:r>
              <a:rPr lang="zh-CN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以上</a:t>
            </a:r>
            <a:r>
              <a:rPr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企业</a:t>
            </a:r>
            <a:r>
              <a:rPr 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8</a:t>
            </a:r>
            <a:r>
              <a:rPr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家，重点企业有：中昊力创、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言行机械</a:t>
            </a:r>
            <a:r>
              <a:rPr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、梵玛科等。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202</a:t>
            </a:r>
            <a:r>
              <a:rPr lang="en-US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4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年实现规模工业总产值</a:t>
            </a:r>
            <a:r>
              <a:rPr lang="en-US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15.54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亿元。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目前，已经初步形成从上游</a:t>
            </a:r>
            <a:r>
              <a:rPr lang="zh-CN" altLang="en-US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建达机电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到中游</a:t>
            </a:r>
            <a:r>
              <a:rPr lang="zh-CN" altLang="en-US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桂林橡机、橡胶设计院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到下游</a:t>
            </a:r>
            <a:r>
              <a:rPr lang="zh-CN" altLang="en-US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新桂轮、曙光院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的较为完整的产业链条。产业链缺项、弱项主要集中在</a:t>
            </a:r>
            <a:r>
              <a:rPr lang="zh-CN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上游各项设备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环节。下一步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zh-CN" altLang="en-US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橡胶机械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产业链上游主要围绕</a:t>
            </a:r>
            <a:r>
              <a:rPr lang="zh-CN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减速箱、电机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、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中游主要围绕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挤出机、硫化机</a:t>
            </a:r>
            <a:r>
              <a:rPr lang="zh-CN" altLang="en-US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，</a:t>
            </a:r>
            <a:r>
              <a:rPr sz="135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下游主要围绕</a:t>
            </a:r>
            <a:r>
              <a:rPr lang="zh-CN"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轮胎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等重点缺项、弱项环节招商引资，抓好新桂轮绿色智能百亿橡胶生态产业园项目、曙光院高性能民用航空轮胎项目等重点项目建设，力争</a:t>
            </a:r>
            <a:r>
              <a:rPr sz="135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20</a:t>
            </a:r>
            <a:r>
              <a:rPr lang="en-US" sz="1355" smtClean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35</a:t>
            </a:r>
            <a:r>
              <a:rPr sz="1355" smtClean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年橡胶机械产业链规上工业产值突破</a:t>
            </a:r>
            <a:r>
              <a:rPr lang="en-US" sz="1355" smtClean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20</a:t>
            </a:r>
            <a:r>
              <a:rPr sz="1355" smtClean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0</a:t>
            </a:r>
            <a:r>
              <a:rPr sz="1355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亿元。</a:t>
            </a:r>
            <a:endParaRPr sz="1355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9854957" y="1054905"/>
            <a:ext cx="6585" cy="564757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4633015" y="4242069"/>
            <a:ext cx="1018160" cy="16969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硫化设备</a:t>
            </a:r>
            <a:endParaRPr lang="en-US" altLang="zh-CN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643192" y="2298282"/>
            <a:ext cx="1018160" cy="16969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挤出设备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643192" y="3592543"/>
            <a:ext cx="1018160" cy="16969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成型设备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643192" y="2971155"/>
            <a:ext cx="1018160" cy="16969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裁断设备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633015" y="1667913"/>
            <a:ext cx="1018160" cy="169694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炼胶设备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10107583" y="2601194"/>
            <a:ext cx="637552" cy="32865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轮胎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899739" y="2929848"/>
            <a:ext cx="3733123" cy="338232"/>
            <a:chOff x="9243" y="4802"/>
            <a:chExt cx="6236" cy="565"/>
          </a:xfrm>
        </p:grpSpPr>
        <p:sp>
          <p:nvSpPr>
            <p:cNvPr id="10" name="矩形 9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软控股份（青岛）、天津赛象（天津）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中昊力创（灵川）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899739" y="3527291"/>
            <a:ext cx="3733255" cy="339109"/>
            <a:chOff x="9243" y="4802"/>
            <a:chExt cx="6236" cy="566"/>
          </a:xfrm>
        </p:grpSpPr>
        <p:sp>
          <p:nvSpPr>
            <p:cNvPr id="33" name="矩形 32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软控股份（青岛）、萨驰（昆山）、华澳轮胎（苏州）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桂林橡机（象山）、橡胶设计院（七星）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5899739" y="4157660"/>
            <a:ext cx="3733123" cy="338232"/>
            <a:chOff x="9243" y="4802"/>
            <a:chExt cx="6236" cy="565"/>
          </a:xfrm>
        </p:grpSpPr>
        <p:sp>
          <p:nvSpPr>
            <p:cNvPr id="38" name="矩形 37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软控股份（青岛）、益阳橡机（益阳）、巨轮智能（揭东）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桂林橡机（象山）、中昊力创（灵川）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5899738" y="2119887"/>
            <a:ext cx="3733123" cy="535784"/>
            <a:chOff x="9243" y="4792"/>
            <a:chExt cx="6236" cy="710"/>
          </a:xfrm>
        </p:grpSpPr>
        <p:sp>
          <p:nvSpPr>
            <p:cNvPr id="43" name="矩形 42"/>
            <p:cNvSpPr/>
            <p:nvPr/>
          </p:nvSpPr>
          <p:spPr>
            <a:xfrm>
              <a:off x="9243" y="479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大橡塑（大连）、益阳橡机（益阳）、Barwell（宁波）、特乐斯特（上海）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9243" y="5085"/>
              <a:ext cx="6236" cy="41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橡胶设计院（七星）、桂林橡机（象山）、</a:t>
              </a:r>
              <a:r>
                <a:rPr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梵玛科</a:t>
              </a:r>
              <a:r>
                <a:rPr lang="zh-CN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（七星）、</a:t>
              </a: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言行机械（七星）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57" name="矩形 56"/>
          <p:cNvSpPr/>
          <p:nvPr/>
        </p:nvSpPr>
        <p:spPr>
          <a:xfrm>
            <a:off x="5900337" y="1667913"/>
            <a:ext cx="3733123" cy="16941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大橡塑（大连）、益阳橡机（益阳）、无锡双象（无锡）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1163293" y="3866721"/>
            <a:ext cx="1988685" cy="62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南高齿（南京）、欧传传动（上海）、杭齿前进（杭州）、宁波东力（宁波）、国茂股份（常州）、重庆齿轮（重庆）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9" name="textbox 712"/>
          <p:cNvSpPr/>
          <p:nvPr/>
        </p:nvSpPr>
        <p:spPr>
          <a:xfrm>
            <a:off x="4490179" y="6995463"/>
            <a:ext cx="5160282" cy="4166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just"/>
            <a:r>
              <a:rPr sz="1185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185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做好现有企业服务工作，不断推动企业做大做强；围绕</a:t>
            </a:r>
            <a:r>
              <a:rPr lang="zh-CN" altLang="en-US" sz="1185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挤出机、硫化机进行招商引资，补充完整机械装备产业链。</a:t>
            </a:r>
            <a:endParaRPr lang="zh-CN" sz="1185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0" name="textbox 712"/>
          <p:cNvSpPr/>
          <p:nvPr/>
        </p:nvSpPr>
        <p:spPr>
          <a:xfrm>
            <a:off x="10107583" y="6199623"/>
            <a:ext cx="2146725" cy="1060192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185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重点做大轮胎产业，积极引入汽车轮胎企业，实现飞机、汽车特种车辆三类轮胎企业共同发展。</a:t>
            </a:r>
            <a:endParaRPr lang="zh-CN" sz="1185" kern="0" spc="1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151" name="textbox 712"/>
          <p:cNvSpPr/>
          <p:nvPr/>
        </p:nvSpPr>
        <p:spPr>
          <a:xfrm>
            <a:off x="856789" y="6707271"/>
            <a:ext cx="2146725" cy="7955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185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以桂林橡胶机械、桂林橡胶设计院为链主企业，通过招商引资重点补全其产业链上游的电机、减速箱等企业。</a:t>
            </a:r>
            <a:endParaRPr lang="zh-CN" sz="1185" kern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2" name="右箭头 151"/>
          <p:cNvSpPr/>
          <p:nvPr/>
        </p:nvSpPr>
        <p:spPr>
          <a:xfrm>
            <a:off x="3321393" y="3482393"/>
            <a:ext cx="383728" cy="383728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3" name="右箭头 152"/>
          <p:cNvSpPr/>
          <p:nvPr/>
        </p:nvSpPr>
        <p:spPr>
          <a:xfrm>
            <a:off x="9668779" y="3485387"/>
            <a:ext cx="383728" cy="383728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54" name="直接连接符 153"/>
          <p:cNvCxnSpPr/>
          <p:nvPr/>
        </p:nvCxnSpPr>
        <p:spPr>
          <a:xfrm flipH="true">
            <a:off x="4318129" y="1752921"/>
            <a:ext cx="5388" cy="25729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接箭头连接符 154"/>
          <p:cNvCxnSpPr/>
          <p:nvPr/>
        </p:nvCxnSpPr>
        <p:spPr>
          <a:xfrm>
            <a:off x="4323517" y="1752921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接箭头连接符 155"/>
          <p:cNvCxnSpPr/>
          <p:nvPr/>
        </p:nvCxnSpPr>
        <p:spPr>
          <a:xfrm>
            <a:off x="4323517" y="2383289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接箭头连接符 156"/>
          <p:cNvCxnSpPr/>
          <p:nvPr/>
        </p:nvCxnSpPr>
        <p:spPr>
          <a:xfrm>
            <a:off x="4323517" y="3039400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接箭头连接符 157"/>
          <p:cNvCxnSpPr/>
          <p:nvPr/>
        </p:nvCxnSpPr>
        <p:spPr>
          <a:xfrm>
            <a:off x="4326510" y="3676952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接箭头连接符 158"/>
          <p:cNvCxnSpPr/>
          <p:nvPr/>
        </p:nvCxnSpPr>
        <p:spPr>
          <a:xfrm>
            <a:off x="4318129" y="4322286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接箭头连接符 166"/>
          <p:cNvCxnSpPr/>
          <p:nvPr/>
        </p:nvCxnSpPr>
        <p:spPr>
          <a:xfrm>
            <a:off x="5661479" y="2380296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箭头连接符 167"/>
          <p:cNvCxnSpPr/>
          <p:nvPr/>
        </p:nvCxnSpPr>
        <p:spPr>
          <a:xfrm>
            <a:off x="5651302" y="3082501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接箭头连接符 168"/>
          <p:cNvCxnSpPr/>
          <p:nvPr/>
        </p:nvCxnSpPr>
        <p:spPr>
          <a:xfrm>
            <a:off x="5661479" y="3674557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直接箭头连接符 169"/>
          <p:cNvCxnSpPr/>
          <p:nvPr/>
        </p:nvCxnSpPr>
        <p:spPr>
          <a:xfrm>
            <a:off x="5651302" y="1763696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接箭头连接符 170"/>
          <p:cNvCxnSpPr/>
          <p:nvPr/>
        </p:nvCxnSpPr>
        <p:spPr>
          <a:xfrm>
            <a:off x="5661479" y="4322286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10052508" y="4635375"/>
            <a:ext cx="637552" cy="32865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其他橡胶制品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63293" y="3357277"/>
            <a:ext cx="1988685" cy="33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达博机械（江阴）、长丰机电（淮安）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163293" y="4666505"/>
            <a:ext cx="1988685" cy="569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恒立液压（常州）、宝力特（广州）、韶关液压（韶关）、中航重机（贵阳）、华德液压（北京）、太重榆液（长治）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592190" y="1587097"/>
            <a:ext cx="513035" cy="34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  <a:sym typeface="+mn-ea"/>
              </a:rPr>
              <a:t>电机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89197" y="2607181"/>
            <a:ext cx="513035" cy="3226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  <a:sym typeface="+mn-ea"/>
              </a:rPr>
              <a:t>电控系统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89197" y="4000217"/>
            <a:ext cx="512437" cy="332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  <a:sym typeface="+mn-ea"/>
              </a:rPr>
              <a:t>减速箱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163293" y="1510471"/>
            <a:ext cx="1988685" cy="608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新恒力电机（杭州）、上电电机（上海）、卧龙电气（绍兴）、大洋电机（中山）、德昌电机（上海）、江特电机（宜春）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1163293" y="2340786"/>
            <a:ext cx="1988685" cy="833906"/>
            <a:chOff x="9243" y="4802"/>
            <a:chExt cx="6236" cy="1132"/>
          </a:xfrm>
        </p:grpSpPr>
        <p:sp>
          <p:nvSpPr>
            <p:cNvPr id="31" name="矩形 30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柳州微电（柳州）、斯达特电子（沈阳）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建达机电（七星）、科创机电（七星）、国际线缆（七星）、凌云机电（象山）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0830142" y="1667315"/>
            <a:ext cx="1488220" cy="1055404"/>
            <a:chOff x="9243" y="4708"/>
            <a:chExt cx="6236" cy="1226"/>
          </a:xfrm>
        </p:grpSpPr>
        <p:sp>
          <p:nvSpPr>
            <p:cNvPr id="48" name="矩形 47"/>
            <p:cNvSpPr/>
            <p:nvPr/>
          </p:nvSpPr>
          <p:spPr>
            <a:xfrm>
              <a:off x="9243" y="4708"/>
              <a:ext cx="6236" cy="661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中策轮胎（杭州）、玲珑轮胎（招远）、赛轮轮胎（青岛）、正新轮胎（厦门）、三角轮胎（青岛）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新桂轮（永福）、曙光院（七星）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10830142" y="4194776"/>
            <a:ext cx="1488220" cy="1283486"/>
            <a:chOff x="9243" y="4802"/>
            <a:chExt cx="6236" cy="1132"/>
          </a:xfrm>
        </p:grpSpPr>
        <p:sp>
          <p:nvSpPr>
            <p:cNvPr id="51" name="矩形 50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时代新材（株洲）、三五三七（黔东南）、三力士（绍兴）、宏达新材（杭州）、三维橡胶（台州）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恒保防护（永福）、稳健乳胶（秀峰）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58" name="矩形 57"/>
          <p:cNvSpPr/>
          <p:nvPr/>
        </p:nvSpPr>
        <p:spPr>
          <a:xfrm>
            <a:off x="10830142" y="2722718"/>
            <a:ext cx="1488220" cy="800981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航隆再生资源（邯郸）、曙光院10万条/年高性能民用航空轮胎项目（二期）、新桂轮新能源乘用车轮胎智能制造基地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589796" y="4666505"/>
            <a:ext cx="513035" cy="33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  <a:sym typeface="+mn-ea"/>
              </a:rPr>
              <a:t>液压站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592190" y="3357277"/>
            <a:ext cx="513035" cy="33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B1B1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辅线成套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1" name="矩形: 圆角 19"/>
          <p:cNvSpPr/>
          <p:nvPr/>
        </p:nvSpPr>
        <p:spPr>
          <a:xfrm>
            <a:off x="10558361" y="720696"/>
            <a:ext cx="1663742" cy="172408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45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远期展望</a:t>
            </a:r>
            <a:endParaRPr lang="zh-CN" altLang="en-US" sz="9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4633014" y="4964029"/>
            <a:ext cx="1028465" cy="36038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本地配套外协加工</a:t>
            </a:r>
            <a:endParaRPr lang="en-US" altLang="zh-CN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5900337" y="4772464"/>
            <a:ext cx="3733123" cy="73273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升维机械（七星）、精诚机械（灵川）、皓宇化工（七星）、鸿煊机电（七星）、长龙机械（灵川）、五盛橡胶（七星）、志宗机械（灵川）、望宇机械（象山）、神飞机械（象山）、鑫日机械（灵川）、金固机械（秀峰）、联一机械（永福）、诚昊机械（叠彩）、大源齿轮（象山）</a:t>
            </a:r>
            <a:endParaRPr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cxnSp>
        <p:nvCxnSpPr>
          <p:cNvPr id="45" name="直接箭头连接符 44"/>
          <p:cNvCxnSpPr/>
          <p:nvPr/>
        </p:nvCxnSpPr>
        <p:spPr>
          <a:xfrm>
            <a:off x="5651302" y="5156193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592190" y="5590207"/>
            <a:ext cx="513634" cy="60941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本地配套物资供应商</a:t>
            </a:r>
            <a:endParaRPr lang="en-US" altLang="zh-CN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1163293" y="5460302"/>
            <a:ext cx="1988685" cy="8931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利得沃贸易（叠彩）、本特森商贸（七星）、兴成贸易（叠彩）、维克森自动化（叠彩）、先锋机电（叠彩）、习照新能源（叠彩）、名益网络（七星）、祁标机械（叠彩）、欧亚机电（七星）、奇星机电（七星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4633014" y="5715323"/>
            <a:ext cx="1028465" cy="38372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本地配套包装企业</a:t>
            </a:r>
            <a:endParaRPr lang="en-US" altLang="zh-CN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4633014" y="6467814"/>
            <a:ext cx="1028465" cy="32685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本地配套运输企业</a:t>
            </a:r>
            <a:endParaRPr lang="en-US" altLang="zh-CN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5900337" y="5772194"/>
            <a:ext cx="3733123" cy="32685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双新包装（七星）、加艺包装厂（永福）、深桂包装（临桂）</a:t>
            </a:r>
            <a:endParaRPr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5900337" y="6424114"/>
            <a:ext cx="3733123" cy="4136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北畅雷霆物流（秀峰）、亨运运输（秀峰）、通达物流（临桂）、航华机电（象山）</a:t>
            </a:r>
            <a:endParaRPr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cxnSp>
        <p:nvCxnSpPr>
          <p:cNvPr id="63" name="直接箭头连接符 62"/>
          <p:cNvCxnSpPr/>
          <p:nvPr/>
        </p:nvCxnSpPr>
        <p:spPr>
          <a:xfrm>
            <a:off x="5661479" y="5904493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箭头连接符 63"/>
          <p:cNvCxnSpPr/>
          <p:nvPr/>
        </p:nvCxnSpPr>
        <p:spPr>
          <a:xfrm>
            <a:off x="5661479" y="6684522"/>
            <a:ext cx="184381" cy="4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/>
          <p:cNvCxnSpPr/>
          <p:nvPr/>
        </p:nvCxnSpPr>
        <p:spPr>
          <a:xfrm>
            <a:off x="4329504" y="5160982"/>
            <a:ext cx="0" cy="1546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/>
          <p:nvPr/>
        </p:nvCxnSpPr>
        <p:spPr>
          <a:xfrm>
            <a:off x="4329504" y="5146614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/>
          <p:nvPr/>
        </p:nvCxnSpPr>
        <p:spPr>
          <a:xfrm>
            <a:off x="4318129" y="5909283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箭头连接符 67"/>
          <p:cNvCxnSpPr/>
          <p:nvPr/>
        </p:nvCxnSpPr>
        <p:spPr>
          <a:xfrm>
            <a:off x="4318129" y="6689311"/>
            <a:ext cx="225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1366520" y="234950"/>
            <a:ext cx="9924415" cy="485140"/>
          </a:xfrm>
        </p:spPr>
        <p:txBody>
          <a:bodyPr>
            <a:noAutofit/>
          </a:bodyPr>
          <a:lstStyle/>
          <a:p>
            <a:pPr algn="ctr"/>
            <a:r>
              <a:rPr lang="zh-CN" altLang="en-US" sz="2400" dirty="0"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测量仪器产业</a:t>
            </a:r>
            <a:r>
              <a:rPr lang="zh-CN" altLang="en-US" sz="2400" dirty="0" smtClean="0">
                <a:solidFill>
                  <a:schemeClr val="tx1"/>
                </a:solidFill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链图谱</a:t>
            </a:r>
            <a:endParaRPr lang="zh-CN" altLang="en-US" sz="2400" dirty="0" smtClean="0">
              <a:solidFill>
                <a:schemeClr val="tx1"/>
              </a:solidFill>
              <a:latin typeface="方正小标宋简体" panose="02000000000000000000" charset="-122"/>
              <a:ea typeface="方正小标宋简体" panose="02000000000000000000" charset="-122"/>
              <a:sym typeface="+mn-ea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788905" y="1003858"/>
          <a:ext cx="11223793" cy="408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矩形: 圆角 4"/>
          <p:cNvSpPr/>
          <p:nvPr/>
        </p:nvSpPr>
        <p:spPr>
          <a:xfrm>
            <a:off x="4524781" y="721094"/>
            <a:ext cx="1663742" cy="17240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94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已有产业链环节、落地企业</a:t>
            </a:r>
            <a:endParaRPr kumimoji="0" lang="zh-CN" altLang="en-US" sz="94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6543397" y="720696"/>
            <a:ext cx="1663742" cy="172408"/>
          </a:xfrm>
          <a:prstGeom prst="round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94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重点补链环节、目标企业</a:t>
            </a:r>
            <a:endParaRPr kumimoji="0" lang="zh-CN" altLang="en-US" sz="94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8533758" y="720696"/>
            <a:ext cx="1663742" cy="172408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45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在谈企业、拟建项目企业</a:t>
            </a:r>
            <a:endParaRPr lang="zh-CN" altLang="en-US" sz="9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H="true">
            <a:off x="3499189" y="1041736"/>
            <a:ext cx="10775" cy="6388094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690351" y="8035948"/>
            <a:ext cx="11668758" cy="10806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桂林市测量仪器产业链：以广陆数测、量具刃具为龙头企业，共有规模以上企业</a:t>
            </a:r>
            <a:r>
              <a:rPr lang="en-US" altLang="zh-CN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家。目前，产业链仍不成熟，上下游企业缺乏，尤其缺少上游核心零部件配套产业。下一步，上游积极提升招商引资高精度、高可靠性元器件，提高本地制造能力；中游积极开发广测量仪器市场空间，通过技术迭代和招商引资提高电子测量仪器的性能和质量，以满足下游产业的需求；下游产业链则应积极反馈市场需求和技术要求，引导电子测量仪器行业的技术创新和产品升级。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积极做好产业链招商引资工作，不断完成整个产业链；政府、行业协会加强政策引导和支持，引导电子测量仪器行业的技术创新和产品升级。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力争</a:t>
            </a:r>
            <a:r>
              <a:rPr lang="en-US" altLang="zh-CN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2035</a:t>
            </a:r>
            <a:r>
              <a:rPr lang="zh-CN" altLang="en-US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计量检测</a:t>
            </a:r>
            <a:r>
              <a:rPr sz="1355" dirty="0" err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产业链规上工业产值</a:t>
            </a:r>
            <a:r>
              <a:rPr lang="zh-CN" altLang="en-US" sz="1355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突破</a:t>
            </a:r>
            <a:r>
              <a:rPr lang="en-US" altLang="zh-CN" sz="1355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</a:t>
            </a:r>
            <a:r>
              <a:rPr lang="zh-CN" altLang="en-US" sz="135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亿元。</a:t>
            </a:r>
            <a:endParaRPr lang="zh-CN" altLang="en-US" sz="135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H="true">
            <a:off x="9842385" y="1054905"/>
            <a:ext cx="12572" cy="645394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矩形 90"/>
          <p:cNvSpPr/>
          <p:nvPr/>
        </p:nvSpPr>
        <p:spPr>
          <a:xfrm>
            <a:off x="10197378" y="1880431"/>
            <a:ext cx="356191" cy="660899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检测服务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1184245" y="4311511"/>
            <a:ext cx="1988685" cy="856654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中航光电（洛阳）、聚飞光电（深圳）、德州仪器（美国）、三星电子（韩国）、立讯精密（东莞）、汉威科技（郑州）、中航电测（汉中）、森霸传感（南阳）、敏芯股份（武汉）、苏奥传感（扬州）</a:t>
            </a:r>
            <a:endParaRPr lang="zh-CN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3967925" y="1811587"/>
            <a:ext cx="680654" cy="580083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几何量精密仪器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5" name="矩形 144"/>
          <p:cNvSpPr/>
          <p:nvPr/>
        </p:nvSpPr>
        <p:spPr>
          <a:xfrm>
            <a:off x="593387" y="4331865"/>
            <a:ext cx="388518" cy="75728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核心零部件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54" name="textbox 712"/>
          <p:cNvSpPr/>
          <p:nvPr/>
        </p:nvSpPr>
        <p:spPr>
          <a:xfrm>
            <a:off x="789142" y="6402563"/>
            <a:ext cx="2146725" cy="103145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积极提升招商引资高精度、高可靠性元器件，提高本地制造能力</a:t>
            </a:r>
            <a:endParaRPr sz="1185" kern="0" dirty="0">
              <a:solidFill>
                <a:schemeClr val="tx1">
                  <a:alpha val="10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5" name="textbox 712"/>
          <p:cNvSpPr/>
          <p:nvPr/>
        </p:nvSpPr>
        <p:spPr>
          <a:xfrm>
            <a:off x="9929495" y="6092825"/>
            <a:ext cx="2429510" cy="19437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以招商引资为主，不断扩展产业链；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支</a:t>
            </a:r>
            <a:r>
              <a:rPr lang="zh-CN" altLang="en-US" sz="1185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米栗高端装备制造产业园建设项目、桂林鸿程高端工业母机研发与制造项目等重点项目建设；加快鸿程矿山年产760台套工业母机及配套基础件增材制造项目建设，推动鸿程矿山做大做强；积极反馈市场需求和技术要求，引导电子测量仪器行业的技术创新和产品升级。</a:t>
            </a:r>
            <a:endParaRPr lang="zh-CN" altLang="en-US" sz="1185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marL="12700" indent="1905" algn="just" rtl="0" eaLnBrk="0">
              <a:lnSpc>
                <a:spcPct val="97000"/>
              </a:lnSpc>
            </a:pPr>
            <a:endParaRPr lang="zh-CN" altLang="en-US" sz="1185" kern="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56" name="textbox 712"/>
          <p:cNvSpPr/>
          <p:nvPr/>
        </p:nvSpPr>
        <p:spPr>
          <a:xfrm>
            <a:off x="4349259" y="6774916"/>
            <a:ext cx="4653234" cy="733933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185" dirty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185" kern="0" spc="-33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85" b="1" kern="0" spc="10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支持广陆数测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、量具刃具、华仪检测</a:t>
            </a:r>
            <a:r>
              <a:rPr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开发新产品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，不断拓宽市场赛道；积极开发广测量仪器市场空间，通过技术迭代和招商引资提高电子测量仪器的性能和质量，以满足下游产业的需求</a:t>
            </a:r>
            <a:r>
              <a:rPr lang="zh-CN" sz="1185" kern="0" dirty="0">
                <a:solidFill>
                  <a:schemeClr val="tx1">
                    <a:alpha val="10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sz="1185" kern="0" dirty="0">
              <a:solidFill>
                <a:schemeClr val="tx1">
                  <a:alpha val="10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indent="1905" algn="just" rtl="0" eaLnBrk="0">
              <a:lnSpc>
                <a:spcPct val="97000"/>
              </a:lnSpc>
            </a:pPr>
            <a:endParaRPr lang="zh-CN" sz="1185" kern="0" dirty="0">
              <a:solidFill>
                <a:schemeClr val="tx1">
                  <a:alpha val="10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4" name="右箭头 193"/>
          <p:cNvSpPr/>
          <p:nvPr/>
        </p:nvSpPr>
        <p:spPr>
          <a:xfrm>
            <a:off x="3332767" y="3815836"/>
            <a:ext cx="360980" cy="349606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5" name="右箭头 194"/>
          <p:cNvSpPr/>
          <p:nvPr/>
        </p:nvSpPr>
        <p:spPr>
          <a:xfrm>
            <a:off x="9746602" y="3815836"/>
            <a:ext cx="360980" cy="349606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45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: 圆角 19"/>
          <p:cNvSpPr/>
          <p:nvPr/>
        </p:nvSpPr>
        <p:spPr>
          <a:xfrm>
            <a:off x="10468565" y="720696"/>
            <a:ext cx="1663742" cy="172408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远期展望</a:t>
            </a:r>
            <a:endParaRPr lang="zh-CN" altLang="en-US" sz="845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197378" y="2885549"/>
            <a:ext cx="356191" cy="480708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汽车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197378" y="3596135"/>
            <a:ext cx="356191" cy="569307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消费电子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5323845" y="1658335"/>
            <a:ext cx="3733123" cy="583076"/>
            <a:chOff x="9243" y="4802"/>
            <a:chExt cx="6236" cy="565"/>
          </a:xfrm>
        </p:grpSpPr>
        <p:sp>
          <p:nvSpPr>
            <p:cNvPr id="17" name="矩形 16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华盛昌（深圳）、宁波优静（宁波）、胜利仪器（深圳）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广陆数测（灵川），量具刃具（象山）、迪吉特电子（七星）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19" name="矩形 18"/>
          <p:cNvSpPr/>
          <p:nvPr/>
        </p:nvSpPr>
        <p:spPr>
          <a:xfrm>
            <a:off x="10870849" y="3612897"/>
            <a:ext cx="1488220" cy="536382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环旭电子（上海）、蓝思科技（深圳）</a:t>
            </a:r>
            <a:endParaRPr lang="zh-CN" sz="845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0870849" y="2885549"/>
            <a:ext cx="1488220" cy="371756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比亚迪（深圳）、上汽集团（上海）</a:t>
            </a:r>
            <a:endParaRPr lang="zh-CN" sz="845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5323845" y="2242609"/>
            <a:ext cx="3733123" cy="298722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友讯达（深圳）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93387" y="3257305"/>
            <a:ext cx="388518" cy="75728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原材料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83048" y="3241740"/>
            <a:ext cx="1988685" cy="77284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横店东磁（东阳）、日东光学（深圳）、凯中精密（深圳）、风华高科（广东）、北新建材（北京）、恒逸石化（萧山区）、有研新材（北京）、天齐锂业（遂宁）、瑞丰高材（淄博）</a:t>
            </a:r>
            <a:endParaRPr lang="zh-CN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3967925" y="2786174"/>
            <a:ext cx="680654" cy="580083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机械量精密仪器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3967925" y="3585360"/>
            <a:ext cx="680654" cy="580083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热工量精密仪器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10870849" y="1950338"/>
            <a:ext cx="1488220" cy="572229"/>
            <a:chOff x="9243" y="4791"/>
            <a:chExt cx="6236" cy="577"/>
          </a:xfrm>
        </p:grpSpPr>
        <p:sp>
          <p:nvSpPr>
            <p:cNvPr id="36" name="矩形 35"/>
            <p:cNvSpPr/>
            <p:nvPr/>
          </p:nvSpPr>
          <p:spPr>
            <a:xfrm>
              <a:off x="9243" y="4791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广电计量（广州）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845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华谊检测（临桂）</a:t>
              </a:r>
              <a:endPara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3967925" y="4420463"/>
            <a:ext cx="680654" cy="580083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电磁精密仪器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967925" y="5200492"/>
            <a:ext cx="680654" cy="580083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光学精密仪器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5323845" y="5341172"/>
            <a:ext cx="3733123" cy="361579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三川智慧（鹰潭）、舜宇光学（杭州）、天瑞仪器（昆山）、四方光电（武汉）、永新光学（宁波）、创远仪器（上海）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5323845" y="3612897"/>
            <a:ext cx="3733123" cy="298722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日奇电子（广州）、中健计量（广东）、欣锐仪器（厦门）、雪迪龙（北京）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5323845" y="2786174"/>
            <a:ext cx="3733123" cy="298722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上海上机（上海）、东方中科（北京）、皖仪科技（合肥）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5323845" y="4538994"/>
            <a:ext cx="3733123" cy="298722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川仪股份（重庆）、同惠电子（常州）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10197378" y="4758695"/>
            <a:ext cx="356191" cy="709988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工业生产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10870849" y="4331865"/>
            <a:ext cx="1488220" cy="536382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大族激光（深圳）、海天精工（宁波）、华东数控（威海）、</a:t>
            </a:r>
            <a:endParaRPr lang="zh-CN" sz="845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870849" y="4868246"/>
            <a:ext cx="1488220" cy="5351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机床股份（叠彩）、</a:t>
            </a:r>
            <a:r>
              <a:rPr lang="zh-CN" altLang="en-US" sz="845" kern="0" spc="8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桂北机器（秀峰）、鸿程精密（临桂）</a:t>
            </a:r>
            <a:endParaRPr lang="zh-CN" sz="845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870849" y="5404030"/>
            <a:ext cx="1488220" cy="68903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845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桂林米栗高端装备制造产业园建设项目（象山）、桂林鸿程高端装备智能制造产业园（二期）</a:t>
            </a:r>
            <a:endParaRPr lang="zh-CN" sz="845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323845" y="3084896"/>
            <a:ext cx="3733123" cy="29872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晶瑞传感（七星）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323845" y="3911619"/>
            <a:ext cx="3733123" cy="29872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845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利通电子（七星）、云锦科技（七星）</a:t>
            </a:r>
            <a:endParaRPr lang="zh-CN" altLang="en-US" sz="845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1061086" y="118745"/>
            <a:ext cx="10515600" cy="309245"/>
          </a:xfrm>
        </p:spPr>
        <p:txBody>
          <a:bodyPr>
            <a:noAutofit/>
          </a:bodyPr>
          <a:lstStyle/>
          <a:p>
            <a:pPr algn="ctr"/>
            <a:r>
              <a:rPr lang="zh-CN" altLang="en-US" sz="2400" dirty="0"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汽车及零部件产业</a:t>
            </a:r>
            <a:r>
              <a:rPr lang="zh-CN" altLang="en-US" sz="2400" dirty="0" smtClean="0">
                <a:solidFill>
                  <a:schemeClr val="tx1"/>
                </a:solidFill>
                <a:latin typeface="方正小标宋简体" panose="02000000000000000000" charset="-122"/>
                <a:ea typeface="方正小标宋简体" panose="02000000000000000000" charset="-122"/>
                <a:sym typeface="+mn-ea"/>
              </a:rPr>
              <a:t>链图谱</a:t>
            </a:r>
            <a:endParaRPr lang="zh-CN" altLang="en-US" sz="2400" dirty="0" smtClean="0">
              <a:solidFill>
                <a:schemeClr val="tx1"/>
              </a:solidFill>
              <a:latin typeface="方正小标宋简体" panose="02000000000000000000" charset="-122"/>
              <a:ea typeface="方正小标宋简体" panose="02000000000000000000" charset="-122"/>
              <a:sym typeface="+mn-ea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448057" y="773257"/>
          <a:ext cx="11905488" cy="432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矩形: 圆角 4"/>
          <p:cNvSpPr/>
          <p:nvPr/>
        </p:nvSpPr>
        <p:spPr>
          <a:xfrm>
            <a:off x="4410838" y="473318"/>
            <a:ext cx="1764792" cy="18288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已有产业链环节、落地企业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6552058" y="472896"/>
            <a:ext cx="1764792" cy="182880"/>
          </a:xfrm>
          <a:prstGeom prst="round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重点补链环节、目标企业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8663306" y="472896"/>
            <a:ext cx="1764792" cy="18288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在谈企业、拟建项目企业</a:t>
            </a:r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H="true">
            <a:off x="3322955" y="813435"/>
            <a:ext cx="11430" cy="677608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80645" y="8448040"/>
            <a:ext cx="12640310" cy="10629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桂林市汽车及零部件产业链：以比亚迪实业、福达股份、鸣新底盘为龙头企业，共有规模以上企业</a:t>
            </a:r>
            <a:r>
              <a:rPr lang="en-US" altLang="zh-CN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19</a:t>
            </a:r>
            <a:r>
              <a:rPr lang="zh-CN" altLang="en-US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家，重点企业有：福达齿轮、福达曲轴、皮尔金顿、巴斯夫催化剂等。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202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年实现规模工业总产值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68.49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亿元。目前，已经初步形成中游多类汽车零配件，到下游汽车整车的较为完整的产业链条。产业链缺项、弱项主要集中在上游基础材料、中游环节。下</a:t>
            </a:r>
            <a:r>
              <a:rPr lang="zh-CN" altLang="en-US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一步，</a:t>
            </a:r>
            <a:r>
              <a:rPr lang="zh-CN" altLang="en-US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汽车及零部件</a:t>
            </a:r>
            <a:r>
              <a:rPr lang="zh-CN" altLang="en-US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产业链上游主要围绕电池材料、电子元器件，中游主要围绕主要围绕三电系统、汽车玻璃，下游主要围绕充电设施和桂客集团重组等重点缺项、弱项环节招商引资，抓好新桂轮绿色智能百亿橡胶生态产业园项目、比亚迪新能源汽车及相关配套产业项目、福达新能源汽车电驱动系统齿轮制造项目等重点项目建设，力争</a:t>
            </a:r>
            <a:r>
              <a:rPr lang="en-US" altLang="zh-CN" sz="12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2035</a:t>
            </a:r>
            <a:r>
              <a:rPr lang="zh-CN" altLang="en-US" sz="12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</a:t>
            </a:r>
            <a:r>
              <a:rPr lang="zh-CN" altLang="en-US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汽车及零部件</a:t>
            </a:r>
            <a:r>
              <a:rPr sz="1200" dirty="0" err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产业链规上工业产值</a:t>
            </a:r>
            <a:r>
              <a:rPr lang="zh-CN" altLang="en-US" sz="12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突破</a:t>
            </a:r>
            <a:r>
              <a:rPr lang="en-US" altLang="zh-CN" sz="120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300</a:t>
            </a:r>
            <a:r>
              <a:rPr lang="zh-CN" altLang="en-US" sz="12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亿元。</a:t>
            </a:r>
            <a:endParaRPr lang="zh-CN" altLang="en-US" sz="12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H="true">
            <a:off x="10051415" y="827405"/>
            <a:ext cx="13335" cy="68459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5869305" y="1388110"/>
            <a:ext cx="396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中马传动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温岭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)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、万里杨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金华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)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、长春一东（长春）</a:t>
            </a:r>
            <a:endParaRPr lang="zh-CN" altLang="en-US" sz="9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5869305" y="4345940"/>
            <a:ext cx="3959860" cy="358775"/>
            <a:chOff x="9243" y="4802"/>
            <a:chExt cx="6236" cy="565"/>
          </a:xfrm>
        </p:grpSpPr>
        <p:sp>
          <p:nvSpPr>
            <p:cNvPr id="55" name="矩形 54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l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宁德时代（宁德）、亚太电机（泰兴）、</a:t>
              </a:r>
              <a:r>
                <a:rPr lang="zh-CN" altLang="en-US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汇川技术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（深圳）</a:t>
              </a:r>
              <a:endPara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CCFFCC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嘉庆科技</a:t>
              </a:r>
              <a:r>
                <a:rPr lang="zh-CN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（潮州）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5869305" y="4897755"/>
            <a:ext cx="3959860" cy="358775"/>
            <a:chOff x="9243" y="4802"/>
            <a:chExt cx="6236" cy="565"/>
          </a:xfrm>
        </p:grpSpPr>
        <p:sp>
          <p:nvSpPr>
            <p:cNvPr id="63" name="矩形 62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康明斯发动机（重庆）、长安马自达（南京）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福达齿轮（临桂）、</a:t>
              </a:r>
              <a:r>
                <a:rPr lang="zh-CN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福达曲轴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（临桂）、福达重工（临桂）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69" name="矩形 68"/>
          <p:cNvSpPr/>
          <p:nvPr/>
        </p:nvSpPr>
        <p:spPr>
          <a:xfrm>
            <a:off x="5869305" y="5916295"/>
            <a:ext cx="3959860" cy="17970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科博达（上海）、星宇股份（常州）、斯坦雷（天津）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71" name="组合 70"/>
          <p:cNvGrpSpPr/>
          <p:nvPr/>
        </p:nvGrpSpPr>
        <p:grpSpPr>
          <a:xfrm>
            <a:off x="5869305" y="6276340"/>
            <a:ext cx="3959860" cy="358775"/>
            <a:chOff x="9243" y="4802"/>
            <a:chExt cx="6236" cy="565"/>
          </a:xfrm>
        </p:grpSpPr>
        <p:sp>
          <p:nvSpPr>
            <p:cNvPr id="72" name="矩形 71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华域汽车（上海）、继峰股份（宁波）、岱美股份（上海）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73" name="矩形 72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耀轩汽车</a:t>
              </a:r>
              <a:r>
                <a:rPr lang="zh-CN" sz="9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（灵川）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91" name="矩形 90"/>
          <p:cNvSpPr/>
          <p:nvPr/>
        </p:nvSpPr>
        <p:spPr>
          <a:xfrm>
            <a:off x="10589260" y="2072005"/>
            <a:ext cx="377825" cy="7073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汽车整车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110" name="组合 109"/>
          <p:cNvGrpSpPr/>
          <p:nvPr/>
        </p:nvGrpSpPr>
        <p:grpSpPr>
          <a:xfrm>
            <a:off x="5869305" y="2426970"/>
            <a:ext cx="3960000" cy="359705"/>
            <a:chOff x="9243" y="4802"/>
            <a:chExt cx="6236" cy="566"/>
          </a:xfrm>
        </p:grpSpPr>
        <p:sp>
          <p:nvSpPr>
            <p:cNvPr id="111" name="矩形 110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大洋电机（中山）、博格华纳（美国）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12" name="矩形 111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英才机械（七星）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113" name="矩形 112"/>
          <p:cNvSpPr/>
          <p:nvPr/>
        </p:nvSpPr>
        <p:spPr>
          <a:xfrm>
            <a:off x="5869305" y="1584960"/>
            <a:ext cx="396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赣诚汽车零部件（兴安）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114" name="组合 113"/>
          <p:cNvGrpSpPr/>
          <p:nvPr/>
        </p:nvGrpSpPr>
        <p:grpSpPr>
          <a:xfrm>
            <a:off x="5869305" y="1939290"/>
            <a:ext cx="3959860" cy="358775"/>
            <a:chOff x="9243" y="4802"/>
            <a:chExt cx="6236" cy="565"/>
          </a:xfrm>
        </p:grpSpPr>
        <p:sp>
          <p:nvSpPr>
            <p:cNvPr id="115" name="矩形 114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博世（无锡）、漫步者（深圳）、高德红外（南京）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16" name="矩形 115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电器科学研究院（七星）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117" name="组合 116"/>
          <p:cNvGrpSpPr/>
          <p:nvPr/>
        </p:nvGrpSpPr>
        <p:grpSpPr>
          <a:xfrm>
            <a:off x="5869305" y="3587750"/>
            <a:ext cx="3959860" cy="359410"/>
            <a:chOff x="9243" y="4802"/>
            <a:chExt cx="6236" cy="566"/>
          </a:xfrm>
        </p:grpSpPr>
        <p:sp>
          <p:nvSpPr>
            <p:cNvPr id="118" name="矩形 117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福耀玻璃（福清）、华阳集团（惠州）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19" name="矩形 118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l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900" dirty="0" err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皮尔金顿</a:t>
              </a:r>
              <a:r>
                <a:rPr lang="zh-CN" altLang="en-US" sz="900" dirty="0" err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（七星）</a:t>
              </a:r>
              <a:endParaRPr lang="zh-CN" altLang="en-US" sz="900" dirty="0" err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120" name="组合 119"/>
          <p:cNvGrpSpPr/>
          <p:nvPr/>
        </p:nvGrpSpPr>
        <p:grpSpPr>
          <a:xfrm>
            <a:off x="5869305" y="3026410"/>
            <a:ext cx="3959860" cy="358775"/>
            <a:chOff x="9243" y="4802"/>
            <a:chExt cx="6236" cy="565"/>
          </a:xfrm>
        </p:grpSpPr>
        <p:sp>
          <p:nvSpPr>
            <p:cNvPr id="121" name="矩形 120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伯特利（芜湖）、拓普集团（宁波）、万向集团（杭州）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122" name="矩形 121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900" dirty="0" err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鸣新底盘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（七星）、福达重工（临桂）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124" name="矩形 123"/>
          <p:cNvSpPr/>
          <p:nvPr/>
        </p:nvSpPr>
        <p:spPr>
          <a:xfrm>
            <a:off x="5869305" y="5501640"/>
            <a:ext cx="3959860" cy="17970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采埃孚（德国）、爱信精机（日本）、捷特科（日本）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27" name="矩形 126"/>
          <p:cNvSpPr/>
          <p:nvPr/>
        </p:nvSpPr>
        <p:spPr>
          <a:xfrm>
            <a:off x="866775" y="1494790"/>
            <a:ext cx="2109470" cy="36004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本钢板材（本溪）、</a:t>
            </a:r>
            <a:r>
              <a:rPr lang="zh-CN"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宝武钢铁（武汉）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130" name="组合 129"/>
          <p:cNvGrpSpPr/>
          <p:nvPr/>
        </p:nvGrpSpPr>
        <p:grpSpPr>
          <a:xfrm>
            <a:off x="866775" y="2402840"/>
            <a:ext cx="2109470" cy="718820"/>
            <a:chOff x="9243" y="4802"/>
            <a:chExt cx="6236" cy="1132"/>
          </a:xfrm>
        </p:grpSpPr>
        <p:sp>
          <p:nvSpPr>
            <p:cNvPr id="131" name="矩形 130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立讯精密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(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深圳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)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、亨通集团（苏州）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endParaRPr>
            </a:p>
          </p:txBody>
        </p:sp>
        <p:sp>
          <p:nvSpPr>
            <p:cNvPr id="132" name="矩形 131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至敏电子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（永福）、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嘉润茂科技（临桂）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sp>
        <p:nvSpPr>
          <p:cNvPr id="133" name="矩形 132"/>
          <p:cNvSpPr/>
          <p:nvPr/>
        </p:nvSpPr>
        <p:spPr>
          <a:xfrm>
            <a:off x="867410" y="3121660"/>
            <a:ext cx="2109470" cy="36000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开布电子（深圳）、</a:t>
            </a:r>
            <a:r>
              <a:rPr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怡电宝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（台州）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35" name="矩形 134"/>
          <p:cNvSpPr/>
          <p:nvPr/>
        </p:nvSpPr>
        <p:spPr>
          <a:xfrm>
            <a:off x="867410" y="3841750"/>
            <a:ext cx="2109470" cy="36004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兰州石化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兰州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)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、正新橡胶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</a:t>
            </a: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昆山</a:t>
            </a:r>
            <a:r>
              <a: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)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866775" y="4831080"/>
            <a:ext cx="2109470" cy="36004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当升科技（北京）、璞泰来（上海）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0589260" y="4201795"/>
            <a:ext cx="377190" cy="7073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充电设施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11031220" y="3782695"/>
            <a:ext cx="1578610" cy="1126490"/>
            <a:chOff x="9243" y="4802"/>
            <a:chExt cx="6236" cy="1132"/>
          </a:xfrm>
        </p:grpSpPr>
        <p:sp>
          <p:nvSpPr>
            <p:cNvPr id="30" name="矩形 29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通合科技（石家庄）、双杰电器（北京）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阳天特箱（临桂）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5869305" y="6874510"/>
            <a:ext cx="3959860" cy="358775"/>
            <a:chOff x="9243" y="4802"/>
            <a:chExt cx="6236" cy="565"/>
          </a:xfrm>
        </p:grpSpPr>
        <p:sp>
          <p:nvSpPr>
            <p:cNvPr id="36" name="矩形 35"/>
            <p:cNvSpPr/>
            <p:nvPr/>
          </p:nvSpPr>
          <p:spPr>
            <a:xfrm>
              <a:off x="9243" y="4802"/>
              <a:ext cx="6236" cy="283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华策橡塑（南京）、中策橡胶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(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无锡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)</a:t>
              </a:r>
              <a:endParaRPr lang="en-US" alt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9243" y="5085"/>
              <a:ext cx="6236" cy="2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新桂轮（永福）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5869305" y="7233285"/>
            <a:ext cx="3959860" cy="17970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航隆再生资源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（邯郸）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67410" y="6096000"/>
            <a:ext cx="2109470" cy="36004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南山铝业（烟台）、江西铜业（贵溪）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5869305" y="3931920"/>
            <a:ext cx="3959860" cy="17970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耀皮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玻璃</a:t>
            </a:r>
            <a:r>
              <a:rPr lang="zh-CN" sz="90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</a:t>
            </a:r>
            <a:r>
              <a:rPr lang="zh-CN" altLang="en-US" sz="90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上海</a:t>
            </a:r>
            <a:r>
              <a:rPr lang="zh-CN" sz="90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4022725" y="145923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传动系统及配件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4022725" y="202184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汽车电子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4022725" y="3769995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汽车玻璃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4022725" y="258191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发电机及配件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4022725" y="5542280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变速箱及配件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88" name="矩形 87"/>
          <p:cNvSpPr/>
          <p:nvPr/>
        </p:nvSpPr>
        <p:spPr>
          <a:xfrm>
            <a:off x="4022725" y="498983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发动机及配件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0" name="矩形 139"/>
          <p:cNvSpPr/>
          <p:nvPr/>
        </p:nvSpPr>
        <p:spPr>
          <a:xfrm>
            <a:off x="4022725" y="4432935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三电系统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1" name="矩形 140"/>
          <p:cNvSpPr/>
          <p:nvPr/>
        </p:nvSpPr>
        <p:spPr>
          <a:xfrm>
            <a:off x="4022725" y="3099435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制动系统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2" name="矩形 141"/>
          <p:cNvSpPr/>
          <p:nvPr/>
        </p:nvSpPr>
        <p:spPr>
          <a:xfrm>
            <a:off x="4022725" y="5944870"/>
            <a:ext cx="1080000" cy="18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汽车车灯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3" name="矩形 142"/>
          <p:cNvSpPr/>
          <p:nvPr/>
        </p:nvSpPr>
        <p:spPr>
          <a:xfrm>
            <a:off x="4022725" y="636905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汽车座椅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240665" y="1410970"/>
            <a:ext cx="411480" cy="70739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钢材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5" name="矩形 144"/>
          <p:cNvSpPr/>
          <p:nvPr/>
        </p:nvSpPr>
        <p:spPr>
          <a:xfrm>
            <a:off x="238760" y="2540000"/>
            <a:ext cx="412115" cy="80327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电子元器件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6" name="矩形 145"/>
          <p:cNvSpPr/>
          <p:nvPr/>
        </p:nvSpPr>
        <p:spPr>
          <a:xfrm>
            <a:off x="240665" y="3718560"/>
            <a:ext cx="411480" cy="606425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橡胶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pSp>
        <p:nvGrpSpPr>
          <p:cNvPr id="147" name="组合 146"/>
          <p:cNvGrpSpPr/>
          <p:nvPr/>
        </p:nvGrpSpPr>
        <p:grpSpPr>
          <a:xfrm>
            <a:off x="11031220" y="1862455"/>
            <a:ext cx="1578610" cy="1126490"/>
            <a:chOff x="9243" y="4802"/>
            <a:chExt cx="6236" cy="1132"/>
          </a:xfrm>
        </p:grpSpPr>
        <p:sp>
          <p:nvSpPr>
            <p:cNvPr id="148" name="矩形 147"/>
            <p:cNvSpPr/>
            <p:nvPr/>
          </p:nvSpPr>
          <p:spPr>
            <a:xfrm>
              <a:off x="9243" y="4802"/>
              <a:ext cx="6236" cy="567"/>
            </a:xfrm>
            <a:prstGeom prst="rect">
              <a:avLst/>
            </a:prstGeom>
            <a:solidFill>
              <a:srgbClr val="FFB1B1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比亚迪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(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深圳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)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、零跑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(</a:t>
              </a: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杭州</a:t>
              </a:r>
              <a:r>
                <a:rPr lang="en-US" altLang="zh-CN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ea"/>
                </a:rPr>
                <a:t>)</a:t>
              </a:r>
              <a:endPara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endParaRPr>
            </a:p>
          </p:txBody>
        </p:sp>
        <p:sp>
          <p:nvSpPr>
            <p:cNvPr id="149" name="矩形 148"/>
            <p:cNvSpPr/>
            <p:nvPr/>
          </p:nvSpPr>
          <p:spPr>
            <a:xfrm>
              <a:off x="9243" y="5367"/>
              <a:ext cx="6236" cy="567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9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桂客发展（永福）、</a:t>
              </a:r>
              <a:r>
                <a:rPr lang="en-US" altLang="zh-CN" sz="900" dirty="0" err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大宇客车</a:t>
              </a:r>
              <a:r>
                <a:rPr lang="zh-CN" altLang="en-US" sz="900" dirty="0" err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（象山）</a:t>
              </a:r>
              <a:endParaRPr lang="zh-CN" altLang="en-US" sz="900" dirty="0" err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</p:grpSp>
      <p:sp>
        <p:nvSpPr>
          <p:cNvPr id="150" name="矩形 149"/>
          <p:cNvSpPr/>
          <p:nvPr/>
        </p:nvSpPr>
        <p:spPr>
          <a:xfrm>
            <a:off x="240030" y="4825365"/>
            <a:ext cx="412115" cy="70739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电池材料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239395" y="5863590"/>
            <a:ext cx="411480" cy="70739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有色金属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52" name="矩形 151"/>
          <p:cNvSpPr/>
          <p:nvPr/>
        </p:nvSpPr>
        <p:spPr>
          <a:xfrm>
            <a:off x="11031220" y="4897755"/>
            <a:ext cx="1578610" cy="56324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华润新能源</a:t>
            </a:r>
            <a:r>
              <a:rPr lang="zh-CN" sz="9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（深圳）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4022725" y="7054850"/>
            <a:ext cx="108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轮胎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54" name="textbox 712"/>
          <p:cNvSpPr/>
          <p:nvPr/>
        </p:nvSpPr>
        <p:spPr>
          <a:xfrm>
            <a:off x="240030" y="7037705"/>
            <a:ext cx="2277110" cy="10941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重点针对电池生产环节，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通过招商引资吸引电池材料生产企业进入</a:t>
            </a:r>
            <a:r>
              <a:rPr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逐步</a:t>
            </a:r>
            <a:r>
              <a:rPr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实现新能源汽车电池材料规模化生产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sz="1200" kern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5" name="textbox 712"/>
          <p:cNvSpPr/>
          <p:nvPr/>
        </p:nvSpPr>
        <p:spPr>
          <a:xfrm>
            <a:off x="10332720" y="6031865"/>
            <a:ext cx="2277110" cy="15621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积极引进战略合作者，尽快实现桂客集团整体重组，争取重启新能源客车生产制造项目建设，打造集研发、产业化于一体的新能源汽车生产基地。</a:t>
            </a:r>
            <a:endParaRPr lang="zh-CN" sz="1200" kern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6" name="textbox 712"/>
          <p:cNvSpPr/>
          <p:nvPr/>
        </p:nvSpPr>
        <p:spPr>
          <a:xfrm>
            <a:off x="3417570" y="7589520"/>
            <a:ext cx="6411595" cy="77851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905" algn="just" rtl="0" eaLnBrk="0">
              <a:lnSpc>
                <a:spcPct val="97000"/>
              </a:lnSpc>
            </a:pP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重点方向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针对汽车零部件生产环节，重点推进兴安（玉环）汽车部件产业园、桂林比亚迪弗迪科技新能源汽车零部件生产项目建设，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加快引入</a:t>
            </a:r>
            <a:r>
              <a:rPr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上海耀皮汽车安全玻璃生产基地项目</a:t>
            </a:r>
            <a:r>
              <a:rPr lang="zh-CN"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12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推动产业链中游零配件领域转型升级，朝着将桂林打造成为西南重要的新能源汽车零配件基地目标努力。</a:t>
            </a:r>
            <a:endParaRPr sz="1200" kern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157" name="直接连接符 156"/>
          <p:cNvCxnSpPr/>
          <p:nvPr/>
        </p:nvCxnSpPr>
        <p:spPr>
          <a:xfrm>
            <a:off x="3646170" y="1555750"/>
            <a:ext cx="0" cy="55905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接箭头连接符 157"/>
          <p:cNvCxnSpPr/>
          <p:nvPr/>
        </p:nvCxnSpPr>
        <p:spPr>
          <a:xfrm>
            <a:off x="3668395" y="6461125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接箭头连接符 158"/>
          <p:cNvCxnSpPr/>
          <p:nvPr/>
        </p:nvCxnSpPr>
        <p:spPr>
          <a:xfrm>
            <a:off x="3646170" y="2118360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接箭头连接符 159"/>
          <p:cNvCxnSpPr/>
          <p:nvPr/>
        </p:nvCxnSpPr>
        <p:spPr>
          <a:xfrm>
            <a:off x="3646170" y="2673985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直接箭头连接符 160"/>
          <p:cNvCxnSpPr/>
          <p:nvPr/>
        </p:nvCxnSpPr>
        <p:spPr>
          <a:xfrm>
            <a:off x="3668395" y="3279140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接箭头连接符 161"/>
          <p:cNvCxnSpPr/>
          <p:nvPr/>
        </p:nvCxnSpPr>
        <p:spPr>
          <a:xfrm>
            <a:off x="3646170" y="3856990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接箭头连接符 162"/>
          <p:cNvCxnSpPr/>
          <p:nvPr/>
        </p:nvCxnSpPr>
        <p:spPr>
          <a:xfrm>
            <a:off x="3668395" y="4555490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接箭头连接符 163"/>
          <p:cNvCxnSpPr/>
          <p:nvPr/>
        </p:nvCxnSpPr>
        <p:spPr>
          <a:xfrm>
            <a:off x="3646170" y="5077460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接箭头连接符 164"/>
          <p:cNvCxnSpPr/>
          <p:nvPr/>
        </p:nvCxnSpPr>
        <p:spPr>
          <a:xfrm>
            <a:off x="3646170" y="5632450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接箭头连接符 165"/>
          <p:cNvCxnSpPr/>
          <p:nvPr/>
        </p:nvCxnSpPr>
        <p:spPr>
          <a:xfrm>
            <a:off x="3646170" y="6036945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接箭头连接符 166"/>
          <p:cNvCxnSpPr/>
          <p:nvPr/>
        </p:nvCxnSpPr>
        <p:spPr>
          <a:xfrm>
            <a:off x="3646170" y="7146925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箭头连接符 167"/>
          <p:cNvCxnSpPr/>
          <p:nvPr/>
        </p:nvCxnSpPr>
        <p:spPr>
          <a:xfrm>
            <a:off x="3646170" y="1567815"/>
            <a:ext cx="2514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接箭头连接符 168"/>
          <p:cNvCxnSpPr>
            <a:stCxn id="57" idx="3"/>
          </p:cNvCxnSpPr>
          <p:nvPr/>
        </p:nvCxnSpPr>
        <p:spPr>
          <a:xfrm flipV="true">
            <a:off x="5102860" y="1544320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直接箭头连接符 183"/>
          <p:cNvCxnSpPr/>
          <p:nvPr/>
        </p:nvCxnSpPr>
        <p:spPr>
          <a:xfrm flipV="true">
            <a:off x="5102860" y="2108835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直接箭头连接符 184"/>
          <p:cNvCxnSpPr/>
          <p:nvPr/>
        </p:nvCxnSpPr>
        <p:spPr>
          <a:xfrm flipV="true">
            <a:off x="5102860" y="2653030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接箭头连接符 185"/>
          <p:cNvCxnSpPr/>
          <p:nvPr/>
        </p:nvCxnSpPr>
        <p:spPr>
          <a:xfrm flipV="true">
            <a:off x="5102860" y="3203575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接箭头连接符 186"/>
          <p:cNvCxnSpPr/>
          <p:nvPr/>
        </p:nvCxnSpPr>
        <p:spPr>
          <a:xfrm flipV="true">
            <a:off x="5102860" y="3856990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直接箭头连接符 187"/>
          <p:cNvCxnSpPr/>
          <p:nvPr/>
        </p:nvCxnSpPr>
        <p:spPr>
          <a:xfrm flipV="true">
            <a:off x="5102860" y="4520565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直接箭头连接符 188"/>
          <p:cNvCxnSpPr/>
          <p:nvPr/>
        </p:nvCxnSpPr>
        <p:spPr>
          <a:xfrm flipV="true">
            <a:off x="5102860" y="5077460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直接箭头连接符 189"/>
          <p:cNvCxnSpPr/>
          <p:nvPr/>
        </p:nvCxnSpPr>
        <p:spPr>
          <a:xfrm flipV="true">
            <a:off x="5102860" y="5589270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直接箭头连接符 190"/>
          <p:cNvCxnSpPr/>
          <p:nvPr/>
        </p:nvCxnSpPr>
        <p:spPr>
          <a:xfrm flipV="true">
            <a:off x="5102860" y="6031865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直接箭头连接符 191"/>
          <p:cNvCxnSpPr/>
          <p:nvPr/>
        </p:nvCxnSpPr>
        <p:spPr>
          <a:xfrm flipV="true">
            <a:off x="5102860" y="6456045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直接箭头连接符 192"/>
          <p:cNvCxnSpPr/>
          <p:nvPr/>
        </p:nvCxnSpPr>
        <p:spPr>
          <a:xfrm flipV="true">
            <a:off x="5102860" y="7141845"/>
            <a:ext cx="6623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右箭头 193"/>
          <p:cNvSpPr/>
          <p:nvPr/>
        </p:nvSpPr>
        <p:spPr>
          <a:xfrm>
            <a:off x="3146425" y="3756025"/>
            <a:ext cx="382905" cy="370840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5" name="右箭头 194"/>
          <p:cNvSpPr/>
          <p:nvPr/>
        </p:nvSpPr>
        <p:spPr>
          <a:xfrm>
            <a:off x="9949815" y="3756025"/>
            <a:ext cx="382905" cy="370840"/>
          </a:xfrm>
          <a:prstGeom prst="rightArrow">
            <a:avLst/>
          </a:prstGeom>
          <a:solidFill>
            <a:srgbClr val="CEF9FD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67410" y="5182235"/>
            <a:ext cx="2109470" cy="36004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9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泓新科技（经开区）</a:t>
            </a:r>
            <a:endParaRPr lang="zh-CN" altLang="en-US" sz="9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" name="矩形: 圆角 19"/>
          <p:cNvSpPr/>
          <p:nvPr/>
        </p:nvSpPr>
        <p:spPr>
          <a:xfrm>
            <a:off x="10715627" y="472896"/>
            <a:ext cx="1764792" cy="18288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</a:ex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9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远期展望</a:t>
            </a:r>
            <a:endParaRPr lang="zh-CN" altLang="en-US" sz="9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359*31"/>
  <p:tag name="TABLE_ENDDRAG_RECT" val="32*62*359*31"/>
</p:tagLst>
</file>

<file path=ppt/tags/tag10.xml><?xml version="1.0" encoding="utf-8"?>
<p:tagLst xmlns:p="http://schemas.openxmlformats.org/presentationml/2006/main">
  <p:tag name="TABLE_ENDDRAG_ORIGIN_RECT" val="112*22"/>
  <p:tag name="TABLE_ENDDRAG_RECT" val="10*301*112*22"/>
</p:tagLst>
</file>

<file path=ppt/tags/tag11.xml><?xml version="1.0" encoding="utf-8"?>
<p:tagLst xmlns:p="http://schemas.openxmlformats.org/presentationml/2006/main">
  <p:tag name="TABLE_ENDDRAG_ORIGIN_RECT" val="112*23"/>
  <p:tag name="TABLE_ENDDRAG_RECT" val="10*493*112*23"/>
</p:tagLst>
</file>

<file path=ppt/tags/tag12.xml><?xml version="1.0" encoding="utf-8"?>
<p:tagLst xmlns:p="http://schemas.openxmlformats.org/presentationml/2006/main">
  <p:tag name="TABLE_ENDDRAG_ORIGIN_RECT" val="112*26"/>
  <p:tag name="TABLE_ENDDRAG_RECT" val="10*593*112*26"/>
</p:tagLst>
</file>

<file path=ppt/tags/tag13.xml><?xml version="1.0" encoding="utf-8"?>
<p:tagLst xmlns:p="http://schemas.openxmlformats.org/presentationml/2006/main">
  <p:tag name="TABLE_ENDDRAG_ORIGIN_RECT" val="99*33"/>
  <p:tag name="TABLE_ENDDRAG_RECT" val="471*232*99*33"/>
</p:tagLst>
</file>

<file path=ppt/tags/tag14.xml><?xml version="1.0" encoding="utf-8"?>
<p:tagLst xmlns:p="http://schemas.openxmlformats.org/presentationml/2006/main">
  <p:tag name="TABLE_ENDDRAG_ORIGIN_RECT" val="99*28"/>
  <p:tag name="TABLE_ENDDRAG_RECT" val="471*330*99*28"/>
</p:tagLst>
</file>

<file path=ppt/tags/tag15.xml><?xml version="1.0" encoding="utf-8"?>
<p:tagLst xmlns:p="http://schemas.openxmlformats.org/presentationml/2006/main">
  <p:tag name="TABLE_ENDDRAG_ORIGIN_RECT" val="72*22"/>
  <p:tag name="TABLE_ENDDRAG_RECT" val="885*319*72*22"/>
</p:tagLst>
</file>

<file path=ppt/tags/tag16.xml><?xml version="1.0" encoding="utf-8"?>
<p:tagLst xmlns:p="http://schemas.openxmlformats.org/presentationml/2006/main">
  <p:tag name="TABLE_ENDDRAG_ORIGIN_RECT" val="175*22"/>
  <p:tag name="TABLE_ENDDRAG_RECT" val="216*383*175*22"/>
</p:tagLst>
</file>

<file path=ppt/tags/tag17.xml><?xml version="1.0" encoding="utf-8"?>
<p:tagLst xmlns:p="http://schemas.openxmlformats.org/presentationml/2006/main">
  <p:tag name="TABLE_ENDDRAG_ORIGIN_RECT" val="99*34"/>
  <p:tag name="TABLE_ENDDRAG_RECT" val="471*123*99*34"/>
</p:tagLst>
</file>

<file path=ppt/tags/tag18.xml><?xml version="1.0" encoding="utf-8"?>
<p:tagLst xmlns:p="http://schemas.openxmlformats.org/presentationml/2006/main">
  <p:tag name="TABLE_ENDDRAG_ORIGIN_RECT" val="175*22"/>
  <p:tag name="TABLE_ENDDRAG_RECT" val="216*383*175*22"/>
</p:tagLst>
</file>

<file path=ppt/tags/tag19.xml><?xml version="1.0" encoding="utf-8"?>
<p:tagLst xmlns:p="http://schemas.openxmlformats.org/presentationml/2006/main">
  <p:tag name="TABLE_ENDDRAG_ORIGIN_RECT" val="213*36"/>
  <p:tag name="TABLE_ENDDRAG_RECT" val="972*202*213*36"/>
</p:tagLst>
</file>

<file path=ppt/tags/tag2.xml><?xml version="1.0" encoding="utf-8"?>
<p:tagLst xmlns:p="http://schemas.openxmlformats.org/presentationml/2006/main">
  <p:tag name="TABLE_ENDDRAG_ORIGIN_RECT" val="285*31"/>
  <p:tag name="TABLE_ENDDRAG_RECT" val="874*62*285*31"/>
</p:tagLst>
</file>

<file path=ppt/tags/tag20.xml><?xml version="1.0" encoding="utf-8"?>
<p:tagLst xmlns:p="http://schemas.openxmlformats.org/presentationml/2006/main">
  <p:tag name="TABLE_ENDDRAG_ORIGIN_RECT" val="213*36"/>
  <p:tag name="TABLE_ENDDRAG_RECT" val="972*202*213*36"/>
</p:tagLst>
</file>

<file path=ppt/tags/tag21.xml><?xml version="1.0" encoding="utf-8"?>
<p:tagLst xmlns:p="http://schemas.openxmlformats.org/presentationml/2006/main">
  <p:tag name="TABLE_ENDDRAG_ORIGIN_RECT" val="213*23"/>
  <p:tag name="TABLE_ENDDRAG_RECT" val="972*284*213*23"/>
</p:tagLst>
</file>

<file path=ppt/tags/tag22.xml><?xml version="1.0" encoding="utf-8"?>
<p:tagLst xmlns:p="http://schemas.openxmlformats.org/presentationml/2006/main">
  <p:tag name="TABLE_ENDDRAG_ORIGIN_RECT" val="213*36"/>
  <p:tag name="TABLE_ENDDRAG_RECT" val="972*202*213*36"/>
</p:tagLst>
</file>

<file path=ppt/tags/tag3.xml><?xml version="1.0" encoding="utf-8"?>
<p:tagLst xmlns:p="http://schemas.openxmlformats.org/presentationml/2006/main">
  <p:tag name="TABLE_ENDDRAG_ORIGIN_RECT" val="375*31"/>
  <p:tag name="TABLE_ENDDRAG_RECT" val="453*62*375*31"/>
</p:tagLst>
</file>

<file path=ppt/tags/tag4.xml><?xml version="1.0" encoding="utf-8"?>
<p:tagLst xmlns:p="http://schemas.openxmlformats.org/presentationml/2006/main">
  <p:tag name="TABLE_ENDDRAG_ORIGIN_RECT" val="72*15"/>
  <p:tag name="TABLE_ENDDRAG_RECT" val="885*287*72*15"/>
</p:tagLst>
</file>

<file path=ppt/tags/tag5.xml><?xml version="1.0" encoding="utf-8"?>
<p:tagLst xmlns:p="http://schemas.openxmlformats.org/presentationml/2006/main">
  <p:tag name="TABLE_ENDDRAG_ORIGIN_RECT" val="72*19"/>
  <p:tag name="TABLE_ENDDRAG_RECT" val="885*202*72*19"/>
</p:tagLst>
</file>

<file path=ppt/tags/tag6.xml><?xml version="1.0" encoding="utf-8"?>
<p:tagLst xmlns:p="http://schemas.openxmlformats.org/presentationml/2006/main">
  <p:tag name="TABLE_ENDDRAG_ORIGIN_RECT" val="213*36"/>
  <p:tag name="TABLE_ENDDRAG_RECT" val="972*202*213*36"/>
</p:tagLst>
</file>

<file path=ppt/tags/tag7.xml><?xml version="1.0" encoding="utf-8"?>
<p:tagLst xmlns:p="http://schemas.openxmlformats.org/presentationml/2006/main">
  <p:tag name="TABLE_ENDDRAG_ORIGIN_RECT" val="213*23"/>
  <p:tag name="TABLE_ENDDRAG_RECT" val="972*284*213*23"/>
</p:tagLst>
</file>

<file path=ppt/tags/tag8.xml><?xml version="1.0" encoding="utf-8"?>
<p:tagLst xmlns:p="http://schemas.openxmlformats.org/presentationml/2006/main">
  <p:tag name="TABLE_ENDDRAG_ORIGIN_RECT" val="72*23"/>
  <p:tag name="TABLE_ENDDRAG_RECT" val="885*356*72*23"/>
</p:tagLst>
</file>

<file path=ppt/tags/tag9.xml><?xml version="1.0" encoding="utf-8"?>
<p:tagLst xmlns:p="http://schemas.openxmlformats.org/presentationml/2006/main">
  <p:tag name="TABLE_ENDDRAG_ORIGIN_RECT" val="99*34"/>
  <p:tag name="TABLE_ENDDRAG_RECT" val="471*123*99*34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>
    <a:spDef>
      <a:spPr>
        <a:solidFill>
          <a:srgbClr val="CEF9FD"/>
        </a:solidFill>
      </a:spPr>
      <a:bodyPr rtlCol="0" anchor="ctr"/>
      <a:lstStyle>
        <a:defPPr algn="ctr">
          <a:defRPr lang="zh-CN" altLang="en-US" sz="1000" b="1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5">
            <a:shade val="15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6505</Words>
  <Application>WPS 演示</Application>
  <PresentationFormat>A3 纸张(297x420 毫米)</PresentationFormat>
  <Paragraphs>515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方正黑体_GBK</vt:lpstr>
      <vt:lpstr>Times New Roman</vt:lpstr>
      <vt:lpstr>方正小标宋简体</vt:lpstr>
      <vt:lpstr>黑体</vt:lpstr>
      <vt:lpstr>Arial</vt:lpstr>
      <vt:lpstr>Calibri</vt:lpstr>
      <vt:lpstr>等线</vt:lpstr>
      <vt:lpstr>Arial Unicode MS</vt:lpstr>
      <vt:lpstr>等线 Light</vt:lpstr>
      <vt:lpstr>DejaVu Sans</vt:lpstr>
      <vt:lpstr>1_Office 主题​​</vt:lpstr>
      <vt:lpstr>电力装备产业链图谱</vt:lpstr>
      <vt:lpstr>PowerPoint 演示文稿</vt:lpstr>
      <vt:lpstr>橡胶机械产业链图谱</vt:lpstr>
      <vt:lpstr>测量仪器产业链图谱</vt:lpstr>
      <vt:lpstr>汽车及零部件产业链图谱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建新 文</dc:creator>
  <cp:lastModifiedBy>gxxc</cp:lastModifiedBy>
  <cp:revision>100</cp:revision>
  <dcterms:created xsi:type="dcterms:W3CDTF">2025-02-07T09:06:47Z</dcterms:created>
  <dcterms:modified xsi:type="dcterms:W3CDTF">2025-02-07T09:06:47Z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6C4ECD81EA9A42AE829EFCC9D92C4C79_12</vt:lpwstr>
  </property>
  <property fmtid="{D5CDD505-2E9C-101B-9397-08002B2CF9AE}" pid="3" name="KSOProductBuildVer">
    <vt:lpwstr>2052-11.8.2.10489</vt:lpwstr>
  </property>
</Properties>
</file>