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60" r:id="rId3"/>
    <p:sldId id="263" r:id="rId5"/>
    <p:sldId id="264" r:id="rId6"/>
    <p:sldId id="265" r:id="rId7"/>
  </p:sldIdLst>
  <p:sldSz cx="15119350" cy="10690225"/>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66"/>
    <a:srgbClr val="000000"/>
    <a:srgbClr val="ABC0E4"/>
    <a:srgbClr val="FFCCCC"/>
    <a:srgbClr val="5B9BD5"/>
    <a:srgbClr val="FEE599"/>
    <a:srgbClr val="4F88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8" d="100"/>
          <a:sy n="58" d="100"/>
        </p:scale>
        <p:origin x="7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true"/>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true"/>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true" noRot="true" noChangeAspect="true"/>
          </p:cNvSpPr>
          <p:nvPr>
            <p:ph type="sldImg" idx="2"/>
          </p:nvPr>
        </p:nvSpPr>
        <p:spPr>
          <a:xfrm>
            <a:off x="1246641" y="1143000"/>
            <a:ext cx="4364719"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true"/>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true"/>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true"/>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true" noRot="true" noChangeAspect="true"/>
          </p:cNvSpPr>
          <p:nvPr>
            <p:ph type="sldImg" idx="2"/>
          </p:nvPr>
        </p:nvSpPr>
        <p:spPr>
          <a:xfrm>
            <a:off x="1246188" y="1143000"/>
            <a:ext cx="4365625" cy="3086100"/>
          </a:xfrm>
        </p:spPr>
      </p:sp>
      <p:sp>
        <p:nvSpPr>
          <p:cNvPr id="3" name="文本占位符 2"/>
          <p:cNvSpPr>
            <a:spLocks noGrp="true"/>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true" noRot="true" noChangeAspect="true"/>
          </p:cNvSpPr>
          <p:nvPr>
            <p:ph type="sldImg" idx="2"/>
          </p:nvPr>
        </p:nvSpPr>
        <p:spPr>
          <a:xfrm>
            <a:off x="1246188" y="1143000"/>
            <a:ext cx="4365625" cy="3086100"/>
          </a:xfrm>
        </p:spPr>
      </p:sp>
      <p:sp>
        <p:nvSpPr>
          <p:cNvPr id="3" name="文本占位符 2"/>
          <p:cNvSpPr>
            <a:spLocks noGrp="true"/>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true" noRot="true" noChangeAspect="true"/>
          </p:cNvSpPr>
          <p:nvPr>
            <p:ph type="sldImg" idx="2"/>
          </p:nvPr>
        </p:nvSpPr>
        <p:spPr>
          <a:xfrm>
            <a:off x="1246188" y="1143000"/>
            <a:ext cx="4365625" cy="3086100"/>
          </a:xfrm>
        </p:spPr>
      </p:sp>
      <p:sp>
        <p:nvSpPr>
          <p:cNvPr id="3" name="文本占位符 2"/>
          <p:cNvSpPr>
            <a:spLocks noGrp="true"/>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true" noRot="true" noChangeAspect="true"/>
          </p:cNvSpPr>
          <p:nvPr>
            <p:ph type="sldImg" idx="2"/>
          </p:nvPr>
        </p:nvSpPr>
        <p:spPr>
          <a:xfrm>
            <a:off x="1246188" y="1143000"/>
            <a:ext cx="4365625" cy="3086100"/>
          </a:xfrm>
        </p:spPr>
      </p:sp>
      <p:sp>
        <p:nvSpPr>
          <p:cNvPr id="3" name="文本占位符 2"/>
          <p:cNvSpPr>
            <a:spLocks noGrp="true"/>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8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8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8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tags" Target="../tags/tag1.xml"/><Relationship Id="rId2" Type="http://schemas.openxmlformats.org/officeDocument/2006/relationships/image" Target="../media/image2.pn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7" Type="http://schemas.openxmlformats.org/officeDocument/2006/relationships/notesSlide" Target="../notesSlides/notesSlide2.xml"/><Relationship Id="rId6" Type="http://schemas.openxmlformats.org/officeDocument/2006/relationships/slideLayout" Target="../slideLayouts/slideLayout1.xml"/><Relationship Id="rId5" Type="http://schemas.openxmlformats.org/officeDocument/2006/relationships/tags" Target="../tags/tag6.xml"/><Relationship Id="rId4" Type="http://schemas.openxmlformats.org/officeDocument/2006/relationships/tags" Target="../tags/tag5.xml"/><Relationship Id="rId3" Type="http://schemas.openxmlformats.org/officeDocument/2006/relationships/tags" Target="../tags/tag4.xml"/><Relationship Id="rId2" Type="http://schemas.openxmlformats.org/officeDocument/2006/relationships/image" Target="../media/image2.png"/><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1.xml"/><Relationship Id="rId4" Type="http://schemas.openxmlformats.org/officeDocument/2006/relationships/tags" Target="../tags/tag9.xml"/><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7" Type="http://schemas.openxmlformats.org/officeDocument/2006/relationships/notesSlide" Target="../notesSlides/notesSlide4.xml"/><Relationship Id="rId6" Type="http://schemas.openxmlformats.org/officeDocument/2006/relationships/slideLayout" Target="../slideLayouts/slideLayout1.xml"/><Relationship Id="rId5" Type="http://schemas.openxmlformats.org/officeDocument/2006/relationships/tags" Target="../tags/tag12.xml"/><Relationship Id="rId4" Type="http://schemas.openxmlformats.org/officeDocument/2006/relationships/tags" Target="../tags/tag11.xml"/><Relationship Id="rId3" Type="http://schemas.openxmlformats.org/officeDocument/2006/relationships/tags" Target="../tags/tag10.xml"/><Relationship Id="rId2" Type="http://schemas.openxmlformats.org/officeDocument/2006/relationships/image" Target="../media/image2.pn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718" name="picture 718"/>
          <p:cNvPicPr>
            <a:picLocks noChangeAspect="true"/>
          </p:cNvPicPr>
          <p:nvPr/>
        </p:nvPicPr>
        <p:blipFill>
          <a:blip r:embed="rId1"/>
          <a:stretch>
            <a:fillRect/>
          </a:stretch>
        </p:blipFill>
        <p:spPr>
          <a:xfrm rot="21600000">
            <a:off x="4686363" y="1347850"/>
            <a:ext cx="15843" cy="7740000"/>
          </a:xfrm>
          <a:prstGeom prst="rect">
            <a:avLst/>
          </a:prstGeom>
        </p:spPr>
      </p:pic>
      <p:pic>
        <p:nvPicPr>
          <p:cNvPr id="720" name="picture 720"/>
          <p:cNvPicPr>
            <a:picLocks noChangeAspect="true"/>
          </p:cNvPicPr>
          <p:nvPr/>
        </p:nvPicPr>
        <p:blipFill>
          <a:blip r:embed="rId2"/>
          <a:stretch>
            <a:fillRect/>
          </a:stretch>
        </p:blipFill>
        <p:spPr>
          <a:xfrm rot="21600000">
            <a:off x="10382059" y="1299590"/>
            <a:ext cx="16095" cy="7837200"/>
          </a:xfrm>
          <a:prstGeom prst="rect">
            <a:avLst/>
          </a:prstGeom>
        </p:spPr>
      </p:pic>
      <p:sp>
        <p:nvSpPr>
          <p:cNvPr id="2" name="圆角矩形 1"/>
          <p:cNvSpPr/>
          <p:nvPr/>
        </p:nvSpPr>
        <p:spPr>
          <a:xfrm>
            <a:off x="295275" y="8887460"/>
            <a:ext cx="14420850" cy="1238250"/>
          </a:xfrm>
          <a:prstGeom prst="roundRect">
            <a:avLst/>
          </a:prstGeom>
          <a:solidFill>
            <a:schemeClr val="accent1">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l"/>
            <a:r>
              <a:rPr lang="zh-CN" altLang="en-US" sz="1400">
                <a:solidFill>
                  <a:schemeClr val="tx1"/>
                </a:solidFill>
                <a:latin typeface="黑体" panose="02010609060101010101" charset="-122"/>
                <a:ea typeface="黑体" panose="02010609060101010101" charset="-122"/>
                <a:cs typeface="黑体" panose="02010609060101010101" charset="-122"/>
                <a:sym typeface="+mn-ea"/>
              </a:rPr>
              <a:t>桂林酒产业链</a:t>
            </a:r>
            <a:r>
              <a:rPr lang="zh-CN" altLang="en-US" sz="1400">
                <a:solidFill>
                  <a:schemeClr val="tx1"/>
                </a:solidFill>
                <a:latin typeface="黑体" panose="02010609060101010101" charset="-122"/>
                <a:ea typeface="黑体" panose="02010609060101010101" charset="-122"/>
                <a:cs typeface="黑体" panose="02010609060101010101" charset="-122"/>
              </a:rPr>
              <a:t>：共有漓泉啤酒、桂林三花、湘山酒业等</a:t>
            </a:r>
            <a:r>
              <a:rPr lang="en-US" altLang="zh-CN" sz="1400">
                <a:solidFill>
                  <a:schemeClr val="tx1"/>
                </a:solidFill>
                <a:latin typeface="黑体" panose="02010609060101010101" charset="-122"/>
                <a:ea typeface="黑体" panose="02010609060101010101" charset="-122"/>
                <a:cs typeface="黑体" panose="02010609060101010101" charset="-122"/>
              </a:rPr>
              <a:t>3</a:t>
            </a:r>
            <a:r>
              <a:rPr lang="zh-CN" altLang="en-US" sz="1400">
                <a:solidFill>
                  <a:schemeClr val="tx1"/>
                </a:solidFill>
                <a:latin typeface="黑体" panose="02010609060101010101" charset="-122"/>
                <a:ea typeface="黑体" panose="02010609060101010101" charset="-122"/>
                <a:cs typeface="黑体" panose="02010609060101010101" charset="-122"/>
              </a:rPr>
              <a:t>家规上企业，涵盖米料加工发酵、啤酒白酒果酒生产等产业链企业</a:t>
            </a:r>
            <a:r>
              <a:rPr lang="en-US" altLang="zh-CN" sz="1400">
                <a:solidFill>
                  <a:schemeClr val="tx1"/>
                </a:solidFill>
                <a:latin typeface="黑体" panose="02010609060101010101" charset="-122"/>
                <a:ea typeface="黑体" panose="02010609060101010101" charset="-122"/>
                <a:cs typeface="黑体" panose="02010609060101010101" charset="-122"/>
              </a:rPr>
              <a:t>10</a:t>
            </a:r>
            <a:r>
              <a:rPr lang="zh-CN" altLang="en-US" sz="1400">
                <a:solidFill>
                  <a:schemeClr val="tx1"/>
                </a:solidFill>
                <a:latin typeface="黑体" panose="02010609060101010101" charset="-122"/>
                <a:ea typeface="黑体" panose="02010609060101010101" charset="-122"/>
                <a:cs typeface="黑体" panose="02010609060101010101" charset="-122"/>
              </a:rPr>
              <a:t>余家。202</a:t>
            </a:r>
            <a:r>
              <a:rPr lang="en-US" altLang="zh-CN" sz="1400">
                <a:solidFill>
                  <a:schemeClr val="tx1"/>
                </a:solidFill>
                <a:latin typeface="黑体" panose="02010609060101010101" charset="-122"/>
                <a:ea typeface="黑体" panose="02010609060101010101" charset="-122"/>
                <a:cs typeface="黑体" panose="02010609060101010101" charset="-122"/>
              </a:rPr>
              <a:t>4</a:t>
            </a:r>
            <a:r>
              <a:rPr lang="zh-CN" altLang="en-US" sz="1400">
                <a:solidFill>
                  <a:schemeClr val="tx1"/>
                </a:solidFill>
                <a:latin typeface="黑体" panose="02010609060101010101" charset="-122"/>
                <a:ea typeface="黑体" panose="02010609060101010101" charset="-122"/>
                <a:cs typeface="黑体" panose="02010609060101010101" charset="-122"/>
              </a:rPr>
              <a:t>年实现规模工业总产值</a:t>
            </a:r>
            <a:r>
              <a:rPr lang="en-US" altLang="zh-CN" sz="1400">
                <a:solidFill>
                  <a:schemeClr val="tx1"/>
                </a:solidFill>
                <a:latin typeface="黑体" panose="02010609060101010101" charset="-122"/>
                <a:ea typeface="黑体" panose="02010609060101010101" charset="-122"/>
                <a:cs typeface="黑体" panose="02010609060101010101" charset="-122"/>
              </a:rPr>
              <a:t>31.05</a:t>
            </a:r>
            <a:r>
              <a:rPr lang="zh-CN" altLang="en-US" sz="1400">
                <a:solidFill>
                  <a:schemeClr val="tx1"/>
                </a:solidFill>
                <a:latin typeface="黑体" panose="02010609060101010101" charset="-122"/>
                <a:ea typeface="黑体" panose="02010609060101010101" charset="-122"/>
                <a:cs typeface="黑体" panose="02010609060101010101" charset="-122"/>
              </a:rPr>
              <a:t>亿元。目前，已经初步形成从上游</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米原料加工发酵包装</a:t>
            </a:r>
            <a:r>
              <a:rPr lang="zh-CN" altLang="en-US" sz="1400">
                <a:solidFill>
                  <a:schemeClr val="tx1"/>
                </a:solidFill>
                <a:latin typeface="黑体" panose="02010609060101010101" charset="-122"/>
                <a:ea typeface="黑体" panose="02010609060101010101" charset="-122"/>
                <a:cs typeface="黑体" panose="02010609060101010101" charset="-122"/>
              </a:rPr>
              <a:t>，到中游</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啤酒白酒果酒产品</a:t>
            </a:r>
            <a:r>
              <a:rPr lang="zh-CN" altLang="en-US" sz="1400">
                <a:solidFill>
                  <a:schemeClr val="tx1"/>
                </a:solidFill>
                <a:latin typeface="黑体" panose="02010609060101010101" charset="-122"/>
                <a:ea typeface="黑体" panose="02010609060101010101" charset="-122"/>
                <a:cs typeface="黑体" panose="02010609060101010101" charset="-122"/>
              </a:rPr>
              <a:t>生产，到下游专卖店的较为完整的产业链条。产业链缺项、弱项主要集中在米香型白酒推广和知名爆款品牌创建上。下一步，</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桂林市酒</a:t>
            </a:r>
            <a:r>
              <a:rPr lang="zh-CN" altLang="en-US" sz="1400">
                <a:solidFill>
                  <a:schemeClr val="tx1"/>
                </a:solidFill>
                <a:latin typeface="黑体" panose="02010609060101010101" charset="-122"/>
                <a:ea typeface="黑体" panose="02010609060101010101" charset="-122"/>
                <a:cs typeface="黑体" panose="02010609060101010101" charset="-122"/>
              </a:rPr>
              <a:t>产业链上游主要围绕米原料产品发酵深加工，中游啤酒生产主要围绕持续引入燕京集团产品线、白酒生产主要围绕引入同米香型白酒口感相似龙头酒企的思路来进行招商引资，力争酒</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产业产值</a:t>
            </a:r>
            <a:r>
              <a:rPr lang="zh-CN" altLang="en-US" sz="1400">
                <a:solidFill>
                  <a:schemeClr val="tx1"/>
                </a:solidFill>
                <a:latin typeface="黑体" panose="02010609060101010101" charset="-122"/>
                <a:ea typeface="黑体" panose="02010609060101010101" charset="-122"/>
                <a:cs typeface="黑体" panose="02010609060101010101" charset="-122"/>
              </a:rPr>
              <a:t>实现</a:t>
            </a:r>
            <a:r>
              <a:rPr lang="en-US" altLang="zh-CN" sz="1400">
                <a:solidFill>
                  <a:schemeClr val="tx1"/>
                </a:solidFill>
                <a:latin typeface="黑体" panose="02010609060101010101" charset="-122"/>
                <a:ea typeface="黑体" panose="02010609060101010101" charset="-122"/>
                <a:cs typeface="黑体" panose="02010609060101010101" charset="-122"/>
              </a:rPr>
              <a:t>300</a:t>
            </a:r>
            <a:r>
              <a:rPr lang="zh-CN" altLang="en-US" sz="1400">
                <a:solidFill>
                  <a:schemeClr val="tx1"/>
                </a:solidFill>
                <a:latin typeface="黑体" panose="02010609060101010101" charset="-122"/>
                <a:ea typeface="黑体" panose="02010609060101010101" charset="-122"/>
                <a:cs typeface="黑体" panose="02010609060101010101" charset="-122"/>
              </a:rPr>
              <a:t>亿元目标。</a:t>
            </a:r>
            <a:endParaRPr lang="zh-CN" altLang="en-US" sz="1400">
              <a:solidFill>
                <a:schemeClr val="tx1"/>
              </a:solidFill>
              <a:latin typeface="黑体" panose="02010609060101010101" charset="-122"/>
              <a:ea typeface="黑体" panose="02010609060101010101" charset="-122"/>
              <a:cs typeface="黑体" panose="02010609060101010101" charset="-122"/>
            </a:endParaRPr>
          </a:p>
        </p:txBody>
      </p:sp>
      <p:sp>
        <p:nvSpPr>
          <p:cNvPr id="25" name="文本框 24"/>
          <p:cNvSpPr txBox="true"/>
          <p:nvPr/>
        </p:nvSpPr>
        <p:spPr>
          <a:xfrm>
            <a:off x="5189855" y="7125653"/>
            <a:ext cx="4868545" cy="1383665"/>
          </a:xfrm>
          <a:prstGeom prst="rect">
            <a:avLst/>
          </a:prstGeom>
          <a:noFill/>
        </p:spPr>
        <p:txBody>
          <a:bodyPr wrap="square" rtlCol="0" anchor="ctr" anchorCtr="false">
            <a:spAutoFit/>
          </a:bodyPr>
          <a:lstStyle/>
          <a:p>
            <a:pPr algn="l">
              <a:buClrTx/>
              <a:buSzTx/>
              <a:buNone/>
            </a:pPr>
            <a:r>
              <a:rPr lang="zh-CN" altLang="en-US" sz="1400" b="1" dirty="0">
                <a:latin typeface="微软雅黑" panose="020B0503020204020204" charset="-122"/>
                <a:ea typeface="微软雅黑" panose="020B0503020204020204" charset="-122"/>
              </a:rPr>
              <a:t>重点的发展方向：</a:t>
            </a:r>
            <a:endParaRPr lang="zh-CN" altLang="en-US" sz="1400" b="1" dirty="0">
              <a:latin typeface="微软雅黑" panose="020B0503020204020204" charset="-122"/>
              <a:ea typeface="微软雅黑" panose="020B0503020204020204" charset="-122"/>
            </a:endParaRPr>
          </a:p>
          <a:p>
            <a:pPr algn="l">
              <a:buClrTx/>
              <a:buSzTx/>
              <a:buNone/>
            </a:pPr>
            <a:r>
              <a:rPr lang="zh-CN" sz="1400">
                <a:latin typeface="宋体" panose="02010600030101010101" pitchFamily="2" charset="-122"/>
                <a:ea typeface="宋体" panose="02010600030101010101" pitchFamily="2" charset="-122"/>
                <a:sym typeface="+mn-ea"/>
              </a:rPr>
              <a:t>改造提升造酒制造工艺和生产设备，提升产品品质，开发适应酒消费升级新产品。深挖桂酒文化，大力开展品牌营销，擦亮“三花”、“湘山”、“漓泉”等知名桂酒品牌价值，加快打造国内高端米香型白酒基地与高端化、精酿化、定制化啤酒研发生产基地。</a:t>
            </a:r>
            <a:endParaRPr lang="zh-CN" sz="1400" b="1" dirty="0">
              <a:latin typeface="微软雅黑" panose="020B0503020204020204" charset="-122"/>
              <a:ea typeface="微软雅黑" panose="020B0503020204020204" charset="-122"/>
            </a:endParaRPr>
          </a:p>
        </p:txBody>
      </p:sp>
      <p:sp>
        <p:nvSpPr>
          <p:cNvPr id="26" name="文本框 25"/>
          <p:cNvSpPr txBox="true"/>
          <p:nvPr/>
        </p:nvSpPr>
        <p:spPr>
          <a:xfrm>
            <a:off x="295275" y="7125970"/>
            <a:ext cx="4232910" cy="1383665"/>
          </a:xfrm>
          <a:prstGeom prst="rect">
            <a:avLst/>
          </a:prstGeom>
          <a:noFill/>
        </p:spPr>
        <p:txBody>
          <a:bodyPr wrap="square" rtlCol="0" anchor="ctr" anchorCtr="false">
            <a:spAutoFit/>
          </a:bodyPr>
          <a:lstStyle/>
          <a:p>
            <a:pPr algn="l">
              <a:buClrTx/>
              <a:buSzTx/>
              <a:buNone/>
            </a:pPr>
            <a:r>
              <a:rPr lang="zh-CN" altLang="en-US" sz="1400" b="1" dirty="0">
                <a:latin typeface="微软雅黑" panose="020B0503020204020204" charset="-122"/>
                <a:ea typeface="微软雅黑" panose="020B0503020204020204" charset="-122"/>
              </a:rPr>
              <a:t>在建的重大项目：</a:t>
            </a:r>
            <a:endParaRPr lang="zh-CN" altLang="en-US" sz="1400" b="1" dirty="0">
              <a:latin typeface="微软雅黑" panose="020B0503020204020204" charset="-122"/>
              <a:ea typeface="微软雅黑" panose="020B0503020204020204" charset="-122"/>
            </a:endParaRPr>
          </a:p>
          <a:p>
            <a:pPr algn="l">
              <a:buClrTx/>
              <a:buSzTx/>
              <a:buNone/>
            </a:pPr>
            <a:r>
              <a:rPr lang="zh-CN" altLang="en-US" sz="1400" b="1" dirty="0">
                <a:latin typeface="微软雅黑" panose="020B0503020204020204" charset="-122"/>
                <a:ea typeface="微软雅黑" panose="020B0503020204020204" charset="-122"/>
                <a:sym typeface="+mn-ea"/>
              </a:rPr>
              <a:t>（1）啤酒生产：</a:t>
            </a:r>
            <a:r>
              <a:rPr lang="zh-CN" altLang="en-US" sz="1400">
                <a:latin typeface="宋体" panose="02010600030101010101" pitchFamily="2" charset="-122"/>
                <a:ea typeface="宋体" panose="02010600030101010101" pitchFamily="2" charset="-122"/>
                <a:sym typeface="+mn-ea"/>
              </a:rPr>
              <a:t>燕京啤酒（桂林漓泉）股份有限公司发酵阀阵自动化改造项目</a:t>
            </a:r>
            <a:endParaRPr lang="zh-CN" altLang="en-US" sz="1400">
              <a:latin typeface="宋体" panose="02010600030101010101" pitchFamily="2" charset="-122"/>
              <a:ea typeface="宋体" panose="02010600030101010101" pitchFamily="2" charset="-122"/>
            </a:endParaRPr>
          </a:p>
          <a:p>
            <a:pPr algn="l">
              <a:buClrTx/>
              <a:buSzTx/>
              <a:buNone/>
            </a:pPr>
            <a:r>
              <a:rPr lang="zh-CN" altLang="en-US" sz="1400" b="1" dirty="0">
                <a:latin typeface="微软雅黑" panose="020B0503020204020204" charset="-122"/>
                <a:ea typeface="微软雅黑" panose="020B0503020204020204" charset="-122"/>
                <a:sym typeface="+mn-ea"/>
              </a:rPr>
              <a:t>（2）白酒生产：</a:t>
            </a:r>
            <a:r>
              <a:rPr lang="zh-CN" altLang="en-US" sz="1400">
                <a:latin typeface="宋体" panose="02010600030101010101" pitchFamily="2" charset="-122"/>
                <a:ea typeface="宋体" panose="02010600030101010101" pitchFamily="2" charset="-122"/>
                <a:sym typeface="+mn-ea"/>
              </a:rPr>
              <a:t>桂林三花股份有限公司白酒提升改造二期项目、大成酒业新建年产900千升白酒项目、桂林湘山酒业酿酒生态园提质增效技改项目</a:t>
            </a:r>
            <a:endParaRPr lang="zh-CN" altLang="en-US" sz="1400">
              <a:latin typeface="宋体" panose="02010600030101010101" pitchFamily="2" charset="-122"/>
              <a:ea typeface="宋体" panose="02010600030101010101" pitchFamily="2" charset="-122"/>
              <a:sym typeface="+mn-ea"/>
            </a:endParaRPr>
          </a:p>
        </p:txBody>
      </p:sp>
      <p:sp>
        <p:nvSpPr>
          <p:cNvPr id="7" name="矩形 6"/>
          <p:cNvSpPr/>
          <p:nvPr/>
        </p:nvSpPr>
        <p:spPr>
          <a:xfrm>
            <a:off x="12700" y="13335"/>
            <a:ext cx="15106650" cy="495935"/>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sz="2800" dirty="0">
                <a:latin typeface="方正小标宋简体" panose="02000000000000000000" charset="-122"/>
                <a:ea typeface="方正小标宋简体" panose="02000000000000000000" charset="-122"/>
                <a:sym typeface="+mn-ea"/>
              </a:rPr>
              <a:t>酒产业链图谱</a:t>
            </a:r>
            <a:endParaRPr lang="zh-CN" altLang="en-US" sz="2800" dirty="0">
              <a:solidFill>
                <a:schemeClr val="tx1"/>
              </a:solidFill>
              <a:latin typeface="方正小标宋_GBK" panose="02000000000000000000" charset="-122"/>
              <a:ea typeface="方正小标宋_GBK" panose="02000000000000000000" charset="-122"/>
            </a:endParaRPr>
          </a:p>
        </p:txBody>
      </p:sp>
      <p:sp>
        <p:nvSpPr>
          <p:cNvPr id="70" name="矩形 69"/>
          <p:cNvSpPr/>
          <p:nvPr/>
        </p:nvSpPr>
        <p:spPr>
          <a:xfrm>
            <a:off x="12238685" y="1626377"/>
            <a:ext cx="1188000" cy="720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buClrTx/>
              <a:buSzTx/>
              <a:buFontTx/>
            </a:pPr>
            <a:r>
              <a:rPr lang="zh-CN" altLang="en-US" sz="1000" b="1" dirty="0">
                <a:solidFill>
                  <a:schemeClr val="tx1"/>
                </a:solidFill>
                <a:latin typeface="微软雅黑" panose="020B0503020204020204" charset="-122"/>
                <a:ea typeface="微软雅黑" panose="020B0503020204020204" charset="-122"/>
                <a:sym typeface="+mn-ea"/>
              </a:rPr>
              <a:t>商超便利店</a:t>
            </a:r>
            <a:endParaRPr lang="zh-CN" altLang="en-US" sz="1000" b="1" dirty="0">
              <a:solidFill>
                <a:schemeClr val="tx1"/>
              </a:solidFill>
              <a:latin typeface="微软雅黑" panose="020B0503020204020204" charset="-122"/>
              <a:ea typeface="微软雅黑" panose="020B0503020204020204" charset="-122"/>
              <a:sym typeface="+mn-ea"/>
            </a:endParaRPr>
          </a:p>
        </p:txBody>
      </p:sp>
      <p:sp>
        <p:nvSpPr>
          <p:cNvPr id="71" name="矩形 70"/>
          <p:cNvSpPr/>
          <p:nvPr/>
        </p:nvSpPr>
        <p:spPr>
          <a:xfrm>
            <a:off x="13704570" y="2675255"/>
            <a:ext cx="1188085" cy="273558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r>
              <a:rPr lang="zh-CN" altLang="en-US" sz="1000" b="1" dirty="0">
                <a:solidFill>
                  <a:schemeClr val="tx1"/>
                </a:solidFill>
                <a:latin typeface="宋体" panose="02010600030101010101" pitchFamily="2" charset="-122"/>
                <a:ea typeface="宋体" panose="02010600030101010101" pitchFamily="2" charset="-122"/>
              </a:rPr>
              <a:t>京东商城（北京）</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淘宝网（浙江）</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东方甄选（北京）</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一号店（上海）</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盒马（上海）</a:t>
            </a:r>
            <a:endParaRPr lang="zh-CN" altLang="en-US" sz="1000" b="1" dirty="0">
              <a:solidFill>
                <a:schemeClr val="tx1"/>
              </a:solidFill>
              <a:latin typeface="宋体" panose="02010600030101010101" pitchFamily="2" charset="-122"/>
              <a:ea typeface="宋体" panose="02010600030101010101" pitchFamily="2" charset="-122"/>
            </a:endParaRPr>
          </a:p>
        </p:txBody>
      </p:sp>
      <p:sp>
        <p:nvSpPr>
          <p:cNvPr id="72" name="矩形 71"/>
          <p:cNvSpPr/>
          <p:nvPr/>
        </p:nvSpPr>
        <p:spPr>
          <a:xfrm>
            <a:off x="12301855" y="2691765"/>
            <a:ext cx="1188085" cy="2718435"/>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lnSpc>
                <a:spcPts val="1800"/>
              </a:lnSpc>
            </a:pPr>
            <a:r>
              <a:rPr lang="zh-CN" altLang="en-US" sz="1000" b="1" dirty="0">
                <a:solidFill>
                  <a:schemeClr val="tx1"/>
                </a:solidFill>
                <a:latin typeface="微软雅黑" panose="020B0503020204020204" charset="-122"/>
                <a:ea typeface="微软雅黑" panose="020B0503020204020204" charset="-122"/>
                <a:sym typeface="+mn-ea"/>
              </a:rPr>
              <a:t>已有企业：</a:t>
            </a:r>
            <a:endParaRPr lang="zh-CN" altLang="en-US" sz="1000" b="1" dirty="0">
              <a:solidFill>
                <a:schemeClr val="tx1"/>
              </a:solidFill>
              <a:latin typeface="微软雅黑" panose="020B0503020204020204" charset="-122"/>
              <a:ea typeface="微软雅黑" panose="020B0503020204020204" charset="-122"/>
              <a:sym typeface="+mn-ea"/>
            </a:endParaRPr>
          </a:p>
          <a:p>
            <a:pPr marR="0" algn="ctr"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漓泉、三花、湘山专卖店</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ctr"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永辉超市（临桂）</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marR="0" algn="ctr"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冠超市</a:t>
            </a:r>
            <a:r>
              <a:rPr lang="en-US" altLang="zh-CN" sz="1000" b="1" dirty="0">
                <a:solidFill>
                  <a:srgbClr val="000000"/>
                </a:solidFill>
                <a:latin typeface="宋体" panose="02010600030101010101" pitchFamily="2" charset="-122"/>
                <a:ea typeface="宋体" panose="02010600030101010101" pitchFamily="2" charset="-122"/>
                <a:sym typeface="+mn-ea"/>
              </a:rPr>
              <a:t>(</a:t>
            </a:r>
            <a:r>
              <a:rPr lang="zh-CN" altLang="en-US" sz="1000" b="1" dirty="0">
                <a:solidFill>
                  <a:srgbClr val="000000"/>
                </a:solidFill>
                <a:latin typeface="宋体" panose="02010600030101010101" pitchFamily="2" charset="-122"/>
                <a:ea typeface="宋体" panose="02010600030101010101" pitchFamily="2" charset="-122"/>
                <a:sym typeface="+mn-ea"/>
              </a:rPr>
              <a:t>临桂</a:t>
            </a:r>
            <a:r>
              <a:rPr lang="en-US" altLang="zh-CN" sz="1000" b="1" dirty="0">
                <a:solidFill>
                  <a:srgbClr val="000000"/>
                </a:solidFill>
                <a:latin typeface="宋体" panose="02010600030101010101" pitchFamily="2" charset="-122"/>
                <a:ea typeface="宋体" panose="02010600030101010101" pitchFamily="2" charset="-122"/>
                <a:sym typeface="+mn-ea"/>
              </a:rPr>
              <a:t>)</a:t>
            </a:r>
            <a:r>
              <a:rPr lang="zh-CN" altLang="en-US" sz="1000" b="1" dirty="0">
                <a:solidFill>
                  <a:srgbClr val="000000"/>
                </a:solidFill>
                <a:latin typeface="宋体" panose="02010600030101010101" pitchFamily="2" charset="-122"/>
                <a:ea typeface="宋体" panose="02010600030101010101" pitchFamily="2" charset="-122"/>
                <a:sym typeface="+mn-ea"/>
              </a:rPr>
              <a:t>美宜佳（全市）</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marR="0" algn="ctr" rtl="0">
              <a:lnSpc>
                <a:spcPts val="1800"/>
              </a:lnSpc>
            </a:pPr>
            <a:r>
              <a:rPr lang="zh-CN" altLang="en-US" sz="1000" b="1" i="0" u="none" strike="noStrike" baseline="0" dirty="0">
                <a:solidFill>
                  <a:srgbClr val="000000"/>
                </a:solidFill>
                <a:latin typeface="宋体" panose="02010600030101010101" pitchFamily="2" charset="-122"/>
                <a:ea typeface="宋体" panose="02010600030101010101" pitchFamily="2" charset="-122"/>
                <a:sym typeface="+mn-ea"/>
              </a:rPr>
              <a:t>又好又多（全市）</a:t>
            </a:r>
            <a:endParaRPr lang="en-US" altLang="zh-CN" sz="1000" b="1" i="0" u="none" strike="noStrike" baseline="0"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p:txBody>
      </p:sp>
      <p:sp>
        <p:nvSpPr>
          <p:cNvPr id="74" name="矩形 73"/>
          <p:cNvSpPr/>
          <p:nvPr/>
        </p:nvSpPr>
        <p:spPr>
          <a:xfrm>
            <a:off x="13704900" y="1644157"/>
            <a:ext cx="1188000" cy="720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buClrTx/>
              <a:buSzTx/>
              <a:buFontTx/>
            </a:pPr>
            <a:r>
              <a:rPr lang="zh-CN" altLang="en-US" sz="1000" b="1" dirty="0">
                <a:solidFill>
                  <a:schemeClr val="tx1"/>
                </a:solidFill>
                <a:latin typeface="微软雅黑" panose="020B0503020204020204" charset="-122"/>
                <a:ea typeface="微软雅黑" panose="020B0503020204020204" charset="-122"/>
                <a:sym typeface="+mn-ea"/>
              </a:rPr>
              <a:t>电商</a:t>
            </a:r>
            <a:endParaRPr lang="zh-CN" altLang="en-US" sz="1000" b="1" dirty="0">
              <a:solidFill>
                <a:schemeClr val="tx1"/>
              </a:solidFill>
              <a:latin typeface="微软雅黑" panose="020B0503020204020204" charset="-122"/>
              <a:ea typeface="微软雅黑" panose="020B0503020204020204" charset="-122"/>
              <a:sym typeface="+mn-ea"/>
            </a:endParaRPr>
          </a:p>
        </p:txBody>
      </p:sp>
      <p:sp>
        <p:nvSpPr>
          <p:cNvPr id="14" name="矩形 13"/>
          <p:cNvSpPr/>
          <p:nvPr/>
        </p:nvSpPr>
        <p:spPr>
          <a:xfrm>
            <a:off x="3216275" y="2667000"/>
            <a:ext cx="1188000" cy="158400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翔兆科技（临桂）</a:t>
            </a:r>
            <a:endParaRPr lang="zh-CN" altLang="en-US"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艺宇包装（永福</a:t>
            </a:r>
            <a:r>
              <a:rPr lang="zh-CN" altLang="en-US" sz="1000" b="1" i="0" u="none" strike="noStrike" baseline="0" dirty="0">
                <a:solidFill>
                  <a:srgbClr val="000000"/>
                </a:solidFill>
                <a:latin typeface="宋体" panose="02010600030101010101" pitchFamily="2" charset="-122"/>
                <a:ea typeface="宋体" panose="02010600030101010101" pitchFamily="2" charset="-122"/>
              </a:rPr>
              <a:t>）</a:t>
            </a:r>
            <a:endParaRPr lang="en-US" altLang="zh-CN" sz="1000" b="1" i="0" u="none" strike="noStrike" baseline="0"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奥瑞金（临桂）</a:t>
            </a:r>
            <a:endParaRPr lang="en-US" altLang="zh-CN"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铭浩玻璃（</a:t>
            </a:r>
            <a:r>
              <a:rPr lang="zh-CN" sz="1000" b="1" dirty="0">
                <a:solidFill>
                  <a:schemeClr val="tx1"/>
                </a:solidFill>
                <a:latin typeface="微软雅黑" panose="020B0503020204020204" charset="-122"/>
                <a:ea typeface="微软雅黑" panose="020B0503020204020204" charset="-122"/>
              </a:rPr>
              <a:t>灵川</a:t>
            </a:r>
            <a:r>
              <a:rPr lang="en-US" altLang="zh-CN" sz="1000" b="1" dirty="0">
                <a:solidFill>
                  <a:schemeClr val="tx1"/>
                </a:solidFill>
                <a:latin typeface="微软雅黑" panose="020B0503020204020204" charset="-122"/>
                <a:ea typeface="微软雅黑" panose="020B0503020204020204" charset="-122"/>
              </a:rPr>
              <a:t>)</a:t>
            </a:r>
            <a:endParaRPr lang="en-US" altLang="zh-CN"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澳群彩印（七星）</a:t>
            </a:r>
            <a:endParaRPr lang="zh-CN" altLang="en-US" sz="1000" b="1" dirty="0">
              <a:solidFill>
                <a:schemeClr val="tx1"/>
              </a:solidFill>
              <a:latin typeface="微软雅黑" panose="020B0503020204020204" charset="-122"/>
              <a:ea typeface="微软雅黑" panose="020B0503020204020204" charset="-122"/>
            </a:endParaRPr>
          </a:p>
        </p:txBody>
      </p:sp>
      <p:sp>
        <p:nvSpPr>
          <p:cNvPr id="42" name="矩形 41"/>
          <p:cNvSpPr/>
          <p:nvPr/>
        </p:nvSpPr>
        <p:spPr>
          <a:xfrm>
            <a:off x="3216275" y="1627505"/>
            <a:ext cx="1188000" cy="720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包装材料：纸箱、铝罐、瓶子</a:t>
            </a:r>
            <a:endParaRPr lang="zh-CN" altLang="en-US" sz="1000" b="1" dirty="0">
              <a:solidFill>
                <a:schemeClr val="tx1"/>
              </a:solidFill>
              <a:latin typeface="微软雅黑" panose="020B0503020204020204" charset="-122"/>
              <a:ea typeface="微软雅黑" panose="020B0503020204020204" charset="-122"/>
            </a:endParaRPr>
          </a:p>
        </p:txBody>
      </p:sp>
      <p:sp>
        <p:nvSpPr>
          <p:cNvPr id="41" name="矩形 40"/>
          <p:cNvSpPr/>
          <p:nvPr/>
        </p:nvSpPr>
        <p:spPr>
          <a:xfrm>
            <a:off x="1750060" y="1627505"/>
            <a:ext cx="1188000" cy="720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发酵剂</a:t>
            </a:r>
            <a:endParaRPr lang="zh-CN" altLang="en-US" sz="1000" b="1" dirty="0">
              <a:solidFill>
                <a:schemeClr val="tx1"/>
              </a:solidFill>
              <a:latin typeface="微软雅黑" panose="020B0503020204020204" charset="-122"/>
              <a:ea typeface="微软雅黑" panose="020B0503020204020204" charset="-122"/>
            </a:endParaRPr>
          </a:p>
          <a:p>
            <a:pPr algn="ctr"/>
            <a:r>
              <a:rPr lang="zh-CN" altLang="en-US" sz="1000" b="1" dirty="0">
                <a:solidFill>
                  <a:schemeClr val="tx1"/>
                </a:solidFill>
                <a:latin typeface="微软雅黑" panose="020B0503020204020204" charset="-122"/>
                <a:ea typeface="微软雅黑" panose="020B0503020204020204" charset="-122"/>
              </a:rPr>
              <a:t>酒曲</a:t>
            </a:r>
            <a:endParaRPr lang="zh-CN" altLang="en-US" sz="1000" b="1" dirty="0">
              <a:solidFill>
                <a:schemeClr val="tx1"/>
              </a:solidFill>
              <a:latin typeface="微软雅黑" panose="020B0503020204020204" charset="-122"/>
              <a:ea typeface="微软雅黑" panose="020B0503020204020204" charset="-122"/>
            </a:endParaRPr>
          </a:p>
        </p:txBody>
      </p:sp>
      <p:sp>
        <p:nvSpPr>
          <p:cNvPr id="39" name="矩形 38"/>
          <p:cNvSpPr/>
          <p:nvPr/>
        </p:nvSpPr>
        <p:spPr>
          <a:xfrm>
            <a:off x="295275" y="1627505"/>
            <a:ext cx="1188000" cy="720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原材料</a:t>
            </a:r>
            <a:endParaRPr lang="zh-CN" altLang="en-US" sz="1000" b="1" dirty="0">
              <a:solidFill>
                <a:schemeClr val="tx1"/>
              </a:solidFill>
              <a:latin typeface="微软雅黑" panose="020B0503020204020204" charset="-122"/>
              <a:ea typeface="微软雅黑" panose="020B0503020204020204" charset="-122"/>
            </a:endParaRPr>
          </a:p>
          <a:p>
            <a:pPr algn="ctr"/>
            <a:r>
              <a:rPr lang="zh-CN" altLang="en-US" sz="1000" b="1" dirty="0">
                <a:solidFill>
                  <a:schemeClr val="tx1"/>
                </a:solidFill>
                <a:latin typeface="微软雅黑" panose="020B0503020204020204" charset="-122"/>
                <a:ea typeface="微软雅黑" panose="020B0503020204020204" charset="-122"/>
              </a:rPr>
              <a:t>大米，大麦、小麦、水</a:t>
            </a:r>
            <a:endParaRPr lang="zh-CN" altLang="en-US" sz="1000" b="1" dirty="0">
              <a:solidFill>
                <a:schemeClr val="tx1"/>
              </a:solidFill>
              <a:latin typeface="微软雅黑" panose="020B0503020204020204" charset="-122"/>
              <a:ea typeface="微软雅黑" panose="020B0503020204020204" charset="-122"/>
            </a:endParaRPr>
          </a:p>
        </p:txBody>
      </p:sp>
      <p:sp>
        <p:nvSpPr>
          <p:cNvPr id="16" name="矩形 15"/>
          <p:cNvSpPr/>
          <p:nvPr/>
        </p:nvSpPr>
        <p:spPr>
          <a:xfrm>
            <a:off x="295910" y="2669540"/>
            <a:ext cx="1187450" cy="158400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fontAlgn="auto">
              <a:lnSpc>
                <a:spcPts val="14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fontAlgn="auto">
              <a:lnSpc>
                <a:spcPts val="1400"/>
              </a:lnSpc>
            </a:pPr>
            <a:r>
              <a:rPr lang="zh-CN" altLang="en-US" sz="1000" b="1" dirty="0">
                <a:solidFill>
                  <a:srgbClr val="000000"/>
                </a:solidFill>
                <a:latin typeface="宋体" panose="02010600030101010101" pitchFamily="2" charset="-122"/>
                <a:ea typeface="宋体" panose="02010600030101010101" pitchFamily="2" charset="-122"/>
                <a:sym typeface="+mn-ea"/>
              </a:rPr>
              <a:t>金土地（灵川）</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fontAlgn="auto">
              <a:lnSpc>
                <a:spcPts val="1400"/>
              </a:lnSpc>
            </a:pPr>
            <a:r>
              <a:rPr lang="zh-CN" altLang="en-US" sz="1000" b="1" dirty="0">
                <a:solidFill>
                  <a:srgbClr val="000000"/>
                </a:solidFill>
                <a:latin typeface="宋体" panose="02010600030101010101" pitchFamily="2" charset="-122"/>
                <a:ea typeface="宋体" panose="02010600030101010101" pitchFamily="2" charset="-122"/>
                <a:sym typeface="+mn-ea"/>
              </a:rPr>
              <a:t>玉基米业（兴安）</a:t>
            </a:r>
            <a:endParaRPr lang="zh-CN" altLang="en-US" sz="1000" b="1" dirty="0">
              <a:solidFill>
                <a:srgbClr val="000000"/>
              </a:solidFill>
              <a:latin typeface="宋体" panose="02010600030101010101" pitchFamily="2" charset="-122"/>
              <a:ea typeface="宋体" panose="02010600030101010101" pitchFamily="2" charset="-122"/>
            </a:endParaRPr>
          </a:p>
          <a:p>
            <a:pPr marR="0" algn="dist" rtl="0" fontAlgn="auto">
              <a:lnSpc>
                <a:spcPts val="1400"/>
              </a:lnSpc>
            </a:pPr>
            <a:r>
              <a:rPr lang="zh-CN" altLang="en-US" sz="1000" b="1" dirty="0">
                <a:solidFill>
                  <a:srgbClr val="000000"/>
                </a:solidFill>
                <a:latin typeface="宋体" panose="02010600030101010101" pitchFamily="2" charset="-122"/>
                <a:ea typeface="宋体" panose="02010600030101010101" pitchFamily="2" charset="-122"/>
                <a:sym typeface="+mn-ea"/>
              </a:rPr>
              <a:t>绿苑米业（灵川）</a:t>
            </a:r>
            <a:endParaRPr lang="zh-CN" altLang="en-US" sz="1000" b="1" dirty="0">
              <a:solidFill>
                <a:srgbClr val="000000"/>
              </a:solidFill>
              <a:latin typeface="宋体" panose="02010600030101010101" pitchFamily="2" charset="-122"/>
              <a:ea typeface="宋体" panose="02010600030101010101" pitchFamily="2" charset="-122"/>
            </a:endParaRPr>
          </a:p>
          <a:p>
            <a:pPr marR="0" algn="dist" rtl="0" fontAlgn="auto">
              <a:lnSpc>
                <a:spcPts val="1400"/>
              </a:lnSpc>
            </a:pPr>
            <a:r>
              <a:rPr lang="zh-CN" altLang="en-US" sz="1000" b="1" dirty="0">
                <a:solidFill>
                  <a:srgbClr val="000000"/>
                </a:solidFill>
                <a:latin typeface="宋体" panose="02010600030101010101" pitchFamily="2" charset="-122"/>
                <a:ea typeface="宋体" panose="02010600030101010101" pitchFamily="2" charset="-122"/>
                <a:sym typeface="+mn-ea"/>
              </a:rPr>
              <a:t>福寿米业（永福）</a:t>
            </a:r>
            <a:endParaRPr lang="en-US" altLang="zh-CN" sz="1000" b="1" dirty="0">
              <a:solidFill>
                <a:srgbClr val="000000"/>
              </a:solidFill>
              <a:latin typeface="宋体" panose="02010600030101010101" pitchFamily="2" charset="-122"/>
              <a:ea typeface="宋体" panose="02010600030101010101" pitchFamily="2" charset="-122"/>
              <a:sym typeface="+mn-ea"/>
            </a:endParaRPr>
          </a:p>
        </p:txBody>
      </p:sp>
      <p:sp>
        <p:nvSpPr>
          <p:cNvPr id="19" name="矩形 18"/>
          <p:cNvSpPr/>
          <p:nvPr/>
        </p:nvSpPr>
        <p:spPr>
          <a:xfrm>
            <a:off x="1758315" y="4565015"/>
            <a:ext cx="1188085" cy="204089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1000" b="1" dirty="0">
                <a:solidFill>
                  <a:srgbClr val="000000"/>
                </a:solidFill>
                <a:latin typeface="宋体" panose="02010600030101010101" pitchFamily="2" charset="-122"/>
                <a:ea typeface="宋体" panose="02010600030101010101" pitchFamily="2" charset="-122"/>
                <a:sym typeface="+mn-ea"/>
              </a:rPr>
              <a:t>安琪酵母（湖北）东城生物（浙江）</a:t>
            </a: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sp>
        <p:nvSpPr>
          <p:cNvPr id="144" name="矩形 143"/>
          <p:cNvSpPr/>
          <p:nvPr/>
        </p:nvSpPr>
        <p:spPr>
          <a:xfrm>
            <a:off x="10772808" y="1644068"/>
            <a:ext cx="1188000" cy="720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品牌运营</a:t>
            </a:r>
            <a:endParaRPr lang="zh-CN" altLang="en-US" sz="1000" b="1" dirty="0">
              <a:solidFill>
                <a:schemeClr val="tx1"/>
              </a:solidFill>
              <a:latin typeface="微软雅黑" panose="020B0503020204020204" charset="-122"/>
              <a:ea typeface="微软雅黑" panose="020B0503020204020204" charset="-122"/>
            </a:endParaRPr>
          </a:p>
        </p:txBody>
      </p:sp>
      <p:sp>
        <p:nvSpPr>
          <p:cNvPr id="145" name="矩形 144"/>
          <p:cNvSpPr/>
          <p:nvPr/>
        </p:nvSpPr>
        <p:spPr>
          <a:xfrm>
            <a:off x="10772775" y="4592955"/>
            <a:ext cx="1188085" cy="201295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广西叫酒（南宁）</a:t>
            </a:r>
            <a:endParaRPr lang="zh-CN" altLang="en-US"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新东方（北京）</a:t>
            </a:r>
            <a:endParaRPr lang="zh-CN" altLang="en-US"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柠谷文化（上海）</a:t>
            </a:r>
            <a:endParaRPr lang="en-US" altLang="zh-CN" sz="1000" b="1" dirty="0">
              <a:solidFill>
                <a:srgbClr val="000000"/>
              </a:solidFill>
              <a:latin typeface="宋体" panose="02010600030101010101" pitchFamily="2" charset="-122"/>
              <a:ea typeface="宋体" panose="02010600030101010101" pitchFamily="2" charset="-122"/>
            </a:endParaRPr>
          </a:p>
          <a:p>
            <a:pPr algn="ctr">
              <a:lnSpc>
                <a:spcPts val="1800"/>
              </a:lnSpc>
            </a:pPr>
            <a:r>
              <a:rPr lang="zh-CN" altLang="en-US" sz="1000" b="1" dirty="0">
                <a:solidFill>
                  <a:schemeClr val="tx1"/>
                </a:solidFill>
                <a:latin typeface="宋体" panose="02010600030101010101" pitchFamily="2" charset="-122"/>
                <a:ea typeface="宋体" panose="02010600030101010101" pitchFamily="2" charset="-122"/>
              </a:rPr>
              <a:t>新东方文旅</a:t>
            </a:r>
            <a:endParaRPr lang="zh-CN" altLang="en-US" sz="1000" b="1" dirty="0">
              <a:solidFill>
                <a:schemeClr val="tx1"/>
              </a:solidFill>
              <a:latin typeface="宋体" panose="02010600030101010101" pitchFamily="2" charset="-122"/>
              <a:ea typeface="宋体" panose="02010600030101010101" pitchFamily="2" charset="-122"/>
            </a:endParaRPr>
          </a:p>
          <a:p>
            <a:pPr algn="ctr">
              <a:lnSpc>
                <a:spcPts val="1800"/>
              </a:lnSpc>
            </a:pPr>
            <a:r>
              <a:rPr lang="zh-CN" altLang="en-US" sz="1000" b="1" dirty="0">
                <a:solidFill>
                  <a:schemeClr val="tx1"/>
                </a:solidFill>
                <a:latin typeface="宋体" panose="02010600030101010101" pitchFamily="2" charset="-122"/>
                <a:ea typeface="宋体" panose="02010600030101010101" pitchFamily="2" charset="-122"/>
              </a:rPr>
              <a:t>（北京）</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北京文化（北京）</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先知时代（北京）</a:t>
            </a:r>
            <a:endParaRPr lang="en-US" altLang="zh-CN" sz="1000" b="1" dirty="0">
              <a:solidFill>
                <a:schemeClr val="tx1"/>
              </a:solidFill>
              <a:latin typeface="宋体" panose="02010600030101010101" pitchFamily="2" charset="-122"/>
              <a:ea typeface="宋体" panose="02010600030101010101" pitchFamily="2" charset="-122"/>
            </a:endParaRPr>
          </a:p>
          <a:p>
            <a:pPr algn="ctr"/>
            <a:endParaRPr lang="zh-CN" altLang="en-US" sz="1000" b="1" dirty="0">
              <a:solidFill>
                <a:schemeClr val="tx1"/>
              </a:solidFill>
              <a:latin typeface="微软雅黑" panose="020B0503020204020204" charset="-122"/>
              <a:ea typeface="微软雅黑" panose="020B0503020204020204" charset="-122"/>
            </a:endParaRPr>
          </a:p>
        </p:txBody>
      </p:sp>
      <p:sp>
        <p:nvSpPr>
          <p:cNvPr id="146" name="矩形 145"/>
          <p:cNvSpPr/>
          <p:nvPr/>
        </p:nvSpPr>
        <p:spPr>
          <a:xfrm>
            <a:off x="10772775" y="2683510"/>
            <a:ext cx="1188000" cy="158400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sz="1000" b="1" dirty="0">
                <a:solidFill>
                  <a:srgbClr val="000000"/>
                </a:solidFill>
                <a:latin typeface="宋体" panose="02010600030101010101" pitchFamily="2" charset="-122"/>
                <a:ea typeface="宋体" panose="02010600030101010101" pitchFamily="2" charset="-122"/>
                <a:sym typeface="+mn-ea"/>
              </a:rPr>
              <a:t>漓泉啤酒（象山）</a:t>
            </a:r>
            <a:endParaRPr lang="zh-CN"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sym typeface="+mn-ea"/>
              </a:rPr>
              <a:t>桂林三花（象山）</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sym typeface="+mn-ea"/>
              </a:rPr>
              <a:t>桂林湘山（全州）</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endParaRPr lang="zh-CN" sz="1000" b="1" dirty="0">
              <a:solidFill>
                <a:srgbClr val="000000"/>
              </a:solidFill>
              <a:latin typeface="宋体" panose="02010600030101010101" pitchFamily="2" charset="-122"/>
              <a:ea typeface="宋体" panose="02010600030101010101" pitchFamily="2" charset="-122"/>
              <a:sym typeface="+mn-ea"/>
            </a:endParaRPr>
          </a:p>
        </p:txBody>
      </p:sp>
      <p:sp>
        <p:nvSpPr>
          <p:cNvPr id="27" name="矩形 26"/>
          <p:cNvSpPr/>
          <p:nvPr/>
        </p:nvSpPr>
        <p:spPr>
          <a:xfrm>
            <a:off x="1749425" y="2669540"/>
            <a:ext cx="1188085" cy="158400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algn="dist">
              <a:lnSpc>
                <a:spcPts val="1800"/>
              </a:lnSpc>
            </a:pPr>
            <a:r>
              <a:rPr lang="zh-CN" altLang="en-US" sz="1000" b="1" dirty="0">
                <a:solidFill>
                  <a:schemeClr val="tx1"/>
                </a:solidFill>
                <a:latin typeface="微软雅黑" panose="020B0503020204020204" charset="-122"/>
                <a:ea typeface="微软雅黑" panose="020B0503020204020204" charset="-122"/>
                <a:sym typeface="+mn-ea"/>
              </a:rPr>
              <a:t>已有企业：</a:t>
            </a:r>
            <a:endParaRPr lang="zh-CN" altLang="en-US" sz="1000" b="1" dirty="0">
              <a:solidFill>
                <a:schemeClr val="tx1"/>
              </a:solidFill>
              <a:latin typeface="微软雅黑" panose="020B0503020204020204" charset="-122"/>
              <a:ea typeface="微软雅黑" panose="020B0503020204020204" charset="-122"/>
              <a:sym typeface="+mn-ea"/>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sym typeface="+mn-ea"/>
              </a:rPr>
              <a:t>清泉生物（恭城）</a:t>
            </a:r>
            <a:endParaRPr lang="en-US" altLang="zh-CN"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sym typeface="+mn-ea"/>
              </a:rPr>
              <a:t>红星化工（秀峰）</a:t>
            </a:r>
            <a:endParaRPr lang="zh-CN" altLang="en-US" sz="1000" b="1" dirty="0">
              <a:solidFill>
                <a:schemeClr val="tx1"/>
              </a:solidFill>
              <a:latin typeface="微软雅黑" panose="020B0503020204020204" charset="-122"/>
              <a:ea typeface="微软雅黑" panose="020B0503020204020204" charset="-122"/>
              <a:sym typeface="+mn-ea"/>
            </a:endParaRPr>
          </a:p>
          <a:p>
            <a:pPr algn="dist">
              <a:lnSpc>
                <a:spcPts val="1800"/>
              </a:lnSpc>
            </a:pP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sp>
        <p:nvSpPr>
          <p:cNvPr id="33" name="矩形 32"/>
          <p:cNvSpPr/>
          <p:nvPr/>
        </p:nvSpPr>
        <p:spPr>
          <a:xfrm>
            <a:off x="8867140" y="2684145"/>
            <a:ext cx="1188000" cy="158400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义江酒业（临桂）</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壮泉酒业（临桂）</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桂林清泉生物（恭城）</a:t>
            </a:r>
            <a:endParaRPr lang="zh-CN" altLang="en-US" sz="1000" b="1" dirty="0">
              <a:solidFill>
                <a:schemeClr val="tx1"/>
              </a:solidFill>
              <a:latin typeface="微软雅黑" panose="020B0503020204020204" charset="-122"/>
              <a:ea typeface="微软雅黑" panose="020B0503020204020204" charset="-122"/>
            </a:endParaRPr>
          </a:p>
        </p:txBody>
      </p:sp>
      <p:sp>
        <p:nvSpPr>
          <p:cNvPr id="34" name="矩形 33"/>
          <p:cNvSpPr/>
          <p:nvPr/>
        </p:nvSpPr>
        <p:spPr>
          <a:xfrm>
            <a:off x="5073650" y="2665730"/>
            <a:ext cx="1188720" cy="158400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漓泉啤酒（象山）</a:t>
            </a:r>
            <a:endParaRPr lang="zh-CN" altLang="en-US" sz="1000" b="1" dirty="0">
              <a:solidFill>
                <a:schemeClr val="tx1"/>
              </a:solidFill>
              <a:latin typeface="微软雅黑" panose="020B0503020204020204" charset="-122"/>
              <a:ea typeface="微软雅黑" panose="020B0503020204020204" charset="-122"/>
            </a:endParaRPr>
          </a:p>
        </p:txBody>
      </p:sp>
      <p:sp>
        <p:nvSpPr>
          <p:cNvPr id="43" name="矩形 42"/>
          <p:cNvSpPr/>
          <p:nvPr/>
        </p:nvSpPr>
        <p:spPr>
          <a:xfrm>
            <a:off x="5073650" y="1627505"/>
            <a:ext cx="1188000" cy="720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啤酒生产</a:t>
            </a:r>
            <a:endParaRPr lang="zh-CN" altLang="en-US" sz="1000" b="1" dirty="0">
              <a:solidFill>
                <a:schemeClr val="tx1"/>
              </a:solidFill>
              <a:latin typeface="微软雅黑" panose="020B0503020204020204" charset="-122"/>
              <a:ea typeface="微软雅黑" panose="020B0503020204020204" charset="-122"/>
            </a:endParaRPr>
          </a:p>
        </p:txBody>
      </p:sp>
      <p:sp>
        <p:nvSpPr>
          <p:cNvPr id="44" name="矩形 43"/>
          <p:cNvSpPr/>
          <p:nvPr/>
        </p:nvSpPr>
        <p:spPr>
          <a:xfrm>
            <a:off x="5041900" y="4565015"/>
            <a:ext cx="1252855" cy="204089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rPr>
              <a:t>燕京集团（北京）</a:t>
            </a:r>
            <a:endParaRPr lang="zh-CN" altLang="en-US" sz="1000" b="1" dirty="0">
              <a:solidFill>
                <a:srgbClr val="000000"/>
              </a:solidFill>
              <a:latin typeface="宋体" panose="02010600030101010101" pitchFamily="2" charset="-122"/>
              <a:ea typeface="宋体" panose="02010600030101010101" pitchFamily="2" charset="-122"/>
            </a:endParaRPr>
          </a:p>
        </p:txBody>
      </p:sp>
      <p:sp>
        <p:nvSpPr>
          <p:cNvPr id="45" name="矩形 44"/>
          <p:cNvSpPr/>
          <p:nvPr/>
        </p:nvSpPr>
        <p:spPr>
          <a:xfrm>
            <a:off x="7006590" y="1642110"/>
            <a:ext cx="1188000" cy="720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白酒生产</a:t>
            </a:r>
            <a:endParaRPr lang="zh-CN" altLang="en-US" sz="1000" b="1" dirty="0">
              <a:solidFill>
                <a:schemeClr val="tx1"/>
              </a:solidFill>
              <a:latin typeface="微软雅黑" panose="020B0503020204020204" charset="-122"/>
              <a:ea typeface="微软雅黑" panose="020B0503020204020204" charset="-122"/>
            </a:endParaRPr>
          </a:p>
          <a:p>
            <a:pPr algn="ctr"/>
            <a:r>
              <a:rPr lang="zh-CN" altLang="en-US" sz="1000" b="1" dirty="0">
                <a:solidFill>
                  <a:schemeClr val="tx1"/>
                </a:solidFill>
                <a:latin typeface="微软雅黑" panose="020B0503020204020204" charset="-122"/>
                <a:ea typeface="微软雅黑" panose="020B0503020204020204" charset="-122"/>
              </a:rPr>
              <a:t>三花酒</a:t>
            </a:r>
            <a:endParaRPr lang="zh-CN" altLang="en-US" sz="1000" b="1" dirty="0">
              <a:solidFill>
                <a:schemeClr val="tx1"/>
              </a:solidFill>
              <a:latin typeface="微软雅黑" panose="020B0503020204020204" charset="-122"/>
              <a:ea typeface="微软雅黑" panose="020B0503020204020204" charset="-122"/>
            </a:endParaRPr>
          </a:p>
        </p:txBody>
      </p:sp>
      <p:sp>
        <p:nvSpPr>
          <p:cNvPr id="48" name="矩形 47"/>
          <p:cNvSpPr/>
          <p:nvPr/>
        </p:nvSpPr>
        <p:spPr>
          <a:xfrm>
            <a:off x="7006590" y="2683510"/>
            <a:ext cx="1188000" cy="158400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桂林三花（象山）</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桂林湘山（全州）</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大成酒业（临桂）</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漓江酒业（七星）</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endParaRPr lang="zh-CN" altLang="en-US" sz="1000" b="1" dirty="0">
              <a:solidFill>
                <a:schemeClr val="tx1"/>
              </a:solidFill>
              <a:latin typeface="微软雅黑" panose="020B0503020204020204" charset="-122"/>
              <a:ea typeface="微软雅黑" panose="020B0503020204020204" charset="-122"/>
            </a:endParaRPr>
          </a:p>
        </p:txBody>
      </p:sp>
      <p:sp>
        <p:nvSpPr>
          <p:cNvPr id="50" name="矩形 49"/>
          <p:cNvSpPr/>
          <p:nvPr/>
        </p:nvSpPr>
        <p:spPr>
          <a:xfrm>
            <a:off x="8867775" y="1642110"/>
            <a:ext cx="1188000" cy="720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buClrTx/>
              <a:buSzTx/>
              <a:buFontTx/>
            </a:pPr>
            <a:r>
              <a:rPr lang="zh-CN" altLang="en-US" sz="1000" b="1" dirty="0">
                <a:solidFill>
                  <a:schemeClr val="tx1"/>
                </a:solidFill>
                <a:latin typeface="微软雅黑" panose="020B0503020204020204" charset="-122"/>
                <a:ea typeface="微软雅黑" panose="020B0503020204020204" charset="-122"/>
                <a:sym typeface="+mn-ea"/>
              </a:rPr>
              <a:t>露酒生产</a:t>
            </a:r>
            <a:endParaRPr lang="zh-CN" altLang="en-US" sz="1000" b="1" dirty="0">
              <a:solidFill>
                <a:schemeClr val="tx1"/>
              </a:solidFill>
              <a:latin typeface="微软雅黑" panose="020B0503020204020204" charset="-122"/>
              <a:ea typeface="微软雅黑" panose="020B0503020204020204" charset="-122"/>
              <a:sym typeface="+mn-ea"/>
            </a:endParaRPr>
          </a:p>
          <a:p>
            <a:pPr lvl="0" algn="ctr">
              <a:buClrTx/>
              <a:buSzTx/>
              <a:buFontTx/>
            </a:pPr>
            <a:r>
              <a:rPr lang="zh-CN" altLang="en-US" sz="1000" b="1" dirty="0">
                <a:solidFill>
                  <a:schemeClr val="tx1"/>
                </a:solidFill>
                <a:latin typeface="微软雅黑" panose="020B0503020204020204" charset="-122"/>
                <a:ea typeface="微软雅黑" panose="020B0503020204020204" charset="-122"/>
                <a:sym typeface="+mn-ea"/>
              </a:rPr>
              <a:t>桂花酒、黄酒、果酒等</a:t>
            </a:r>
            <a:endParaRPr lang="zh-CN" altLang="en-US" sz="1000" b="1" dirty="0">
              <a:solidFill>
                <a:schemeClr val="tx1"/>
              </a:solidFill>
              <a:latin typeface="微软雅黑" panose="020B0503020204020204" charset="-122"/>
              <a:ea typeface="微软雅黑" panose="020B0503020204020204" charset="-122"/>
              <a:sym typeface="+mn-ea"/>
            </a:endParaRPr>
          </a:p>
        </p:txBody>
      </p:sp>
      <p:sp>
        <p:nvSpPr>
          <p:cNvPr id="52" name="矩形 51"/>
          <p:cNvSpPr/>
          <p:nvPr/>
        </p:nvSpPr>
        <p:spPr>
          <a:xfrm>
            <a:off x="7004050" y="4586605"/>
            <a:ext cx="1188720" cy="201930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rPr>
              <a:t>广西农垦（南宁）</a:t>
            </a:r>
            <a:endParaRPr lang="zh-CN" altLang="en-US" sz="1000" b="1" dirty="0">
              <a:solidFill>
                <a:srgbClr val="000000"/>
              </a:solidFill>
              <a:latin typeface="宋体" panose="02010600030101010101" pitchFamily="2" charset="-122"/>
              <a:ea typeface="宋体" panose="02010600030101010101" pitchFamily="2" charset="-122"/>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rPr>
              <a:t>五粮液（宜宾）</a:t>
            </a:r>
            <a:endParaRPr lang="zh-CN" altLang="en-US" sz="1000" b="1" dirty="0">
              <a:solidFill>
                <a:srgbClr val="000000"/>
              </a:solidFill>
              <a:latin typeface="宋体" panose="02010600030101010101" pitchFamily="2" charset="-122"/>
              <a:ea typeface="宋体" panose="02010600030101010101" pitchFamily="2" charset="-122"/>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rPr>
              <a:t>洋河酒厂（江苏）</a:t>
            </a:r>
            <a:endParaRPr lang="zh-CN" altLang="en-US" sz="1000" b="1" dirty="0">
              <a:solidFill>
                <a:srgbClr val="000000"/>
              </a:solidFill>
              <a:latin typeface="宋体" panose="02010600030101010101" pitchFamily="2" charset="-122"/>
              <a:ea typeface="宋体" panose="02010600030101010101" pitchFamily="2" charset="-122"/>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rPr>
              <a:t>泸州老窖（四川）汾酒集团（山西）</a:t>
            </a:r>
            <a:endParaRPr lang="zh-CN" altLang="en-US" sz="1000" b="1" dirty="0">
              <a:solidFill>
                <a:srgbClr val="000000"/>
              </a:solidFill>
              <a:latin typeface="宋体" panose="02010600030101010101" pitchFamily="2" charset="-122"/>
              <a:ea typeface="宋体" panose="02010600030101010101" pitchFamily="2" charset="-122"/>
            </a:endParaRPr>
          </a:p>
        </p:txBody>
      </p:sp>
      <p:sp>
        <p:nvSpPr>
          <p:cNvPr id="64" name="矩形 63"/>
          <p:cNvSpPr/>
          <p:nvPr/>
        </p:nvSpPr>
        <p:spPr>
          <a:xfrm>
            <a:off x="8870315" y="4586605"/>
            <a:ext cx="1188085" cy="201930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r>
              <a:rPr lang="zh-CN" altLang="en-US" sz="1000" b="1" dirty="0">
                <a:solidFill>
                  <a:schemeClr val="tx1"/>
                </a:solidFill>
                <a:latin typeface="宋体" panose="02010600030101010101" pitchFamily="2" charset="-122"/>
                <a:ea typeface="宋体" panose="02010600030101010101" pitchFamily="2" charset="-122"/>
                <a:sym typeface="+mn-ea"/>
              </a:rPr>
              <a:t>江小白酒业</a:t>
            </a:r>
            <a:endParaRPr lang="zh-CN" altLang="en-US" sz="1000" b="1" dirty="0">
              <a:solidFill>
                <a:schemeClr val="tx1"/>
              </a:solidFill>
              <a:latin typeface="宋体" panose="02010600030101010101" pitchFamily="2" charset="-122"/>
              <a:ea typeface="宋体" panose="02010600030101010101" pitchFamily="2" charset="-122"/>
              <a:sym typeface="+mn-ea"/>
            </a:endParaRPr>
          </a:p>
          <a:p>
            <a:pPr marR="0" algn="ctr" rtl="0">
              <a:lnSpc>
                <a:spcPts val="1800"/>
              </a:lnSpc>
            </a:pPr>
            <a:r>
              <a:rPr lang="zh-CN" altLang="en-US" sz="1000" b="1" dirty="0">
                <a:solidFill>
                  <a:schemeClr val="tx1"/>
                </a:solidFill>
                <a:latin typeface="宋体" panose="02010600030101010101" pitchFamily="2" charset="-122"/>
                <a:ea typeface="宋体" panose="02010600030101010101" pitchFamily="2" charset="-122"/>
                <a:sym typeface="+mn-ea"/>
              </a:rPr>
              <a:t>（重庆）</a:t>
            </a:r>
            <a:endParaRPr lang="zh-CN" altLang="en-US" sz="1000" b="1" dirty="0">
              <a:solidFill>
                <a:schemeClr val="tx1"/>
              </a:solidFill>
              <a:latin typeface="宋体" panose="02010600030101010101" pitchFamily="2" charset="-122"/>
              <a:ea typeface="宋体" panose="02010600030101010101" pitchFamily="2" charset="-122"/>
            </a:endParaRPr>
          </a:p>
          <a:p>
            <a:pPr marR="0" algn="ctr"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五粮液</a:t>
            </a:r>
            <a:r>
              <a:rPr lang="zh-CN" altLang="en-US" sz="1000" b="1" dirty="0">
                <a:solidFill>
                  <a:schemeClr val="tx1"/>
                </a:solidFill>
                <a:latin typeface="宋体" panose="02010600030101010101" pitchFamily="2" charset="-122"/>
                <a:ea typeface="宋体" panose="02010600030101010101" pitchFamily="2" charset="-122"/>
                <a:sym typeface="+mn-ea"/>
              </a:rPr>
              <a:t>（</a:t>
            </a:r>
            <a:r>
              <a:rPr lang="zh-CN" altLang="en-US" sz="1000" b="1" dirty="0">
                <a:solidFill>
                  <a:srgbClr val="000000"/>
                </a:solidFill>
                <a:latin typeface="宋体" panose="02010600030101010101" pitchFamily="2" charset="-122"/>
                <a:ea typeface="宋体" panose="02010600030101010101" pitchFamily="2" charset="-122"/>
                <a:sym typeface="+mn-ea"/>
              </a:rPr>
              <a:t>宜宾汾酒集团（西）</a:t>
            </a:r>
            <a:r>
              <a:rPr lang="zh-CN" altLang="en-US" sz="1000" b="1" dirty="0">
                <a:solidFill>
                  <a:schemeClr val="tx1"/>
                </a:solidFill>
                <a:latin typeface="宋体" panose="02010600030101010101" pitchFamily="2" charset="-122"/>
                <a:ea typeface="宋体" panose="02010600030101010101" pitchFamily="2" charset="-122"/>
                <a:sym typeface="+mn-ea"/>
              </a:rPr>
              <a:t>）</a:t>
            </a:r>
            <a:endParaRPr lang="zh-CN" altLang="en-US" sz="1000" b="1" dirty="0">
              <a:solidFill>
                <a:srgbClr val="000000"/>
              </a:solidFill>
              <a:latin typeface="宋体" panose="02010600030101010101" pitchFamily="2" charset="-122"/>
              <a:ea typeface="宋体" panose="02010600030101010101" pitchFamily="2" charset="-122"/>
            </a:endParaRPr>
          </a:p>
        </p:txBody>
      </p:sp>
      <p:graphicFrame>
        <p:nvGraphicFramePr>
          <p:cNvPr id="5" name="table 728"/>
          <p:cNvGraphicFramePr>
            <a:graphicFrameLocks noGrp="true"/>
          </p:cNvGraphicFramePr>
          <p:nvPr>
            <p:custDataLst>
              <p:tags r:id="rId3"/>
            </p:custDataLst>
          </p:nvPr>
        </p:nvGraphicFramePr>
        <p:xfrm>
          <a:off x="295910" y="802005"/>
          <a:ext cx="4108450" cy="403860"/>
        </p:xfrm>
        <a:graphic>
          <a:graphicData uri="http://schemas.openxmlformats.org/drawingml/2006/table">
            <a:tbl>
              <a:tblPr>
                <a:solidFill>
                  <a:srgbClr val="C5E0B3"/>
                </a:solidFill>
              </a:tblPr>
              <a:tblGrid>
                <a:gridCol w="4108450"/>
              </a:tblGrid>
              <a:tr h="403860">
                <a:tc>
                  <a:txBody>
                    <a:bodyPr/>
                    <a:lstStyle/>
                    <a:p>
                      <a:pPr algn="ctr" rtl="0" eaLnBrk="0">
                        <a:lnSpc>
                          <a:spcPct val="109000"/>
                        </a:lnSpc>
                      </a:pPr>
                      <a:r>
                        <a:rPr sz="12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上游</a:t>
                      </a:r>
                      <a:endParaRPr sz="1200" dirty="0">
                        <a:latin typeface="微软雅黑" panose="020B0503020204020204" charset="-122"/>
                        <a:ea typeface="微软雅黑" panose="020B0503020204020204" charset="-122"/>
                        <a:cs typeface="微软雅黑" panose="020B0503020204020204" charset="-122"/>
                      </a:endParaRPr>
                    </a:p>
                  </a:txBody>
                  <a:tcPr marL="0" marR="0" marT="0" marB="0" anchor="ctr">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C5E0B3"/>
                    </a:solidFill>
                  </a:tcPr>
                </a:tc>
              </a:tr>
            </a:tbl>
          </a:graphicData>
        </a:graphic>
      </p:graphicFrame>
      <p:graphicFrame>
        <p:nvGraphicFramePr>
          <p:cNvPr id="12" name="table 730"/>
          <p:cNvGraphicFramePr>
            <a:graphicFrameLocks noGrp="true"/>
          </p:cNvGraphicFramePr>
          <p:nvPr>
            <p:custDataLst>
              <p:tags r:id="rId4"/>
            </p:custDataLst>
          </p:nvPr>
        </p:nvGraphicFramePr>
        <p:xfrm>
          <a:off x="10772775" y="795655"/>
          <a:ext cx="4120515" cy="403860"/>
        </p:xfrm>
        <a:graphic>
          <a:graphicData uri="http://schemas.openxmlformats.org/drawingml/2006/table">
            <a:tbl>
              <a:tblPr>
                <a:solidFill>
                  <a:srgbClr val="B7DDE8"/>
                </a:solidFill>
              </a:tblPr>
              <a:tblGrid>
                <a:gridCol w="4120515"/>
              </a:tblGrid>
              <a:tr h="403860">
                <a:tc>
                  <a:txBody>
                    <a:bodyPr/>
                    <a:lstStyle/>
                    <a:p>
                      <a:pPr algn="ctr" rtl="0" eaLnBrk="0">
                        <a:lnSpc>
                          <a:spcPct val="109000"/>
                        </a:lnSpc>
                      </a:pPr>
                      <a:r>
                        <a:rPr sz="12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下游</a:t>
                      </a:r>
                      <a:endParaRPr sz="12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anchor="ctr">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B7DDE8"/>
                    </a:solidFill>
                  </a:tcPr>
                </a:tc>
              </a:tr>
            </a:tbl>
          </a:graphicData>
        </a:graphic>
      </p:graphicFrame>
      <p:graphicFrame>
        <p:nvGraphicFramePr>
          <p:cNvPr id="13" name="table 732"/>
          <p:cNvGraphicFramePr>
            <a:graphicFrameLocks noGrp="true"/>
          </p:cNvGraphicFramePr>
          <p:nvPr>
            <p:custDataLst>
              <p:tags r:id="rId5"/>
            </p:custDataLst>
          </p:nvPr>
        </p:nvGraphicFramePr>
        <p:xfrm>
          <a:off x="5073650" y="808990"/>
          <a:ext cx="4984750" cy="390525"/>
        </p:xfrm>
        <a:graphic>
          <a:graphicData uri="http://schemas.openxmlformats.org/drawingml/2006/table">
            <a:tbl>
              <a:tblPr>
                <a:solidFill>
                  <a:srgbClr val="99CCFF"/>
                </a:solidFill>
              </a:tblPr>
              <a:tblGrid>
                <a:gridCol w="4984750"/>
              </a:tblGrid>
              <a:tr h="390525">
                <a:tc>
                  <a:txBody>
                    <a:bodyPr/>
                    <a:lstStyle/>
                    <a:p>
                      <a:pPr algn="ctr" rtl="0" eaLnBrk="0">
                        <a:lnSpc>
                          <a:spcPct val="109000"/>
                        </a:lnSpc>
                      </a:pPr>
                      <a:r>
                        <a:rPr sz="12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中游</a:t>
                      </a:r>
                      <a:endParaRPr sz="12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anchor="ctr">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99CCFF"/>
                    </a:solidFill>
                  </a:tcPr>
                </a:tc>
              </a:tr>
            </a:tbl>
          </a:graphicData>
        </a:graphic>
      </p:graphicFrame>
      <p:sp>
        <p:nvSpPr>
          <p:cNvPr id="15" name="右箭头 14"/>
          <p:cNvSpPr/>
          <p:nvPr/>
        </p:nvSpPr>
        <p:spPr>
          <a:xfrm>
            <a:off x="10173335" y="859473"/>
            <a:ext cx="433070" cy="288925"/>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sz="1000"/>
          </a:p>
        </p:txBody>
      </p:sp>
      <p:sp>
        <p:nvSpPr>
          <p:cNvPr id="17" name="右箭头 16"/>
          <p:cNvSpPr/>
          <p:nvPr/>
        </p:nvSpPr>
        <p:spPr>
          <a:xfrm>
            <a:off x="4528185" y="855663"/>
            <a:ext cx="433070" cy="288925"/>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sz="1000"/>
          </a:p>
        </p:txBody>
      </p:sp>
      <p:cxnSp>
        <p:nvCxnSpPr>
          <p:cNvPr id="23" name="直接连接符 22"/>
          <p:cNvCxnSpPr/>
          <p:nvPr/>
        </p:nvCxnSpPr>
        <p:spPr>
          <a:xfrm flipH="true" flipV="true">
            <a:off x="2347595" y="1195705"/>
            <a:ext cx="1270" cy="43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肘形连接符 23"/>
          <p:cNvCxnSpPr/>
          <p:nvPr/>
        </p:nvCxnSpPr>
        <p:spPr>
          <a:xfrm rot="5400000" flipV="true">
            <a:off x="2876320" y="677515"/>
            <a:ext cx="432000" cy="1476000"/>
          </a:xfrm>
          <a:prstGeom prst="bentConnector3">
            <a:avLst>
              <a:gd name="adj1" fmla="val 50188"/>
            </a:avLst>
          </a:prstGeom>
        </p:spPr>
        <p:style>
          <a:lnRef idx="3">
            <a:schemeClr val="dk1"/>
          </a:lnRef>
          <a:fillRef idx="0">
            <a:schemeClr val="dk1"/>
          </a:fillRef>
          <a:effectRef idx="2">
            <a:schemeClr val="dk1"/>
          </a:effectRef>
          <a:fontRef idx="minor">
            <a:schemeClr val="tx1"/>
          </a:fontRef>
        </p:style>
      </p:cxnSp>
      <p:cxnSp>
        <p:nvCxnSpPr>
          <p:cNvPr id="28" name="肘形连接符 27"/>
          <p:cNvCxnSpPr/>
          <p:nvPr/>
        </p:nvCxnSpPr>
        <p:spPr>
          <a:xfrm rot="5400000">
            <a:off x="1413182" y="700277"/>
            <a:ext cx="432000" cy="1440000"/>
          </a:xfrm>
          <a:prstGeom prst="bentConnector3">
            <a:avLst>
              <a:gd name="adj1" fmla="val 50000"/>
            </a:avLst>
          </a:prstGeom>
        </p:spPr>
        <p:style>
          <a:lnRef idx="3">
            <a:schemeClr val="dk1"/>
          </a:lnRef>
          <a:fillRef idx="0">
            <a:schemeClr val="dk1"/>
          </a:fillRef>
          <a:effectRef idx="2">
            <a:schemeClr val="dk1"/>
          </a:effectRef>
          <a:fontRef idx="minor">
            <a:schemeClr val="tx1"/>
          </a:fontRef>
        </p:style>
      </p:cxnSp>
      <p:cxnSp>
        <p:nvCxnSpPr>
          <p:cNvPr id="18" name="直接连接符 17"/>
          <p:cNvCxnSpPr/>
          <p:nvPr/>
        </p:nvCxnSpPr>
        <p:spPr>
          <a:xfrm flipH="true">
            <a:off x="888365" y="2347595"/>
            <a:ext cx="1270" cy="3194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flipH="true">
            <a:off x="2343150" y="4245610"/>
            <a:ext cx="1270" cy="3194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flipH="true">
            <a:off x="2352040" y="2347595"/>
            <a:ext cx="1270" cy="3194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flipH="true">
            <a:off x="3810000" y="2351405"/>
            <a:ext cx="1270" cy="3194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flipH="true" flipV="true">
            <a:off x="7600315" y="1202055"/>
            <a:ext cx="1270" cy="43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肘形连接符 29"/>
          <p:cNvCxnSpPr/>
          <p:nvPr/>
        </p:nvCxnSpPr>
        <p:spPr>
          <a:xfrm rot="5400000" flipV="true">
            <a:off x="8306545" y="503865"/>
            <a:ext cx="432000" cy="1836000"/>
          </a:xfrm>
          <a:prstGeom prst="bentConnector3">
            <a:avLst>
              <a:gd name="adj1" fmla="val 50188"/>
            </a:avLst>
          </a:prstGeom>
        </p:spPr>
        <p:style>
          <a:lnRef idx="3">
            <a:schemeClr val="dk1"/>
          </a:lnRef>
          <a:fillRef idx="0">
            <a:schemeClr val="dk1"/>
          </a:fillRef>
          <a:effectRef idx="2">
            <a:schemeClr val="dk1"/>
          </a:effectRef>
          <a:fontRef idx="minor">
            <a:schemeClr val="tx1"/>
          </a:fontRef>
        </p:style>
      </p:cxnSp>
      <p:cxnSp>
        <p:nvCxnSpPr>
          <p:cNvPr id="31" name="肘形连接符 30"/>
          <p:cNvCxnSpPr/>
          <p:nvPr/>
        </p:nvCxnSpPr>
        <p:spPr>
          <a:xfrm rot="5400000">
            <a:off x="6413902" y="454627"/>
            <a:ext cx="432000" cy="1944000"/>
          </a:xfrm>
          <a:prstGeom prst="bentConnector3">
            <a:avLst>
              <a:gd name="adj1" fmla="val 50000"/>
            </a:avLst>
          </a:prstGeom>
        </p:spPr>
        <p:style>
          <a:lnRef idx="3">
            <a:schemeClr val="dk1"/>
          </a:lnRef>
          <a:fillRef idx="0">
            <a:schemeClr val="dk1"/>
          </a:fillRef>
          <a:effectRef idx="2">
            <a:schemeClr val="dk1"/>
          </a:effectRef>
          <a:fontRef idx="minor">
            <a:schemeClr val="tx1"/>
          </a:fontRef>
        </p:style>
      </p:cxnSp>
      <p:cxnSp>
        <p:nvCxnSpPr>
          <p:cNvPr id="32" name="直接连接符 31"/>
          <p:cNvCxnSpPr/>
          <p:nvPr/>
        </p:nvCxnSpPr>
        <p:spPr>
          <a:xfrm flipH="true">
            <a:off x="9460865" y="2364105"/>
            <a:ext cx="1270" cy="3194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flipH="true">
            <a:off x="7601585" y="2362835"/>
            <a:ext cx="1270" cy="3194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flipH="true">
            <a:off x="5656580" y="2346325"/>
            <a:ext cx="1270" cy="3194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flipH="true">
            <a:off x="9459595" y="4271645"/>
            <a:ext cx="1270" cy="3194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flipH="true">
            <a:off x="7597775" y="4273550"/>
            <a:ext cx="1270" cy="3194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接连接符 55"/>
          <p:cNvCxnSpPr/>
          <p:nvPr/>
        </p:nvCxnSpPr>
        <p:spPr>
          <a:xfrm flipH="true">
            <a:off x="5655310" y="4257040"/>
            <a:ext cx="1270" cy="32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接连接符 56"/>
          <p:cNvCxnSpPr/>
          <p:nvPr/>
        </p:nvCxnSpPr>
        <p:spPr>
          <a:xfrm flipH="true" flipV="true">
            <a:off x="12845415" y="1198245"/>
            <a:ext cx="1270" cy="43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肘形连接符 57"/>
          <p:cNvCxnSpPr/>
          <p:nvPr/>
        </p:nvCxnSpPr>
        <p:spPr>
          <a:xfrm rot="5400000" flipV="true">
            <a:off x="13350865" y="706310"/>
            <a:ext cx="432000" cy="1440000"/>
          </a:xfrm>
          <a:prstGeom prst="bentConnector3">
            <a:avLst>
              <a:gd name="adj1" fmla="val 50188"/>
            </a:avLst>
          </a:prstGeom>
        </p:spPr>
        <p:style>
          <a:lnRef idx="3">
            <a:schemeClr val="dk1"/>
          </a:lnRef>
          <a:fillRef idx="0">
            <a:schemeClr val="dk1"/>
          </a:fillRef>
          <a:effectRef idx="2">
            <a:schemeClr val="dk1"/>
          </a:effectRef>
          <a:fontRef idx="minor">
            <a:schemeClr val="tx1"/>
          </a:fontRef>
        </p:style>
      </p:cxnSp>
      <p:cxnSp>
        <p:nvCxnSpPr>
          <p:cNvPr id="59" name="肘形连接符 58"/>
          <p:cNvCxnSpPr/>
          <p:nvPr/>
        </p:nvCxnSpPr>
        <p:spPr>
          <a:xfrm rot="5400000">
            <a:off x="11893002" y="684817"/>
            <a:ext cx="432000" cy="1476000"/>
          </a:xfrm>
          <a:prstGeom prst="bentConnector3">
            <a:avLst>
              <a:gd name="adj1" fmla="val 50000"/>
            </a:avLst>
          </a:prstGeom>
        </p:spPr>
        <p:style>
          <a:lnRef idx="3">
            <a:schemeClr val="dk1"/>
          </a:lnRef>
          <a:fillRef idx="0">
            <a:schemeClr val="dk1"/>
          </a:fillRef>
          <a:effectRef idx="2">
            <a:schemeClr val="dk1"/>
          </a:effectRef>
          <a:fontRef idx="minor">
            <a:schemeClr val="tx1"/>
          </a:fontRef>
        </p:style>
      </p:cxnSp>
      <p:cxnSp>
        <p:nvCxnSpPr>
          <p:cNvPr id="62" name="直接连接符 61"/>
          <p:cNvCxnSpPr/>
          <p:nvPr/>
        </p:nvCxnSpPr>
        <p:spPr>
          <a:xfrm flipH="true">
            <a:off x="12832080" y="2347595"/>
            <a:ext cx="1270" cy="3194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flipH="true">
            <a:off x="11370945" y="2372360"/>
            <a:ext cx="1270" cy="3194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flipH="true">
            <a:off x="14298295" y="2362835"/>
            <a:ext cx="1270" cy="3194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接连接符 65"/>
          <p:cNvCxnSpPr/>
          <p:nvPr/>
        </p:nvCxnSpPr>
        <p:spPr>
          <a:xfrm flipH="true">
            <a:off x="11372215" y="4267200"/>
            <a:ext cx="1270" cy="3194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矩形 2"/>
          <p:cNvSpPr/>
          <p:nvPr/>
        </p:nvSpPr>
        <p:spPr>
          <a:xfrm>
            <a:off x="10052050" y="75565"/>
            <a:ext cx="2249805" cy="42164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ct val="100000"/>
              </a:lnSpc>
              <a:buClrTx/>
              <a:buSzTx/>
              <a:buNone/>
            </a:pPr>
            <a:r>
              <a:rPr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现有产业链环节、落地企业</a:t>
            </a:r>
            <a:endParaRPr lang="zh-CN" altLang="en-US" sz="1000" b="1" dirty="0">
              <a:solidFill>
                <a:schemeClr val="tx1"/>
              </a:solidFill>
              <a:latin typeface="微软雅黑" panose="020B0503020204020204" charset="-122"/>
              <a:ea typeface="微软雅黑" panose="020B0503020204020204" charset="-122"/>
              <a:sym typeface="+mn-ea"/>
            </a:endParaRPr>
          </a:p>
        </p:txBody>
      </p:sp>
      <p:sp>
        <p:nvSpPr>
          <p:cNvPr id="6" name="矩形 5"/>
          <p:cNvSpPr/>
          <p:nvPr/>
        </p:nvSpPr>
        <p:spPr>
          <a:xfrm>
            <a:off x="12410440" y="76200"/>
            <a:ext cx="2590165" cy="40767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lnSpc>
                <a:spcPts val="1400"/>
              </a:lnSpc>
              <a:buClrTx/>
              <a:buSzTx/>
              <a:buNone/>
            </a:pPr>
            <a:endPar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marR="0" algn="ctr" rtl="0">
              <a:lnSpc>
                <a:spcPts val="1400"/>
              </a:lnSpc>
              <a:buClrTx/>
              <a:buSzTx/>
              <a:buNone/>
            </a:pPr>
            <a:endPar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marR="0" algn="ctr" rtl="0">
              <a:lnSpc>
                <a:spcPts val="1400"/>
              </a:lnSpc>
              <a:buClrTx/>
              <a:buSzTx/>
              <a:buNone/>
            </a:pPr>
            <a:r>
              <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重点补链</a:t>
            </a:r>
            <a:r>
              <a:rPr lang="zh-CN"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、强链、延链</a:t>
            </a:r>
            <a:r>
              <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环节、</a:t>
            </a:r>
            <a:r>
              <a:rPr sz="1000" kern="0" spc="-220" dirty="0">
                <a:solidFill>
                  <a:srgbClr val="000000">
                    <a:alpha val="100000"/>
                  </a:srgbClr>
                </a:solidFill>
                <a:latin typeface="黑体" panose="02010609060101010101" charset="-122"/>
                <a:ea typeface="黑体" panose="02010609060101010101" charset="-122"/>
                <a:cs typeface="黑体" panose="02010609060101010101" charset="-122"/>
                <a:sym typeface="+mn-ea"/>
              </a:rPr>
              <a:t> </a:t>
            </a:r>
            <a:r>
              <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目标企业</a:t>
            </a:r>
            <a:endParaRPr sz="1000" strike="noStrike" noProof="1">
              <a:latin typeface="黑体" panose="02010609060101010101" charset="-122"/>
              <a:ea typeface="黑体" panose="02010609060101010101" charset="-122"/>
              <a:cs typeface="黑体" panose="02010609060101010101" charset="-122"/>
            </a:endParaRPr>
          </a:p>
          <a:p>
            <a:pPr marR="0" algn="ctr" rtl="0">
              <a:lnSpc>
                <a:spcPts val="1400"/>
              </a:lnSpc>
              <a:buClrTx/>
              <a:buSzTx/>
              <a:buNone/>
            </a:pP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ctr" rtl="0"/>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8" name="picture 718"/>
          <p:cNvPicPr>
            <a:picLocks noChangeAspect="true"/>
          </p:cNvPicPr>
          <p:nvPr/>
        </p:nvPicPr>
        <p:blipFill>
          <a:blip r:embed="rId1"/>
          <a:stretch>
            <a:fillRect/>
          </a:stretch>
        </p:blipFill>
        <p:spPr>
          <a:xfrm rot="21600000">
            <a:off x="4729543" y="1297685"/>
            <a:ext cx="15474" cy="7560000"/>
          </a:xfrm>
          <a:prstGeom prst="rect">
            <a:avLst/>
          </a:prstGeom>
        </p:spPr>
      </p:pic>
      <p:pic>
        <p:nvPicPr>
          <p:cNvPr id="720" name="picture 720"/>
          <p:cNvPicPr>
            <a:picLocks noChangeAspect="true"/>
          </p:cNvPicPr>
          <p:nvPr/>
        </p:nvPicPr>
        <p:blipFill>
          <a:blip r:embed="rId2"/>
          <a:stretch>
            <a:fillRect/>
          </a:stretch>
        </p:blipFill>
        <p:spPr>
          <a:xfrm rot="21600000">
            <a:off x="10381424" y="1297685"/>
            <a:ext cx="15526" cy="7560000"/>
          </a:xfrm>
          <a:prstGeom prst="rect">
            <a:avLst/>
          </a:prstGeom>
        </p:spPr>
      </p:pic>
      <p:graphicFrame>
        <p:nvGraphicFramePr>
          <p:cNvPr id="728" name="table 728"/>
          <p:cNvGraphicFramePr>
            <a:graphicFrameLocks noGrp="true"/>
          </p:cNvGraphicFramePr>
          <p:nvPr>
            <p:custDataLst>
              <p:tags r:id="rId3"/>
            </p:custDataLst>
          </p:nvPr>
        </p:nvGraphicFramePr>
        <p:xfrm>
          <a:off x="295275" y="791845"/>
          <a:ext cx="4108450" cy="403860"/>
        </p:xfrm>
        <a:graphic>
          <a:graphicData uri="http://schemas.openxmlformats.org/drawingml/2006/table">
            <a:tbl>
              <a:tblPr>
                <a:solidFill>
                  <a:srgbClr val="C5E0B3"/>
                </a:solidFill>
              </a:tblPr>
              <a:tblGrid>
                <a:gridCol w="4108450"/>
              </a:tblGrid>
              <a:tr h="403860">
                <a:tc>
                  <a:txBody>
                    <a:bodyPr/>
                    <a:lstStyle/>
                    <a:p>
                      <a:pPr algn="ctr" rtl="0" eaLnBrk="0">
                        <a:lnSpc>
                          <a:spcPct val="109000"/>
                        </a:lnSpc>
                      </a:pPr>
                      <a:r>
                        <a:rPr sz="12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上游</a:t>
                      </a:r>
                      <a:endParaRPr sz="1200" dirty="0">
                        <a:latin typeface="微软雅黑" panose="020B0503020204020204" charset="-122"/>
                        <a:ea typeface="微软雅黑" panose="020B0503020204020204" charset="-122"/>
                        <a:cs typeface="微软雅黑" panose="020B0503020204020204" charset="-122"/>
                      </a:endParaRPr>
                    </a:p>
                  </a:txBody>
                  <a:tcPr marL="0" marR="0" marT="0" marB="0" anchor="ctr">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C5E0B3"/>
                    </a:solidFill>
                  </a:tcPr>
                </a:tc>
              </a:tr>
            </a:tbl>
          </a:graphicData>
        </a:graphic>
      </p:graphicFrame>
      <p:graphicFrame>
        <p:nvGraphicFramePr>
          <p:cNvPr id="730" name="table 730"/>
          <p:cNvGraphicFramePr>
            <a:graphicFrameLocks noGrp="true"/>
          </p:cNvGraphicFramePr>
          <p:nvPr>
            <p:custDataLst>
              <p:tags r:id="rId4"/>
            </p:custDataLst>
          </p:nvPr>
        </p:nvGraphicFramePr>
        <p:xfrm>
          <a:off x="10746740" y="791845"/>
          <a:ext cx="4120515" cy="403860"/>
        </p:xfrm>
        <a:graphic>
          <a:graphicData uri="http://schemas.openxmlformats.org/drawingml/2006/table">
            <a:tbl>
              <a:tblPr>
                <a:solidFill>
                  <a:srgbClr val="B7DDE8"/>
                </a:solidFill>
              </a:tblPr>
              <a:tblGrid>
                <a:gridCol w="4120515"/>
              </a:tblGrid>
              <a:tr h="403860">
                <a:tc>
                  <a:txBody>
                    <a:bodyPr/>
                    <a:lstStyle/>
                    <a:p>
                      <a:pPr algn="ctr" rtl="0" eaLnBrk="0">
                        <a:lnSpc>
                          <a:spcPct val="109000"/>
                        </a:lnSpc>
                      </a:pPr>
                      <a:r>
                        <a:rPr sz="12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下游</a:t>
                      </a:r>
                      <a:endParaRPr sz="12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anchor="ctr">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B7DDE8"/>
                    </a:solidFill>
                  </a:tcPr>
                </a:tc>
              </a:tr>
            </a:tbl>
          </a:graphicData>
        </a:graphic>
      </p:graphicFrame>
      <p:graphicFrame>
        <p:nvGraphicFramePr>
          <p:cNvPr id="732" name="table 732"/>
          <p:cNvGraphicFramePr>
            <a:graphicFrameLocks noGrp="true"/>
          </p:cNvGraphicFramePr>
          <p:nvPr>
            <p:custDataLst>
              <p:tags r:id="rId5"/>
            </p:custDataLst>
          </p:nvPr>
        </p:nvGraphicFramePr>
        <p:xfrm>
          <a:off x="5067300" y="808990"/>
          <a:ext cx="4984750" cy="390525"/>
        </p:xfrm>
        <a:graphic>
          <a:graphicData uri="http://schemas.openxmlformats.org/drawingml/2006/table">
            <a:tbl>
              <a:tblPr>
                <a:solidFill>
                  <a:srgbClr val="99CCFF"/>
                </a:solidFill>
              </a:tblPr>
              <a:tblGrid>
                <a:gridCol w="4984750"/>
              </a:tblGrid>
              <a:tr h="390525">
                <a:tc>
                  <a:txBody>
                    <a:bodyPr/>
                    <a:lstStyle/>
                    <a:p>
                      <a:pPr algn="ctr" rtl="0" eaLnBrk="0">
                        <a:lnSpc>
                          <a:spcPct val="109000"/>
                        </a:lnSpc>
                      </a:pPr>
                      <a:r>
                        <a:rPr sz="12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中游</a:t>
                      </a:r>
                      <a:endParaRPr sz="12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anchor="ctr">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99CCFF"/>
                    </a:solidFill>
                  </a:tcPr>
                </a:tc>
              </a:tr>
            </a:tbl>
          </a:graphicData>
        </a:graphic>
      </p:graphicFrame>
      <p:sp>
        <p:nvSpPr>
          <p:cNvPr id="2" name="圆角矩形 1"/>
          <p:cNvSpPr/>
          <p:nvPr/>
        </p:nvSpPr>
        <p:spPr>
          <a:xfrm>
            <a:off x="295275" y="8887460"/>
            <a:ext cx="14420850" cy="1238250"/>
          </a:xfrm>
          <a:prstGeom prst="roundRect">
            <a:avLst/>
          </a:prstGeom>
          <a:solidFill>
            <a:schemeClr val="accent1">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l"/>
            <a:r>
              <a:rPr lang="zh-CN" altLang="en-US" sz="1400">
                <a:solidFill>
                  <a:schemeClr val="tx1"/>
                </a:solidFill>
                <a:latin typeface="黑体" panose="02010609060101010101" charset="-122"/>
                <a:ea typeface="黑体" panose="02010609060101010101" charset="-122"/>
                <a:cs typeface="黑体" panose="02010609060101010101" charset="-122"/>
                <a:sym typeface="+mn-ea"/>
              </a:rPr>
              <a:t>桂林新茶饮产业链</a:t>
            </a:r>
            <a:r>
              <a:rPr lang="zh-CN" altLang="en-US" sz="1400">
                <a:solidFill>
                  <a:schemeClr val="tx1"/>
                </a:solidFill>
                <a:latin typeface="黑体" panose="02010609060101010101" charset="-122"/>
                <a:ea typeface="黑体" panose="02010609060101010101" charset="-122"/>
                <a:cs typeface="黑体" panose="02010609060101010101" charset="-122"/>
              </a:rPr>
              <a:t>：以紫泉饮料、普兰德生物、恒枫饮料为龙头企业，共有矿泉水生产、果汁生产、茶饮制品生产等规上企业</a:t>
            </a:r>
            <a:r>
              <a:rPr lang="en-US" altLang="zh-CN" sz="1400">
                <a:solidFill>
                  <a:schemeClr val="tx1"/>
                </a:solidFill>
                <a:latin typeface="黑体" panose="02010609060101010101" charset="-122"/>
                <a:ea typeface="黑体" panose="02010609060101010101" charset="-122"/>
                <a:cs typeface="黑体" panose="02010609060101010101" charset="-122"/>
              </a:rPr>
              <a:t>19</a:t>
            </a:r>
            <a:r>
              <a:rPr lang="zh-CN" altLang="en-US" sz="1400">
                <a:solidFill>
                  <a:schemeClr val="tx1"/>
                </a:solidFill>
                <a:latin typeface="黑体" panose="02010609060101010101" charset="-122"/>
                <a:ea typeface="黑体" panose="02010609060101010101" charset="-122"/>
                <a:cs typeface="黑体" panose="02010609060101010101" charset="-122"/>
              </a:rPr>
              <a:t>家。202</a:t>
            </a:r>
            <a:r>
              <a:rPr lang="en-US" altLang="zh-CN" sz="1400">
                <a:solidFill>
                  <a:schemeClr val="tx1"/>
                </a:solidFill>
                <a:latin typeface="黑体" panose="02010609060101010101" charset="-122"/>
                <a:ea typeface="黑体" panose="02010609060101010101" charset="-122"/>
                <a:cs typeface="黑体" panose="02010609060101010101" charset="-122"/>
              </a:rPr>
              <a:t>4</a:t>
            </a:r>
            <a:r>
              <a:rPr lang="zh-CN" altLang="en-US" sz="1400">
                <a:solidFill>
                  <a:schemeClr val="tx1"/>
                </a:solidFill>
                <a:latin typeface="黑体" panose="02010609060101010101" charset="-122"/>
                <a:ea typeface="黑体" panose="02010609060101010101" charset="-122"/>
                <a:cs typeface="黑体" panose="02010609060101010101" charset="-122"/>
              </a:rPr>
              <a:t>年实现规模工业总产值</a:t>
            </a:r>
            <a:r>
              <a:rPr lang="en-US" altLang="zh-CN" sz="1400">
                <a:solidFill>
                  <a:schemeClr val="tx1"/>
                </a:solidFill>
                <a:latin typeface="黑体" panose="02010609060101010101" charset="-122"/>
                <a:ea typeface="黑体" panose="02010609060101010101" charset="-122"/>
                <a:cs typeface="黑体" panose="02010609060101010101" charset="-122"/>
              </a:rPr>
              <a:t>32.78</a:t>
            </a:r>
            <a:r>
              <a:rPr lang="zh-CN" altLang="en-US" sz="1400">
                <a:solidFill>
                  <a:schemeClr val="tx1"/>
                </a:solidFill>
                <a:latin typeface="黑体" panose="02010609060101010101" charset="-122"/>
                <a:ea typeface="黑体" panose="02010609060101010101" charset="-122"/>
                <a:cs typeface="黑体" panose="02010609060101010101" charset="-122"/>
              </a:rPr>
              <a:t>亿元。目前，已经初步形成从上游</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食品添加剂、香料生产</a:t>
            </a:r>
            <a:r>
              <a:rPr lang="zh-CN" altLang="en-US" sz="1400">
                <a:solidFill>
                  <a:schemeClr val="tx1"/>
                </a:solidFill>
                <a:latin typeface="黑体" panose="02010609060101010101" charset="-122"/>
                <a:ea typeface="黑体" panose="02010609060101010101" charset="-122"/>
                <a:cs typeface="黑体" panose="02010609060101010101" charset="-122"/>
              </a:rPr>
              <a:t>，到中游水、饮料、茶饮、芋圆、果汁生产，到下游专卖店的较为完整的产业链条。产业链缺项、弱项主要集中在糖料供应和知名水饮料品牌创建上。下一步，</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桂林市新茶饮</a:t>
            </a:r>
            <a:r>
              <a:rPr lang="zh-CN" altLang="en-US" sz="1400">
                <a:solidFill>
                  <a:schemeClr val="tx1"/>
                </a:solidFill>
                <a:latin typeface="黑体" panose="02010609060101010101" charset="-122"/>
                <a:ea typeface="黑体" panose="02010609060101010101" charset="-122"/>
                <a:cs typeface="黑体" panose="02010609060101010101" charset="-122"/>
              </a:rPr>
              <a:t>产业链上游主要围绕糖料供应、中游主要围绕引入爆款产品等重点缺项、弱项环节进行招商引资，力争到</a:t>
            </a:r>
            <a:r>
              <a:rPr lang="en-US" altLang="zh-CN" sz="1400">
                <a:solidFill>
                  <a:schemeClr val="tx1"/>
                </a:solidFill>
                <a:latin typeface="黑体" panose="02010609060101010101" charset="-122"/>
                <a:ea typeface="黑体" panose="02010609060101010101" charset="-122"/>
                <a:cs typeface="黑体" panose="02010609060101010101" charset="-122"/>
              </a:rPr>
              <a:t>2035</a:t>
            </a:r>
            <a:r>
              <a:rPr lang="zh-CN" altLang="en-US" sz="1400">
                <a:solidFill>
                  <a:schemeClr val="tx1"/>
                </a:solidFill>
                <a:latin typeface="黑体" panose="02010609060101010101" charset="-122"/>
                <a:ea typeface="黑体" panose="02010609060101010101" charset="-122"/>
                <a:cs typeface="黑体" panose="02010609060101010101" charset="-122"/>
              </a:rPr>
              <a:t>年</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新茶饮产业产值</a:t>
            </a:r>
            <a:r>
              <a:rPr lang="zh-CN" altLang="en-US" sz="1400">
                <a:solidFill>
                  <a:schemeClr val="tx1"/>
                </a:solidFill>
                <a:latin typeface="黑体" panose="02010609060101010101" charset="-122"/>
                <a:ea typeface="黑体" panose="02010609060101010101" charset="-122"/>
                <a:cs typeface="黑体" panose="02010609060101010101" charset="-122"/>
              </a:rPr>
              <a:t>实现</a:t>
            </a:r>
            <a:r>
              <a:rPr lang="en-US" altLang="zh-CN" sz="1400">
                <a:solidFill>
                  <a:schemeClr val="tx1"/>
                </a:solidFill>
                <a:latin typeface="黑体" panose="02010609060101010101" charset="-122"/>
                <a:ea typeface="黑体" panose="02010609060101010101" charset="-122"/>
                <a:cs typeface="黑体" panose="02010609060101010101" charset="-122"/>
              </a:rPr>
              <a:t>200</a:t>
            </a:r>
            <a:r>
              <a:rPr lang="zh-CN" altLang="en-US" sz="1400">
                <a:solidFill>
                  <a:schemeClr val="tx1"/>
                </a:solidFill>
                <a:latin typeface="黑体" panose="02010609060101010101" charset="-122"/>
                <a:ea typeface="黑体" panose="02010609060101010101" charset="-122"/>
                <a:cs typeface="黑体" panose="02010609060101010101" charset="-122"/>
              </a:rPr>
              <a:t>亿元目标。</a:t>
            </a:r>
            <a:endParaRPr lang="zh-CN" altLang="en-US" sz="1400">
              <a:solidFill>
                <a:schemeClr val="tx1"/>
              </a:solidFill>
              <a:latin typeface="黑体" panose="02010609060101010101" charset="-122"/>
              <a:ea typeface="黑体" panose="02010609060101010101" charset="-122"/>
              <a:cs typeface="黑体" panose="02010609060101010101" charset="-122"/>
            </a:endParaRPr>
          </a:p>
        </p:txBody>
      </p:sp>
      <p:sp>
        <p:nvSpPr>
          <p:cNvPr id="25" name="文本框 24"/>
          <p:cNvSpPr txBox="true"/>
          <p:nvPr/>
        </p:nvSpPr>
        <p:spPr>
          <a:xfrm>
            <a:off x="5067300" y="7165658"/>
            <a:ext cx="4739640" cy="1168400"/>
          </a:xfrm>
          <a:prstGeom prst="rect">
            <a:avLst/>
          </a:prstGeom>
          <a:noFill/>
        </p:spPr>
        <p:txBody>
          <a:bodyPr wrap="square" rtlCol="0" anchor="ctr" anchorCtr="false">
            <a:spAutoFit/>
          </a:bodyPr>
          <a:lstStyle/>
          <a:p>
            <a:pPr>
              <a:buClrTx/>
              <a:buSzTx/>
              <a:buNone/>
            </a:pPr>
            <a:r>
              <a:rPr lang="zh-CN" altLang="en-US" sz="1400" b="1">
                <a:latin typeface="宋体" panose="02010600030101010101" pitchFamily="2" charset="-122"/>
                <a:ea typeface="宋体" panose="02010600030101010101" pitchFamily="2" charset="-122"/>
              </a:rPr>
              <a:t>重</a:t>
            </a:r>
            <a:r>
              <a:rPr lang="zh-CN" altLang="en-US" sz="1400" b="1" dirty="0">
                <a:latin typeface="微软雅黑" panose="020B0503020204020204" charset="-122"/>
                <a:ea typeface="微软雅黑" panose="020B0503020204020204" charset="-122"/>
              </a:rPr>
              <a:t>点的发展方向：</a:t>
            </a:r>
            <a:endParaRPr lang="zh-CN" altLang="en-US" sz="1400" b="1" dirty="0">
              <a:latin typeface="微软雅黑" panose="020B0503020204020204" charset="-122"/>
              <a:ea typeface="微软雅黑" panose="020B0503020204020204" charset="-122"/>
            </a:endParaRPr>
          </a:p>
          <a:p>
            <a:pPr>
              <a:buClrTx/>
              <a:buSzTx/>
              <a:buNone/>
            </a:pPr>
            <a:r>
              <a:rPr lang="zh-CN" altLang="en-US" sz="1400">
                <a:latin typeface="宋体" panose="02010600030101010101" pitchFamily="2" charset="-122"/>
                <a:ea typeface="宋体" panose="02010600030101010101" pitchFamily="2" charset="-122"/>
                <a:sym typeface="+mn-ea"/>
              </a:rPr>
              <a:t>加强品牌策划，打响桂林“好山好水”品牌，重点在矿泉水（纯净水）、饮料生产和茶饮制品生产等上中游环节进行延链补链，不断开发高端矿泉水、功能饮料、新茶饮等新产品，做大做强做优桂林新饮料产业。</a:t>
            </a:r>
            <a:endParaRPr lang="zh-CN" altLang="en-US" sz="1400">
              <a:latin typeface="宋体" panose="02010600030101010101" pitchFamily="2" charset="-122"/>
              <a:ea typeface="宋体" panose="02010600030101010101" pitchFamily="2" charset="-122"/>
            </a:endParaRPr>
          </a:p>
        </p:txBody>
      </p:sp>
      <p:sp>
        <p:nvSpPr>
          <p:cNvPr id="26" name="文本框 25"/>
          <p:cNvSpPr txBox="true"/>
          <p:nvPr/>
        </p:nvSpPr>
        <p:spPr>
          <a:xfrm>
            <a:off x="106680" y="7165976"/>
            <a:ext cx="4515485" cy="1599565"/>
          </a:xfrm>
          <a:prstGeom prst="rect">
            <a:avLst/>
          </a:prstGeom>
          <a:noFill/>
        </p:spPr>
        <p:txBody>
          <a:bodyPr wrap="square" rtlCol="0" anchor="ctr" anchorCtr="false">
            <a:spAutoFit/>
          </a:bodyPr>
          <a:lstStyle/>
          <a:p>
            <a:pPr>
              <a:buClrTx/>
              <a:buSzTx/>
              <a:buNone/>
            </a:pPr>
            <a:r>
              <a:rPr lang="zh-CN" altLang="en-US" sz="1400" b="1" dirty="0">
                <a:latin typeface="微软雅黑" panose="020B0503020204020204" charset="-122"/>
                <a:ea typeface="微软雅黑" panose="020B0503020204020204" charset="-122"/>
              </a:rPr>
              <a:t>在建的重大项目：</a:t>
            </a:r>
            <a:endParaRPr lang="zh-CN" altLang="en-US" sz="1400" b="1" dirty="0">
              <a:latin typeface="微软雅黑" panose="020B0503020204020204" charset="-122"/>
              <a:ea typeface="微软雅黑" panose="020B0503020204020204" charset="-122"/>
            </a:endParaRPr>
          </a:p>
          <a:p>
            <a:pPr>
              <a:buClrTx/>
              <a:buSzTx/>
              <a:buNone/>
            </a:pPr>
            <a:r>
              <a:rPr lang="zh-CN" sz="1400">
                <a:latin typeface="宋体" panose="02010600030101010101" pitchFamily="2" charset="-122"/>
                <a:ea typeface="宋体" panose="02010600030101010101" pitchFamily="2" charset="-122"/>
                <a:sym typeface="+mn-ea"/>
              </a:rPr>
              <a:t>矿泉水：桂林好山泉饮用水建设</a:t>
            </a:r>
            <a:r>
              <a:rPr sz="1400">
                <a:latin typeface="宋体" panose="02010600030101010101" pitchFamily="2" charset="-122"/>
                <a:ea typeface="宋体" panose="02010600030101010101" pitchFamily="2" charset="-122"/>
                <a:sym typeface="+mn-ea"/>
              </a:rPr>
              <a:t>项目</a:t>
            </a:r>
            <a:r>
              <a:rPr lang="zh-CN" sz="1400">
                <a:latin typeface="宋体" panose="02010600030101010101" pitchFamily="2" charset="-122"/>
                <a:ea typeface="宋体" panose="02010600030101010101" pitchFamily="2" charset="-122"/>
                <a:sym typeface="+mn-ea"/>
              </a:rPr>
              <a:t>、全州炎井舜皇水业食品</a:t>
            </a:r>
            <a:r>
              <a:rPr sz="1400">
                <a:latin typeface="宋体" panose="02010600030101010101" pitchFamily="2" charset="-122"/>
                <a:ea typeface="宋体" panose="02010600030101010101" pitchFamily="2" charset="-122"/>
                <a:sym typeface="+mn-ea"/>
              </a:rPr>
              <a:t>加工厂项目</a:t>
            </a:r>
            <a:endParaRPr sz="1400">
              <a:latin typeface="宋体" panose="02010600030101010101" pitchFamily="2" charset="-122"/>
              <a:ea typeface="宋体" panose="02010600030101010101" pitchFamily="2" charset="-122"/>
              <a:sym typeface="+mn-ea"/>
            </a:endParaRPr>
          </a:p>
          <a:p>
            <a:pPr>
              <a:buClrTx/>
              <a:buSzTx/>
              <a:buNone/>
            </a:pPr>
            <a:r>
              <a:rPr lang="zh-CN" sz="1400">
                <a:latin typeface="宋体" panose="02010600030101010101" pitchFamily="2" charset="-122"/>
                <a:ea typeface="宋体" panose="02010600030101010101" pitchFamily="2" charset="-122"/>
                <a:sym typeface="+mn-ea"/>
              </a:rPr>
              <a:t>茶饮：</a:t>
            </a:r>
            <a:r>
              <a:rPr sz="1400">
                <a:latin typeface="宋体" panose="02010600030101010101" pitchFamily="2" charset="-122"/>
                <a:ea typeface="宋体" panose="02010600030101010101" pitchFamily="2" charset="-122"/>
                <a:sym typeface="+mn-ea"/>
              </a:rPr>
              <a:t>平乐县精制茶深加工项目</a:t>
            </a:r>
            <a:r>
              <a:rPr lang="zh-CN" sz="1400">
                <a:latin typeface="宋体" panose="02010600030101010101" pitchFamily="2" charset="-122"/>
                <a:ea typeface="宋体" panose="02010600030101010101" pitchFamily="2" charset="-122"/>
                <a:sym typeface="+mn-ea"/>
              </a:rPr>
              <a:t>、广西大发食品饮料有限公司食品益生菌车间建设项目、广西特色养生茶扩建项目、桂林日盛食品有限责任公司2万吨果蔬罐头生产</a:t>
            </a:r>
            <a:endParaRPr lang="zh-CN" sz="1400">
              <a:latin typeface="宋体" panose="02010600030101010101" pitchFamily="2" charset="-122"/>
              <a:ea typeface="宋体" panose="02010600030101010101" pitchFamily="2" charset="-122"/>
              <a:sym typeface="+mn-ea"/>
            </a:endParaRPr>
          </a:p>
          <a:p>
            <a:pPr>
              <a:buClrTx/>
              <a:buSzTx/>
              <a:buNone/>
            </a:pPr>
            <a:r>
              <a:rPr lang="zh-CN" sz="1400">
                <a:latin typeface="宋体" panose="02010600030101010101" pitchFamily="2" charset="-122"/>
                <a:ea typeface="宋体" panose="02010600030101010101" pitchFamily="2" charset="-122"/>
                <a:sym typeface="+mn-ea"/>
              </a:rPr>
              <a:t>线自动化提质改造项目</a:t>
            </a:r>
            <a:endParaRPr lang="zh-CN" sz="1400">
              <a:latin typeface="宋体" panose="02010600030101010101" pitchFamily="2" charset="-122"/>
              <a:ea typeface="宋体" panose="02010600030101010101" pitchFamily="2" charset="-122"/>
              <a:sym typeface="+mn-ea"/>
            </a:endParaRPr>
          </a:p>
        </p:txBody>
      </p:sp>
      <p:sp>
        <p:nvSpPr>
          <p:cNvPr id="218" name="右箭头 217"/>
          <p:cNvSpPr/>
          <p:nvPr/>
        </p:nvSpPr>
        <p:spPr>
          <a:xfrm>
            <a:off x="4515485" y="903605"/>
            <a:ext cx="446405" cy="295910"/>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sz="1000"/>
          </a:p>
        </p:txBody>
      </p:sp>
      <p:sp>
        <p:nvSpPr>
          <p:cNvPr id="219" name="右箭头 218"/>
          <p:cNvSpPr/>
          <p:nvPr/>
        </p:nvSpPr>
        <p:spPr>
          <a:xfrm>
            <a:off x="10173335" y="859473"/>
            <a:ext cx="433070" cy="288925"/>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sz="1000"/>
          </a:p>
        </p:txBody>
      </p:sp>
      <p:sp>
        <p:nvSpPr>
          <p:cNvPr id="4" name="矩形 3"/>
          <p:cNvSpPr/>
          <p:nvPr/>
        </p:nvSpPr>
        <p:spPr>
          <a:xfrm>
            <a:off x="12678410" y="5574030"/>
            <a:ext cx="2188845" cy="1035685"/>
          </a:xfrm>
          <a:prstGeom prst="rect">
            <a:avLst/>
          </a:prstGeom>
          <a:no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l" rtl="0">
              <a:lnSpc>
                <a:spcPts val="600"/>
              </a:lnSpc>
            </a:pPr>
            <a:endParaRPr lang="zh-CN" altLang="en-US" sz="1400" b="1" i="0" u="none" strike="noStrike" baseline="0" dirty="0">
              <a:solidFill>
                <a:srgbClr val="000000"/>
              </a:solidFill>
              <a:latin typeface="黑体" panose="02010609060101010101" charset="-122"/>
              <a:ea typeface="黑体" panose="02010609060101010101" charset="-122"/>
            </a:endParaRPr>
          </a:p>
          <a:p>
            <a:pPr marR="0" algn="l" rtl="0">
              <a:lnSpc>
                <a:spcPts val="600"/>
              </a:lnSpc>
              <a:buClrTx/>
              <a:buSzTx/>
              <a:buNone/>
            </a:pPr>
            <a:r>
              <a:rPr lang="zh-CN" altLang="en-US" sz="1000" b="1" i="0" u="none" strike="noStrike" baseline="0" dirty="0">
                <a:solidFill>
                  <a:srgbClr val="000000"/>
                </a:solidFill>
                <a:latin typeface="黑体" panose="02010609060101010101" charset="-122"/>
                <a:ea typeface="黑体" panose="02010609060101010101" charset="-122"/>
              </a:rPr>
              <a:t>备注：1.浅红色为重点发展环节</a:t>
            </a:r>
            <a:endParaRPr lang="zh-CN" altLang="en-US" sz="1000" b="1" i="0" u="none" strike="noStrike" baseline="0" dirty="0">
              <a:solidFill>
                <a:srgbClr val="000000"/>
              </a:solidFill>
              <a:latin typeface="黑体" panose="02010609060101010101" charset="-122"/>
              <a:ea typeface="黑体" panose="02010609060101010101" charset="-122"/>
            </a:endParaRPr>
          </a:p>
          <a:p>
            <a:pPr marR="0" algn="l" rtl="0">
              <a:lnSpc>
                <a:spcPts val="600"/>
              </a:lnSpc>
              <a:buClrTx/>
              <a:buSzTx/>
              <a:buNone/>
            </a:pPr>
            <a:endParaRPr lang="zh-CN" altLang="en-US" sz="1000" b="1" i="0" u="none" strike="noStrike" baseline="0" dirty="0">
              <a:solidFill>
                <a:srgbClr val="000000"/>
              </a:solidFill>
              <a:latin typeface="黑体" panose="02010609060101010101" charset="-122"/>
              <a:ea typeface="黑体" panose="02010609060101010101" charset="-122"/>
            </a:endParaRPr>
          </a:p>
          <a:p>
            <a:pPr marR="0" algn="l" rtl="0">
              <a:lnSpc>
                <a:spcPts val="600"/>
              </a:lnSpc>
              <a:buClrTx/>
              <a:buSzTx/>
              <a:buNone/>
            </a:pPr>
            <a:r>
              <a:rPr lang="zh-CN" altLang="en-US" sz="1000" b="1" i="0" u="none" strike="noStrike" baseline="0" dirty="0">
                <a:solidFill>
                  <a:srgbClr val="000000"/>
                </a:solidFill>
                <a:latin typeface="黑体" panose="02010609060101010101" charset="-122"/>
                <a:ea typeface="黑体" panose="02010609060101010101" charset="-122"/>
              </a:rPr>
              <a:t>      2.浅绿色为次重点发展环节</a:t>
            </a:r>
            <a:endParaRPr lang="zh-CN" altLang="en-US" sz="1000" b="1" i="0" u="none" strike="noStrike" baseline="0" dirty="0">
              <a:solidFill>
                <a:srgbClr val="000000"/>
              </a:solidFill>
              <a:latin typeface="黑体" panose="02010609060101010101" charset="-122"/>
              <a:ea typeface="黑体" panose="02010609060101010101" charset="-122"/>
            </a:endParaRPr>
          </a:p>
          <a:p>
            <a:pPr marR="0" algn="l" rtl="0">
              <a:lnSpc>
                <a:spcPts val="600"/>
              </a:lnSpc>
              <a:buClrTx/>
              <a:buSzTx/>
              <a:buNone/>
            </a:pPr>
            <a:r>
              <a:rPr lang="zh-CN" altLang="en-US" sz="1000" b="1" i="0" u="none" strike="noStrike" baseline="0" dirty="0">
                <a:solidFill>
                  <a:srgbClr val="000000"/>
                </a:solidFill>
                <a:latin typeface="黑体" panose="02010609060101010101" charset="-122"/>
                <a:ea typeface="黑体" panose="02010609060101010101" charset="-122"/>
              </a:rPr>
              <a:t> </a:t>
            </a:r>
            <a:endParaRPr lang="zh-CN" altLang="en-US" sz="1000" b="1" i="0" u="none" strike="noStrike" baseline="0" dirty="0">
              <a:solidFill>
                <a:srgbClr val="000000"/>
              </a:solidFill>
              <a:latin typeface="黑体" panose="02010609060101010101" charset="-122"/>
              <a:ea typeface="黑体" panose="02010609060101010101" charset="-122"/>
            </a:endParaRPr>
          </a:p>
          <a:p>
            <a:pPr marR="0" algn="l" rtl="0">
              <a:lnSpc>
                <a:spcPts val="600"/>
              </a:lnSpc>
              <a:buClrTx/>
              <a:buSzTx/>
              <a:buNone/>
            </a:pPr>
            <a:r>
              <a:rPr lang="zh-CN" altLang="en-US" sz="1000" b="1" i="0" u="none" strike="noStrike" baseline="0" dirty="0">
                <a:solidFill>
                  <a:srgbClr val="000000"/>
                </a:solidFill>
                <a:latin typeface="黑体" panose="02010609060101010101" charset="-122"/>
                <a:ea typeface="黑体" panose="02010609060101010101" charset="-122"/>
              </a:rPr>
              <a:t>      3.</a:t>
            </a:r>
            <a:r>
              <a:rPr lang="zh-CN" altLang="en-US" sz="1000" b="1" dirty="0">
                <a:solidFill>
                  <a:srgbClr val="000000"/>
                </a:solidFill>
                <a:latin typeface="黑体" panose="02010609060101010101" charset="-122"/>
                <a:ea typeface="黑体" panose="02010609060101010101" charset="-122"/>
              </a:rPr>
              <a:t>实</a:t>
            </a:r>
            <a:r>
              <a:rPr lang="zh-CN" altLang="en-US" sz="1000" b="1" i="0" u="none" strike="noStrike" baseline="0" dirty="0">
                <a:solidFill>
                  <a:srgbClr val="000000"/>
                </a:solidFill>
                <a:latin typeface="黑体" panose="02010609060101010101" charset="-122"/>
                <a:ea typeface="黑体" panose="02010609060101010101" charset="-122"/>
              </a:rPr>
              <a:t>线框为现有企业</a:t>
            </a:r>
            <a:br>
              <a:rPr lang="zh-CN" altLang="en-US" sz="1000" b="1" i="0" u="none" strike="noStrike" baseline="0" dirty="0">
                <a:solidFill>
                  <a:srgbClr val="000000"/>
                </a:solidFill>
                <a:latin typeface="黑体" panose="02010609060101010101" charset="-122"/>
                <a:ea typeface="黑体" panose="02010609060101010101" charset="-122"/>
              </a:rPr>
            </a:br>
            <a:endParaRPr lang="zh-CN" altLang="en-US" sz="1000" b="1" i="0" u="none" strike="noStrike" baseline="0" dirty="0">
              <a:solidFill>
                <a:srgbClr val="000000"/>
              </a:solidFill>
              <a:latin typeface="黑体" panose="02010609060101010101" charset="-122"/>
              <a:ea typeface="黑体" panose="02010609060101010101" charset="-122"/>
            </a:endParaRPr>
          </a:p>
          <a:p>
            <a:pPr marR="0" algn="l" rtl="0">
              <a:lnSpc>
                <a:spcPts val="600"/>
              </a:lnSpc>
              <a:buClrTx/>
              <a:buSzTx/>
              <a:buNone/>
            </a:pPr>
            <a:r>
              <a:rPr lang="zh-CN" altLang="en-US" sz="1000" b="1" i="0" u="none" strike="noStrike" baseline="0" dirty="0">
                <a:solidFill>
                  <a:srgbClr val="000000"/>
                </a:solidFill>
                <a:latin typeface="黑体" panose="02010609060101010101" charset="-122"/>
                <a:ea typeface="黑体" panose="02010609060101010101" charset="-122"/>
              </a:rPr>
              <a:t>      4.</a:t>
            </a:r>
            <a:r>
              <a:rPr lang="zh-CN" altLang="en-US" sz="1000" b="1" dirty="0">
                <a:solidFill>
                  <a:srgbClr val="000000"/>
                </a:solidFill>
                <a:latin typeface="黑体" panose="02010609060101010101" charset="-122"/>
                <a:ea typeface="黑体" panose="02010609060101010101" charset="-122"/>
              </a:rPr>
              <a:t>虚</a:t>
            </a:r>
            <a:r>
              <a:rPr lang="zh-CN" altLang="en-US" sz="1000" b="1" i="0" u="none" strike="noStrike" baseline="0" dirty="0">
                <a:solidFill>
                  <a:srgbClr val="000000"/>
                </a:solidFill>
                <a:latin typeface="黑体" panose="02010609060101010101" charset="-122"/>
                <a:ea typeface="黑体" panose="02010609060101010101" charset="-122"/>
              </a:rPr>
              <a:t>线为拟引进目标企业</a:t>
            </a:r>
            <a:endParaRPr lang="zh-CN" altLang="en-US" sz="1000" b="1" dirty="0">
              <a:solidFill>
                <a:srgbClr val="000000"/>
              </a:solidFill>
              <a:latin typeface="黑体" panose="02010609060101010101" charset="-122"/>
              <a:ea typeface="黑体" panose="02010609060101010101" charset="-122"/>
            </a:endParaRPr>
          </a:p>
        </p:txBody>
      </p:sp>
      <p:sp>
        <p:nvSpPr>
          <p:cNvPr id="7" name="矩形 6"/>
          <p:cNvSpPr/>
          <p:nvPr/>
        </p:nvSpPr>
        <p:spPr>
          <a:xfrm>
            <a:off x="16510" y="29210"/>
            <a:ext cx="15086965" cy="48006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2800" dirty="0">
                <a:latin typeface="方正小标宋简体" panose="02000000000000000000" charset="-122"/>
                <a:ea typeface="方正小标宋简体" panose="02000000000000000000" charset="-122"/>
                <a:sym typeface="+mn-ea"/>
              </a:rPr>
              <a:t>新茶饮产业链图谱</a:t>
            </a:r>
            <a:endParaRPr lang="zh-CN" altLang="en-US" sz="2800" dirty="0">
              <a:latin typeface="方正小标宋简体" panose="02000000000000000000" charset="-122"/>
              <a:ea typeface="方正小标宋简体" panose="02000000000000000000" charset="-122"/>
              <a:sym typeface="+mn-ea"/>
            </a:endParaRPr>
          </a:p>
        </p:txBody>
      </p:sp>
      <p:sp>
        <p:nvSpPr>
          <p:cNvPr id="53" name="矩形 52"/>
          <p:cNvSpPr/>
          <p:nvPr/>
        </p:nvSpPr>
        <p:spPr>
          <a:xfrm>
            <a:off x="299085" y="1627505"/>
            <a:ext cx="1188000" cy="61214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buClrTx/>
              <a:buSzTx/>
              <a:buFontTx/>
            </a:pPr>
            <a:r>
              <a:rPr lang="zh-CN" altLang="en-US" sz="1000" b="1" dirty="0">
                <a:solidFill>
                  <a:schemeClr val="tx1"/>
                </a:solidFill>
                <a:latin typeface="微软雅黑" panose="020B0503020204020204" charset="-122"/>
                <a:ea typeface="微软雅黑" panose="020B0503020204020204" charset="-122"/>
                <a:sym typeface="+mn-ea"/>
              </a:rPr>
              <a:t>水资源</a:t>
            </a:r>
            <a:endParaRPr lang="zh-CN" altLang="en-US" sz="1000" b="1" dirty="0">
              <a:solidFill>
                <a:schemeClr val="tx1"/>
              </a:solidFill>
              <a:latin typeface="微软雅黑" panose="020B0503020204020204" charset="-122"/>
              <a:ea typeface="微软雅黑" panose="020B0503020204020204" charset="-122"/>
              <a:sym typeface="+mn-ea"/>
            </a:endParaRPr>
          </a:p>
        </p:txBody>
      </p:sp>
      <p:sp>
        <p:nvSpPr>
          <p:cNvPr id="54" name="矩形 53"/>
          <p:cNvSpPr/>
          <p:nvPr/>
        </p:nvSpPr>
        <p:spPr>
          <a:xfrm>
            <a:off x="1760220" y="1631315"/>
            <a:ext cx="1207770" cy="61214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茶叶、牛奶、水果、糖等产品供应</a:t>
            </a:r>
            <a:endParaRPr lang="zh-CN" altLang="en-US" sz="1000" b="1" dirty="0">
              <a:solidFill>
                <a:schemeClr val="tx1"/>
              </a:solidFill>
              <a:latin typeface="微软雅黑" panose="020B0503020204020204" charset="-122"/>
              <a:ea typeface="微软雅黑" panose="020B0503020204020204" charset="-122"/>
            </a:endParaRPr>
          </a:p>
        </p:txBody>
      </p:sp>
      <p:sp>
        <p:nvSpPr>
          <p:cNvPr id="55" name="矩形 54"/>
          <p:cNvSpPr/>
          <p:nvPr/>
        </p:nvSpPr>
        <p:spPr>
          <a:xfrm>
            <a:off x="1760220" y="5075555"/>
            <a:ext cx="1206500" cy="180022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a:lnSpc>
                <a:spcPts val="12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200"/>
              </a:lnSpc>
            </a:pPr>
            <a:r>
              <a:rPr lang="zh-CN" altLang="en-US" sz="1000" b="1" i="0" u="none" strike="noStrike" baseline="0" dirty="0">
                <a:solidFill>
                  <a:srgbClr val="000000"/>
                </a:solidFill>
                <a:latin typeface="宋体" panose="02010600030101010101" pitchFamily="2" charset="-122"/>
                <a:ea typeface="宋体" panose="02010600030101010101" pitchFamily="2" charset="-122"/>
              </a:rPr>
              <a:t>皇氏乳业（南宁）</a:t>
            </a: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dist" rtl="0">
              <a:lnSpc>
                <a:spcPts val="1200"/>
              </a:lnSpc>
            </a:pPr>
            <a:r>
              <a:rPr lang="zh-CN" altLang="en-US" sz="1000" b="1" dirty="0">
                <a:solidFill>
                  <a:srgbClr val="000000"/>
                </a:solidFill>
                <a:latin typeface="宋体" panose="02010600030101010101" pitchFamily="2" charset="-122"/>
                <a:ea typeface="宋体" panose="02010600030101010101" pitchFamily="2" charset="-122"/>
              </a:rPr>
              <a:t>农垦集团‌</a:t>
            </a:r>
            <a:r>
              <a:rPr lang="zh-CN" altLang="en-US" sz="1000" b="1" i="0" u="none" strike="noStrike" baseline="0" dirty="0">
                <a:solidFill>
                  <a:srgbClr val="000000"/>
                </a:solidFill>
                <a:latin typeface="宋体" panose="02010600030101010101" pitchFamily="2" charset="-122"/>
                <a:ea typeface="宋体" panose="02010600030101010101" pitchFamily="2" charset="-122"/>
              </a:rPr>
              <a:t>（南宁）</a:t>
            </a: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dist" rtl="0">
              <a:lnSpc>
                <a:spcPts val="1200"/>
              </a:lnSpc>
            </a:pPr>
            <a:r>
              <a:rPr lang="en-US" altLang="zh-CN" sz="1000" b="1" dirty="0">
                <a:solidFill>
                  <a:srgbClr val="000000"/>
                </a:solidFill>
                <a:latin typeface="宋体" panose="02010600030101010101" pitchFamily="2" charset="-122"/>
                <a:ea typeface="宋体" panose="02010600030101010101" pitchFamily="2" charset="-122"/>
              </a:rPr>
              <a:t>三元生物</a:t>
            </a:r>
            <a:r>
              <a:rPr lang="zh-CN" altLang="en-US" sz="1000" b="1" dirty="0">
                <a:solidFill>
                  <a:srgbClr val="000000"/>
                </a:solidFill>
                <a:latin typeface="宋体" panose="02010600030101010101" pitchFamily="2" charset="-122"/>
                <a:ea typeface="宋体" panose="02010600030101010101" pitchFamily="2" charset="-122"/>
              </a:rPr>
              <a:t>（山东）</a:t>
            </a:r>
            <a:endParaRPr lang="zh-CN" altLang="en-US" sz="1000" b="1" dirty="0">
              <a:solidFill>
                <a:srgbClr val="000000"/>
              </a:solidFill>
              <a:latin typeface="宋体" panose="02010600030101010101" pitchFamily="2" charset="-122"/>
              <a:ea typeface="宋体" panose="02010600030101010101" pitchFamily="2" charset="-122"/>
            </a:endParaRPr>
          </a:p>
        </p:txBody>
      </p:sp>
      <p:sp>
        <p:nvSpPr>
          <p:cNvPr id="56" name="矩形 55"/>
          <p:cNvSpPr/>
          <p:nvPr/>
        </p:nvSpPr>
        <p:spPr>
          <a:xfrm>
            <a:off x="3255645" y="1630680"/>
            <a:ext cx="1188000" cy="612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食品添加剂及外包装</a:t>
            </a:r>
            <a:endParaRPr lang="zh-CN" altLang="en-US" sz="1000" b="1" dirty="0">
              <a:solidFill>
                <a:schemeClr val="tx1"/>
              </a:solidFill>
              <a:latin typeface="微软雅黑" panose="020B0503020204020204" charset="-122"/>
              <a:ea typeface="微软雅黑" panose="020B0503020204020204" charset="-122"/>
            </a:endParaRPr>
          </a:p>
        </p:txBody>
      </p:sp>
      <p:sp>
        <p:nvSpPr>
          <p:cNvPr id="57" name="矩形 56"/>
          <p:cNvSpPr/>
          <p:nvPr/>
        </p:nvSpPr>
        <p:spPr>
          <a:xfrm>
            <a:off x="3213100" y="5074920"/>
            <a:ext cx="1271905" cy="180000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‌佳禾食品</a:t>
            </a:r>
            <a:r>
              <a:rPr lang="zh-CN" altLang="en-US" sz="1000" b="1" i="0" u="none" strike="noStrike" baseline="0" dirty="0">
                <a:solidFill>
                  <a:srgbClr val="000000"/>
                </a:solidFill>
                <a:latin typeface="宋体" panose="02010600030101010101" pitchFamily="2" charset="-122"/>
                <a:ea typeface="宋体" panose="02010600030101010101" pitchFamily="2" charset="-122"/>
              </a:rPr>
              <a:t>（江苏）</a:t>
            </a: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rPr>
              <a:t>浙江新和成</a:t>
            </a:r>
            <a:r>
              <a:rPr lang="zh-CN" altLang="en-US" sz="1000" b="1" i="0" u="none" strike="noStrike" baseline="0" dirty="0">
                <a:solidFill>
                  <a:srgbClr val="000000"/>
                </a:solidFill>
                <a:latin typeface="宋体" panose="02010600030101010101" pitchFamily="2" charset="-122"/>
                <a:ea typeface="宋体" panose="02010600030101010101" pitchFamily="2" charset="-122"/>
              </a:rPr>
              <a:t>（浙江）</a:t>
            </a: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rPr>
              <a:t>‌恒鑫生活‌</a:t>
            </a:r>
            <a:r>
              <a:rPr lang="zh-CN" altLang="en-US" sz="1000" b="1" i="0" u="none" strike="noStrike" baseline="0" dirty="0">
                <a:solidFill>
                  <a:srgbClr val="000000"/>
                </a:solidFill>
                <a:latin typeface="宋体" panose="02010600030101010101" pitchFamily="2" charset="-122"/>
                <a:ea typeface="宋体" panose="02010600030101010101" pitchFamily="2" charset="-122"/>
              </a:rPr>
              <a:t>（安徽）</a:t>
            </a: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dist" rtl="0">
              <a:lnSpc>
                <a:spcPts val="1800"/>
              </a:lnSpc>
            </a:pPr>
            <a:endParaRPr lang="en-US" altLang="zh-CN" sz="1000" b="1" dirty="0">
              <a:solidFill>
                <a:srgbClr val="000000"/>
              </a:solidFill>
              <a:latin typeface="宋体" panose="02010600030101010101" pitchFamily="2" charset="-122"/>
              <a:ea typeface="宋体" panose="02010600030101010101" pitchFamily="2" charset="-122"/>
            </a:endParaRPr>
          </a:p>
        </p:txBody>
      </p:sp>
      <p:sp>
        <p:nvSpPr>
          <p:cNvPr id="58" name="矩形 57"/>
          <p:cNvSpPr/>
          <p:nvPr/>
        </p:nvSpPr>
        <p:spPr>
          <a:xfrm>
            <a:off x="3255645" y="2603500"/>
            <a:ext cx="1188720" cy="218313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chemeClr val="tx1"/>
                </a:solidFill>
                <a:latin typeface="微软雅黑" panose="020B0503020204020204" charset="-122"/>
                <a:ea typeface="微软雅黑" panose="020B0503020204020204" charset="-122"/>
              </a:rPr>
              <a:t>已有企业：</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拓普香料（灵川）</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金顺昌（秀峰）</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金粟（雁山）</a:t>
            </a:r>
            <a:endParaRPr lang="en-US" altLang="zh-CN"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sym typeface="+mn-ea"/>
              </a:rPr>
              <a:t>亿发食品（荔浦）</a:t>
            </a:r>
            <a:endParaRPr lang="en-US" altLang="zh-CN"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a:solidFill>
                  <a:schemeClr val="tx1"/>
                </a:solidFill>
                <a:latin typeface="黑体" panose="02010609060101010101" charset="-122"/>
                <a:ea typeface="黑体" panose="02010609060101010101" charset="-122"/>
                <a:cs typeface="黑体" panose="02010609060101010101" charset="-122"/>
                <a:sym typeface="+mn-ea"/>
              </a:rPr>
              <a:t>普兰德（恭城）</a:t>
            </a:r>
            <a:endParaRPr lang="en-US" altLang="zh-CN"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立橙（平乐）</a:t>
            </a:r>
            <a:endParaRPr lang="en-US" altLang="zh-CN" sz="1000" b="1" dirty="0">
              <a:solidFill>
                <a:schemeClr val="tx1"/>
              </a:solidFill>
              <a:latin typeface="微软雅黑" panose="020B0503020204020204" charset="-122"/>
              <a:ea typeface="微软雅黑" panose="020B0503020204020204" charset="-122"/>
            </a:endParaRPr>
          </a:p>
          <a:p>
            <a:pPr algn="ctr"/>
            <a:endParaRPr lang="zh-CN" altLang="en-US" sz="1000" b="1" dirty="0">
              <a:solidFill>
                <a:schemeClr val="tx1"/>
              </a:solidFill>
              <a:latin typeface="微软雅黑" panose="020B0503020204020204" charset="-122"/>
              <a:ea typeface="微软雅黑" panose="020B0503020204020204" charset="-122"/>
            </a:endParaRPr>
          </a:p>
        </p:txBody>
      </p:sp>
      <p:sp>
        <p:nvSpPr>
          <p:cNvPr id="82" name="矩形 81"/>
          <p:cNvSpPr/>
          <p:nvPr/>
        </p:nvSpPr>
        <p:spPr>
          <a:xfrm>
            <a:off x="295275" y="2603500"/>
            <a:ext cx="1191895" cy="2183765"/>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已有资源：</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市辖区内各</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sz="1000" b="1" dirty="0">
                <a:solidFill>
                  <a:srgbClr val="000000"/>
                </a:solidFill>
                <a:latin typeface="宋体" panose="02010600030101010101" pitchFamily="2" charset="-122"/>
                <a:ea typeface="宋体" panose="02010600030101010101" pitchFamily="2" charset="-122"/>
                <a:sym typeface="+mn-ea"/>
              </a:rPr>
              <a:t>水资源</a:t>
            </a:r>
            <a:endParaRPr lang="zh-CN" sz="1000" b="1" dirty="0">
              <a:solidFill>
                <a:srgbClr val="000000"/>
              </a:solidFill>
              <a:latin typeface="宋体" panose="02010600030101010101" pitchFamily="2" charset="-122"/>
              <a:ea typeface="宋体" panose="02010600030101010101" pitchFamily="2" charset="-122"/>
              <a:sym typeface="+mn-ea"/>
            </a:endParaRPr>
          </a:p>
        </p:txBody>
      </p:sp>
      <p:cxnSp>
        <p:nvCxnSpPr>
          <p:cNvPr id="62" name="直接连接符 61"/>
          <p:cNvCxnSpPr/>
          <p:nvPr/>
        </p:nvCxnSpPr>
        <p:spPr>
          <a:xfrm flipH="true">
            <a:off x="2364262" y="4787125"/>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矩形 91"/>
          <p:cNvSpPr/>
          <p:nvPr/>
        </p:nvSpPr>
        <p:spPr>
          <a:xfrm>
            <a:off x="5052060" y="2595245"/>
            <a:ext cx="1418590" cy="2191385"/>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chemeClr val="tx1"/>
                </a:solidFill>
                <a:latin typeface="微软雅黑" panose="020B0503020204020204" charset="-122"/>
                <a:ea typeface="微软雅黑" panose="020B0503020204020204" charset="-122"/>
                <a:sym typeface="+mn-ea"/>
              </a:rPr>
              <a:t>已有企业：</a:t>
            </a:r>
            <a:endParaRPr lang="en-US" altLang="zh-CN" sz="1000" b="1" i="0" u="none" strike="noStrike" baseline="0"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恒枫饮料（临桂）</a:t>
            </a:r>
            <a:endParaRPr lang="zh-CN" altLang="en-US"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印象桂（灵川）</a:t>
            </a:r>
            <a:endParaRPr lang="zh-CN" altLang="en-US"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猫儿山泉（兴安）</a:t>
            </a:r>
            <a:endParaRPr lang="zh-CN" altLang="en-US"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龙脊那修（龙胜）</a:t>
            </a:r>
            <a:endParaRPr lang="zh-CN" altLang="en-US"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天湖泉（全州）</a:t>
            </a:r>
            <a:endParaRPr lang="zh-CN" altLang="en-US"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桂林泉（灌阳）</a:t>
            </a:r>
            <a:endParaRPr lang="zh-CN" altLang="en-US"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大境（灵川）</a:t>
            </a:r>
            <a:endParaRPr lang="zh-CN" altLang="en-US" sz="1000" b="1" dirty="0">
              <a:solidFill>
                <a:srgbClr val="000000"/>
              </a:solidFill>
              <a:latin typeface="宋体" panose="02010600030101010101" pitchFamily="2" charset="-122"/>
              <a:ea typeface="宋体" panose="02010600030101010101" pitchFamily="2" charset="-122"/>
            </a:endParaRPr>
          </a:p>
          <a:p>
            <a:pPr algn="dist">
              <a:lnSpc>
                <a:spcPts val="1800"/>
              </a:lnSpc>
            </a:pPr>
            <a:endParaRPr lang="zh-CN" altLang="en-US" sz="1000" b="1" dirty="0">
              <a:solidFill>
                <a:schemeClr val="tx1"/>
              </a:solidFill>
              <a:latin typeface="微软雅黑" panose="020B0503020204020204" charset="-122"/>
              <a:ea typeface="微软雅黑" panose="020B0503020204020204" charset="-122"/>
            </a:endParaRPr>
          </a:p>
        </p:txBody>
      </p:sp>
      <p:sp>
        <p:nvSpPr>
          <p:cNvPr id="66" name="矩形 65"/>
          <p:cNvSpPr/>
          <p:nvPr/>
        </p:nvSpPr>
        <p:spPr>
          <a:xfrm>
            <a:off x="5067300" y="1627505"/>
            <a:ext cx="1404000" cy="612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矿泉水及纯净水生产</a:t>
            </a:r>
            <a:endParaRPr lang="zh-CN" altLang="en-US" sz="1000" b="1" dirty="0">
              <a:solidFill>
                <a:schemeClr val="tx1"/>
              </a:solidFill>
              <a:latin typeface="微软雅黑" panose="020B0503020204020204" charset="-122"/>
              <a:ea typeface="微软雅黑" panose="020B0503020204020204" charset="-122"/>
            </a:endParaRPr>
          </a:p>
        </p:txBody>
      </p:sp>
      <p:sp>
        <p:nvSpPr>
          <p:cNvPr id="67" name="矩形 66"/>
          <p:cNvSpPr/>
          <p:nvPr/>
        </p:nvSpPr>
        <p:spPr>
          <a:xfrm>
            <a:off x="5066665" y="5076190"/>
            <a:ext cx="1405255" cy="180022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娃哈哈（杭州）</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康师傅（天津）</a:t>
            </a:r>
            <a:endParaRPr lang="en-US" altLang="zh-CN" sz="1000" b="1" i="0" u="none" strike="noStrike" baseline="0" dirty="0">
              <a:solidFill>
                <a:srgbClr val="000000"/>
              </a:solidFill>
              <a:latin typeface="宋体" panose="02010600030101010101" pitchFamily="2" charset="-122"/>
              <a:ea typeface="宋体" panose="02010600030101010101" pitchFamily="2" charset="-122"/>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农夫山泉（浙江）</a:t>
            </a: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华润怡宝（广东）</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百岁山（广东）</a:t>
            </a:r>
            <a:endParaRPr lang="zh-CN" altLang="en-US" sz="1000" b="1" dirty="0">
              <a:solidFill>
                <a:srgbClr val="000000"/>
              </a:solidFill>
              <a:latin typeface="宋体" panose="02010600030101010101" pitchFamily="2" charset="-122"/>
              <a:ea typeface="宋体" panose="02010600030101010101" pitchFamily="2" charset="-122"/>
            </a:endParaRPr>
          </a:p>
        </p:txBody>
      </p:sp>
      <p:sp>
        <p:nvSpPr>
          <p:cNvPr id="70" name="矩形 69"/>
          <p:cNvSpPr/>
          <p:nvPr/>
        </p:nvSpPr>
        <p:spPr>
          <a:xfrm>
            <a:off x="12195175" y="1631315"/>
            <a:ext cx="1224000" cy="612000"/>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便利店</a:t>
            </a:r>
            <a:endParaRPr lang="zh-CN" altLang="en-US" sz="1000" b="1" dirty="0">
              <a:solidFill>
                <a:schemeClr val="tx1"/>
              </a:solidFill>
              <a:latin typeface="微软雅黑" panose="020B0503020204020204" charset="-122"/>
              <a:ea typeface="微软雅黑" panose="020B0503020204020204" charset="-122"/>
            </a:endParaRPr>
          </a:p>
        </p:txBody>
      </p:sp>
      <p:sp>
        <p:nvSpPr>
          <p:cNvPr id="71" name="矩形 70"/>
          <p:cNvSpPr/>
          <p:nvPr/>
        </p:nvSpPr>
        <p:spPr>
          <a:xfrm>
            <a:off x="13613765" y="2605405"/>
            <a:ext cx="1223645" cy="217678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r>
              <a:rPr lang="zh-CN" altLang="en-US" sz="1000" b="1" dirty="0">
                <a:solidFill>
                  <a:schemeClr val="tx1"/>
                </a:solidFill>
                <a:latin typeface="宋体" panose="02010600030101010101" pitchFamily="2" charset="-122"/>
                <a:ea typeface="宋体" panose="02010600030101010101" pitchFamily="2" charset="-122"/>
              </a:rPr>
              <a:t>京东商城（北京）</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淘宝网（浙江）</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东方甄选（北京）</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一号店（上海）</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盒马（上海）</a:t>
            </a:r>
            <a:endParaRPr lang="zh-CN" altLang="en-US" sz="1000" b="1" dirty="0">
              <a:solidFill>
                <a:schemeClr val="tx1"/>
              </a:solidFill>
              <a:latin typeface="宋体" panose="02010600030101010101" pitchFamily="2" charset="-122"/>
              <a:ea typeface="宋体" panose="02010600030101010101" pitchFamily="2" charset="-122"/>
            </a:endParaRPr>
          </a:p>
        </p:txBody>
      </p:sp>
      <p:sp>
        <p:nvSpPr>
          <p:cNvPr id="72" name="矩形 71"/>
          <p:cNvSpPr/>
          <p:nvPr/>
        </p:nvSpPr>
        <p:spPr>
          <a:xfrm>
            <a:off x="12284075" y="2583815"/>
            <a:ext cx="1088390" cy="2199005"/>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a:lnSpc>
                <a:spcPts val="1800"/>
              </a:lnSpc>
            </a:pPr>
            <a:r>
              <a:rPr lang="zh-CN" altLang="en-US" sz="1000" b="1" dirty="0">
                <a:solidFill>
                  <a:schemeClr val="tx1"/>
                </a:solidFill>
                <a:latin typeface="微软雅黑" panose="020B0503020204020204" charset="-122"/>
                <a:ea typeface="微软雅黑" panose="020B0503020204020204" charset="-122"/>
                <a:sym typeface="+mn-ea"/>
              </a:rPr>
              <a:t>已有企业：</a:t>
            </a:r>
            <a:endParaRPr lang="zh-CN" altLang="en-US" sz="1000" b="1" dirty="0">
              <a:solidFill>
                <a:schemeClr val="tx1"/>
              </a:solidFill>
              <a:latin typeface="微软雅黑" panose="020B0503020204020204" charset="-122"/>
              <a:ea typeface="微软雅黑" panose="020B0503020204020204"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美宜佳（全市）</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i="0" u="none" strike="noStrike" baseline="0" dirty="0">
                <a:solidFill>
                  <a:srgbClr val="000000"/>
                </a:solidFill>
                <a:latin typeface="宋体" panose="02010600030101010101" pitchFamily="2" charset="-122"/>
                <a:ea typeface="宋体" panose="02010600030101010101" pitchFamily="2" charset="-122"/>
                <a:sym typeface="+mn-ea"/>
              </a:rPr>
              <a:t>又好又多（全市）</a:t>
            </a:r>
            <a:endParaRPr lang="en-US" altLang="zh-CN" sz="1000" b="1" i="0" u="none" strike="noStrike" baseline="0"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华荣（全市）</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en-US" altLang="zh-CN" sz="1000" b="1" i="0" u="none" strike="noStrike" baseline="0" dirty="0">
                <a:solidFill>
                  <a:srgbClr val="000000"/>
                </a:solidFill>
                <a:latin typeface="宋体" panose="02010600030101010101" pitchFamily="2" charset="-122"/>
                <a:ea typeface="宋体" panose="02010600030101010101" pitchFamily="2" charset="-122"/>
              </a:rPr>
              <a:t>Today(</a:t>
            </a:r>
            <a:r>
              <a:rPr lang="zh-CN" altLang="en-US" sz="1000" b="1" i="0" u="none" strike="noStrike" baseline="0" dirty="0">
                <a:solidFill>
                  <a:srgbClr val="000000"/>
                </a:solidFill>
                <a:latin typeface="宋体" panose="02010600030101010101" pitchFamily="2" charset="-122"/>
                <a:ea typeface="宋体" panose="02010600030101010101" pitchFamily="2" charset="-122"/>
              </a:rPr>
              <a:t>全市）</a:t>
            </a: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p:txBody>
      </p:sp>
      <p:sp>
        <p:nvSpPr>
          <p:cNvPr id="73" name="矩形 72"/>
          <p:cNvSpPr/>
          <p:nvPr/>
        </p:nvSpPr>
        <p:spPr>
          <a:xfrm>
            <a:off x="10746740" y="1627505"/>
            <a:ext cx="1236980" cy="612000"/>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商超</a:t>
            </a:r>
            <a:endParaRPr lang="zh-CN" altLang="en-US" sz="1000" b="1" dirty="0">
              <a:solidFill>
                <a:schemeClr val="tx1"/>
              </a:solidFill>
              <a:latin typeface="微软雅黑" panose="020B0503020204020204" charset="-122"/>
              <a:ea typeface="微软雅黑" panose="020B0503020204020204" charset="-122"/>
            </a:endParaRPr>
          </a:p>
        </p:txBody>
      </p:sp>
      <p:sp>
        <p:nvSpPr>
          <p:cNvPr id="74" name="矩形 73"/>
          <p:cNvSpPr/>
          <p:nvPr/>
        </p:nvSpPr>
        <p:spPr>
          <a:xfrm>
            <a:off x="13613130" y="1627505"/>
            <a:ext cx="1224280" cy="612000"/>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电商</a:t>
            </a:r>
            <a:endParaRPr lang="zh-CN" altLang="en-US" sz="1000" b="1" dirty="0">
              <a:solidFill>
                <a:schemeClr val="tx1"/>
              </a:solidFill>
              <a:latin typeface="微软雅黑" panose="020B0503020204020204" charset="-122"/>
              <a:ea typeface="微软雅黑" panose="020B0503020204020204" charset="-122"/>
            </a:endParaRPr>
          </a:p>
        </p:txBody>
      </p:sp>
      <p:sp>
        <p:nvSpPr>
          <p:cNvPr id="76" name="矩形 75"/>
          <p:cNvSpPr/>
          <p:nvPr/>
        </p:nvSpPr>
        <p:spPr>
          <a:xfrm>
            <a:off x="10746740" y="2583180"/>
            <a:ext cx="1372235" cy="219964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chemeClr val="tx1"/>
                </a:solidFill>
                <a:latin typeface="微软雅黑" panose="020B0503020204020204" charset="-122"/>
                <a:ea typeface="微软雅黑" panose="020B0503020204020204" charset="-122"/>
                <a:sym typeface="+mn-ea"/>
              </a:rPr>
              <a:t>已有企业：</a:t>
            </a:r>
            <a:endParaRPr lang="zh-CN" altLang="en-US" sz="1000" b="1" dirty="0">
              <a:solidFill>
                <a:schemeClr val="tx1"/>
              </a:solidFill>
              <a:latin typeface="微软雅黑" panose="020B0503020204020204" charset="-122"/>
              <a:ea typeface="微软雅黑" panose="020B0503020204020204" charset="-122"/>
              <a:sym typeface="+mn-ea"/>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大润发超市（七星）</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永辉超市（临桂）</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冠超市</a:t>
            </a:r>
            <a:r>
              <a:rPr lang="en-US" altLang="zh-CN" sz="1000" b="1" dirty="0">
                <a:solidFill>
                  <a:srgbClr val="000000"/>
                </a:solidFill>
                <a:latin typeface="宋体" panose="02010600030101010101" pitchFamily="2" charset="-122"/>
                <a:ea typeface="宋体" panose="02010600030101010101" pitchFamily="2" charset="-122"/>
                <a:sym typeface="+mn-ea"/>
              </a:rPr>
              <a:t>(</a:t>
            </a:r>
            <a:r>
              <a:rPr lang="zh-CN" altLang="en-US" sz="1000" b="1" dirty="0">
                <a:solidFill>
                  <a:srgbClr val="000000"/>
                </a:solidFill>
                <a:latin typeface="宋体" panose="02010600030101010101" pitchFamily="2" charset="-122"/>
                <a:ea typeface="宋体" panose="02010600030101010101" pitchFamily="2" charset="-122"/>
                <a:sym typeface="+mn-ea"/>
              </a:rPr>
              <a:t>临桂</a:t>
            </a:r>
            <a:r>
              <a:rPr lang="en-US" altLang="zh-CN" sz="1000" b="1" dirty="0">
                <a:solidFill>
                  <a:srgbClr val="000000"/>
                </a:solidFill>
                <a:latin typeface="宋体" panose="02010600030101010101" pitchFamily="2" charset="-122"/>
                <a:ea typeface="宋体" panose="02010600030101010101" pitchFamily="2" charset="-122"/>
                <a:sym typeface="+mn-ea"/>
              </a:rPr>
              <a:t>)</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沃尔玛超市（秀峰）</a:t>
            </a: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sp>
        <p:nvSpPr>
          <p:cNvPr id="3" name="矩形 2"/>
          <p:cNvSpPr/>
          <p:nvPr/>
        </p:nvSpPr>
        <p:spPr>
          <a:xfrm>
            <a:off x="6858000" y="1620520"/>
            <a:ext cx="1404000" cy="612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饮料生产</a:t>
            </a:r>
            <a:endParaRPr lang="zh-CN" altLang="en-US" sz="1000" b="1" dirty="0">
              <a:solidFill>
                <a:schemeClr val="tx1"/>
              </a:solidFill>
              <a:latin typeface="微软雅黑" panose="020B0503020204020204" charset="-122"/>
              <a:ea typeface="微软雅黑" panose="020B0503020204020204" charset="-122"/>
            </a:endParaRPr>
          </a:p>
        </p:txBody>
      </p:sp>
      <p:sp>
        <p:nvSpPr>
          <p:cNvPr id="8" name="矩形 7"/>
          <p:cNvSpPr/>
          <p:nvPr/>
        </p:nvSpPr>
        <p:spPr>
          <a:xfrm>
            <a:off x="8683625" y="1649730"/>
            <a:ext cx="1368425" cy="584835"/>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茶饮制品生产</a:t>
            </a:r>
            <a:endParaRPr lang="zh-CN" altLang="en-US" sz="1000" b="1" dirty="0">
              <a:solidFill>
                <a:schemeClr val="tx1"/>
              </a:solidFill>
              <a:latin typeface="微软雅黑" panose="020B0503020204020204" charset="-122"/>
              <a:ea typeface="微软雅黑" panose="020B0503020204020204" charset="-122"/>
            </a:endParaRPr>
          </a:p>
        </p:txBody>
      </p:sp>
      <p:sp>
        <p:nvSpPr>
          <p:cNvPr id="10" name="矩形 9"/>
          <p:cNvSpPr/>
          <p:nvPr/>
        </p:nvSpPr>
        <p:spPr>
          <a:xfrm>
            <a:off x="6858000" y="2594610"/>
            <a:ext cx="1404000" cy="219202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chemeClr val="tx1"/>
                </a:solidFill>
                <a:latin typeface="微软雅黑" panose="020B0503020204020204" charset="-122"/>
                <a:ea typeface="微软雅黑" panose="020B0503020204020204" charset="-122"/>
                <a:sym typeface="+mn-ea"/>
              </a:rPr>
              <a:t>已有企业：</a:t>
            </a:r>
            <a:endParaRPr lang="zh-CN" altLang="en-US" sz="1000" b="1" dirty="0">
              <a:solidFill>
                <a:schemeClr val="tx1"/>
              </a:solidFill>
              <a:latin typeface="微软雅黑" panose="020B0503020204020204" charset="-122"/>
              <a:ea typeface="微软雅黑" panose="020B0503020204020204" charset="-122"/>
              <a:sym typeface="+mn-ea"/>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紫泉饮料（七星</a:t>
            </a:r>
            <a:r>
              <a:rPr lang="zh-CN" altLang="en-US" sz="1000" b="1" i="0" u="none" strike="noStrike" baseline="0" dirty="0">
                <a:solidFill>
                  <a:srgbClr val="000000"/>
                </a:solidFill>
                <a:latin typeface="宋体" panose="02010600030101010101" pitchFamily="2" charset="-122"/>
                <a:ea typeface="宋体" panose="02010600030101010101" pitchFamily="2" charset="-122"/>
              </a:rPr>
              <a:t>）</a:t>
            </a:r>
            <a:endParaRPr lang="en-US" altLang="zh-CN" sz="1000" b="1" i="0" u="none" strike="noStrike" baseline="0"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恒枫饮料（临桂）</a:t>
            </a:r>
            <a:endParaRPr lang="zh-CN" altLang="en-US"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大发食品（荔浦）</a:t>
            </a:r>
            <a:endParaRPr lang="zh-CN" altLang="en-US" sz="1000" b="1" dirty="0">
              <a:solidFill>
                <a:schemeClr val="tx1"/>
              </a:solidFill>
              <a:latin typeface="微软雅黑" panose="020B0503020204020204" charset="-122"/>
              <a:ea typeface="微软雅黑" panose="020B0503020204020204" charset="-122"/>
            </a:endParaRPr>
          </a:p>
        </p:txBody>
      </p:sp>
      <p:sp>
        <p:nvSpPr>
          <p:cNvPr id="11" name="矩形 10"/>
          <p:cNvSpPr/>
          <p:nvPr/>
        </p:nvSpPr>
        <p:spPr>
          <a:xfrm>
            <a:off x="8688070" y="2583180"/>
            <a:ext cx="1404000" cy="220345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chemeClr val="tx1"/>
                </a:solidFill>
                <a:latin typeface="微软雅黑" panose="020B0503020204020204" charset="-122"/>
                <a:ea typeface="微软雅黑" panose="020B0503020204020204" charset="-122"/>
                <a:sym typeface="+mn-ea"/>
              </a:rPr>
              <a:t>已有企业：</a:t>
            </a:r>
            <a:endParaRPr lang="zh-CN" altLang="en-US" sz="1000" b="1" dirty="0">
              <a:solidFill>
                <a:schemeClr val="tx1"/>
              </a:solidFill>
              <a:latin typeface="微软雅黑" panose="020B0503020204020204" charset="-122"/>
              <a:ea typeface="微软雅黑" panose="020B0503020204020204" charset="-122"/>
              <a:sym typeface="+mn-ea"/>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sym typeface="+mn-ea"/>
              </a:rPr>
              <a:t>原心达（全州）</a:t>
            </a:r>
            <a:endParaRPr lang="zh-CN" altLang="en-US" sz="1000" b="1" dirty="0">
              <a:solidFill>
                <a:schemeClr val="tx1"/>
              </a:solidFill>
              <a:latin typeface="微软雅黑" panose="020B0503020204020204" charset="-122"/>
              <a:ea typeface="微软雅黑" panose="020B0503020204020204" charset="-122"/>
              <a:sym typeface="+mn-ea"/>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sym typeface="+mn-ea"/>
              </a:rPr>
              <a:t>立腾食品（平乐）</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sym typeface="+mn-ea"/>
              </a:rPr>
              <a:t>普兰德生物（恭城）</a:t>
            </a:r>
            <a:endParaRPr lang="zh-CN" altLang="en-US"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亿发食品（荔浦）</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大发食品（荔浦）</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endParaRPr lang="zh-CN" altLang="en-US" sz="1000" b="1" dirty="0">
              <a:solidFill>
                <a:schemeClr val="tx1"/>
              </a:solidFill>
              <a:latin typeface="微软雅黑" panose="020B0503020204020204" charset="-122"/>
              <a:ea typeface="微软雅黑" panose="020B0503020204020204" charset="-122"/>
            </a:endParaRPr>
          </a:p>
        </p:txBody>
      </p:sp>
      <p:sp>
        <p:nvSpPr>
          <p:cNvPr id="12" name="矩形 11"/>
          <p:cNvSpPr/>
          <p:nvPr/>
        </p:nvSpPr>
        <p:spPr>
          <a:xfrm>
            <a:off x="6854190" y="5074920"/>
            <a:ext cx="1404000" cy="180000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a:lnSpc>
                <a:spcPts val="1800"/>
              </a:lnSpc>
            </a:pP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汇源集团（北京）</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康师傅（天津）</a:t>
            </a:r>
            <a:endParaRPr lang="en-US" altLang="zh-CN" sz="1000" b="1" i="0" u="none" strike="noStrike" baseline="0" dirty="0">
              <a:solidFill>
                <a:srgbClr val="000000"/>
              </a:solidFill>
              <a:latin typeface="宋体" panose="02010600030101010101" pitchFamily="2" charset="-122"/>
              <a:ea typeface="宋体" panose="02010600030101010101" pitchFamily="2" charset="-122"/>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娃哈哈（杭州）</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元气森林（北京）</a:t>
            </a:r>
            <a:endParaRPr lang="en-US" altLang="zh-CN" sz="1000" b="1" i="0" u="none" strike="noStrike" baseline="0" dirty="0">
              <a:solidFill>
                <a:srgbClr val="000000"/>
              </a:solidFill>
              <a:latin typeface="宋体" panose="02010600030101010101" pitchFamily="2" charset="-122"/>
              <a:ea typeface="宋体" panose="02010600030101010101" pitchFamily="2" charset="-122"/>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农夫山泉（浙江）</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i="0" u="none" strike="noStrike" baseline="0" dirty="0">
                <a:solidFill>
                  <a:srgbClr val="000000"/>
                </a:solidFill>
                <a:latin typeface="宋体" panose="02010600030101010101" pitchFamily="2" charset="-122"/>
                <a:ea typeface="宋体" panose="02010600030101010101" pitchFamily="2" charset="-122"/>
              </a:rPr>
              <a:t>东鹏饮料</a:t>
            </a:r>
            <a:r>
              <a:rPr lang="zh-CN" altLang="en-US" sz="1000" b="1" dirty="0">
                <a:solidFill>
                  <a:srgbClr val="000000"/>
                </a:solidFill>
                <a:latin typeface="宋体" panose="02010600030101010101" pitchFamily="2" charset="-122"/>
                <a:ea typeface="宋体" panose="02010600030101010101" pitchFamily="2" charset="-122"/>
                <a:sym typeface="+mn-ea"/>
              </a:rPr>
              <a:t>（深圳）</a:t>
            </a: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dist" rtl="0">
              <a:lnSpc>
                <a:spcPts val="1800"/>
              </a:lnSpc>
            </a:pPr>
            <a:endParaRPr lang="en-US" altLang="zh-CN" sz="1000" b="1" dirty="0">
              <a:solidFill>
                <a:srgbClr val="000000"/>
              </a:solidFill>
              <a:latin typeface="宋体" panose="02010600030101010101" pitchFamily="2" charset="-122"/>
              <a:ea typeface="宋体" panose="02010600030101010101" pitchFamily="2" charset="-122"/>
            </a:endParaRPr>
          </a:p>
        </p:txBody>
      </p:sp>
      <p:sp>
        <p:nvSpPr>
          <p:cNvPr id="13" name="矩形 12"/>
          <p:cNvSpPr/>
          <p:nvPr/>
        </p:nvSpPr>
        <p:spPr>
          <a:xfrm>
            <a:off x="8688070" y="5074920"/>
            <a:ext cx="1260000" cy="180000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a:lnSpc>
                <a:spcPts val="1800"/>
              </a:lnSpc>
            </a:pP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王老吉（广东）</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加多宝（香港）</a:t>
            </a:r>
            <a:endParaRPr lang="en-US" altLang="zh-CN" sz="1000" b="1" i="0" u="none" strike="noStrike" baseline="0" dirty="0">
              <a:solidFill>
                <a:srgbClr val="000000"/>
              </a:solidFill>
              <a:latin typeface="宋体" panose="02010600030101010101" pitchFamily="2" charset="-122"/>
              <a:ea typeface="宋体" panose="02010600030101010101" pitchFamily="2" charset="-122"/>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佳禾食品（江苏）</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娃哈哈（杭州）</a:t>
            </a:r>
            <a:endParaRPr lang="en-US" altLang="zh-CN" sz="1000" b="1" i="0" u="none" strike="noStrike" baseline="0" dirty="0">
              <a:solidFill>
                <a:srgbClr val="000000"/>
              </a:solidFill>
              <a:latin typeface="宋体" panose="02010600030101010101" pitchFamily="2" charset="-122"/>
              <a:ea typeface="宋体" panose="02010600030101010101" pitchFamily="2" charset="-122"/>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农夫山泉（浙江）</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雀巢（北京）</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endParaRPr lang="en-US" altLang="zh-CN" sz="1000" b="1" dirty="0">
              <a:solidFill>
                <a:srgbClr val="000000"/>
              </a:solidFill>
              <a:latin typeface="宋体" panose="02010600030101010101" pitchFamily="2" charset="-122"/>
              <a:ea typeface="宋体" panose="02010600030101010101" pitchFamily="2" charset="-122"/>
            </a:endParaRPr>
          </a:p>
        </p:txBody>
      </p:sp>
      <p:sp>
        <p:nvSpPr>
          <p:cNvPr id="14" name="矩形 13"/>
          <p:cNvSpPr/>
          <p:nvPr/>
        </p:nvSpPr>
        <p:spPr>
          <a:xfrm>
            <a:off x="1760220" y="2603500"/>
            <a:ext cx="1207770" cy="2183765"/>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漓江茶厂（龙胜）</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sz="1000" b="1" dirty="0">
                <a:solidFill>
                  <a:srgbClr val="000000"/>
                </a:solidFill>
                <a:latin typeface="宋体" panose="02010600030101010101" pitchFamily="2" charset="-122"/>
                <a:ea typeface="宋体" panose="02010600030101010101" pitchFamily="2" charset="-122"/>
                <a:sym typeface="+mn-ea"/>
              </a:rPr>
              <a:t>香巴拉奶牛（永福）</a:t>
            </a:r>
            <a:endParaRPr lang="zh-CN"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sz="1000" b="1" dirty="0">
                <a:solidFill>
                  <a:srgbClr val="000000"/>
                </a:solidFill>
                <a:latin typeface="宋体" panose="02010600030101010101" pitchFamily="2" charset="-122"/>
                <a:ea typeface="宋体" panose="02010600030101010101" pitchFamily="2" charset="-122"/>
                <a:sym typeface="+mn-ea"/>
              </a:rPr>
              <a:t>各县（市）水果基地</a:t>
            </a:r>
            <a:endParaRPr lang="zh-CN" sz="1000" b="1" dirty="0">
              <a:solidFill>
                <a:srgbClr val="000000"/>
              </a:solidFill>
              <a:latin typeface="宋体" panose="02010600030101010101" pitchFamily="2" charset="-122"/>
              <a:ea typeface="宋体" panose="02010600030101010101" pitchFamily="2" charset="-122"/>
              <a:sym typeface="+mn-ea"/>
            </a:endParaRPr>
          </a:p>
        </p:txBody>
      </p:sp>
      <p:cxnSp>
        <p:nvCxnSpPr>
          <p:cNvPr id="15" name="直接连接符 14"/>
          <p:cNvCxnSpPr/>
          <p:nvPr/>
        </p:nvCxnSpPr>
        <p:spPr>
          <a:xfrm flipH="true">
            <a:off x="909477" y="2243315"/>
            <a:ext cx="876"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文本框 20"/>
          <p:cNvSpPr txBox="true"/>
          <p:nvPr/>
        </p:nvSpPr>
        <p:spPr>
          <a:xfrm>
            <a:off x="10746740" y="7273925"/>
            <a:ext cx="3968750" cy="737235"/>
          </a:xfrm>
          <a:prstGeom prst="rect">
            <a:avLst/>
          </a:prstGeom>
          <a:noFill/>
        </p:spPr>
        <p:txBody>
          <a:bodyPr wrap="square" rtlCol="0" anchor="ctr" anchorCtr="false">
            <a:spAutoFit/>
          </a:bodyPr>
          <a:lstStyle/>
          <a:p>
            <a:pPr>
              <a:buClrTx/>
              <a:buSzTx/>
              <a:buNone/>
            </a:pPr>
            <a:r>
              <a:rPr lang="zh-CN" altLang="en-US" sz="1400" b="1" dirty="0">
                <a:latin typeface="微软雅黑" panose="020B0503020204020204" charset="-122"/>
                <a:ea typeface="微软雅黑" panose="020B0503020204020204" charset="-122"/>
              </a:rPr>
              <a:t>在谈项目：</a:t>
            </a:r>
            <a:endParaRPr lang="zh-CN" altLang="en-US" sz="1400" b="1" dirty="0">
              <a:latin typeface="微软雅黑" panose="020B0503020204020204" charset="-122"/>
              <a:ea typeface="微软雅黑" panose="020B0503020204020204" charset="-122"/>
            </a:endParaRPr>
          </a:p>
          <a:p>
            <a:pPr>
              <a:buClrTx/>
              <a:buSzTx/>
              <a:buNone/>
            </a:pPr>
            <a:r>
              <a:rPr lang="zh-CN" sz="1400">
                <a:latin typeface="宋体" panose="02010600030101010101" pitchFamily="2" charset="-122"/>
                <a:ea typeface="宋体" panose="02010600030101010101" pitchFamily="2" charset="-122"/>
                <a:sym typeface="+mn-ea"/>
              </a:rPr>
              <a:t>微醺泉（桂林）饮用水有限公司微醺泉康养水项目，平生健颐（广西）饮用水有限公司。</a:t>
            </a:r>
            <a:endParaRPr lang="zh-CN" sz="1400">
              <a:latin typeface="宋体" panose="02010600030101010101" pitchFamily="2" charset="-122"/>
              <a:ea typeface="宋体" panose="02010600030101010101" pitchFamily="2" charset="-122"/>
              <a:sym typeface="+mn-ea"/>
            </a:endParaRPr>
          </a:p>
        </p:txBody>
      </p:sp>
      <p:cxnSp>
        <p:nvCxnSpPr>
          <p:cNvPr id="23" name="直接连接符 22"/>
          <p:cNvCxnSpPr/>
          <p:nvPr/>
        </p:nvCxnSpPr>
        <p:spPr>
          <a:xfrm flipH="true" flipV="true">
            <a:off x="2347595" y="1195705"/>
            <a:ext cx="1270" cy="43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肘形连接符 23"/>
          <p:cNvCxnSpPr/>
          <p:nvPr/>
        </p:nvCxnSpPr>
        <p:spPr>
          <a:xfrm rot="5400000" flipV="true">
            <a:off x="2888165" y="659515"/>
            <a:ext cx="432000" cy="1512000"/>
          </a:xfrm>
          <a:prstGeom prst="bentConnector3">
            <a:avLst>
              <a:gd name="adj1" fmla="val 50188"/>
            </a:avLst>
          </a:prstGeom>
        </p:spPr>
        <p:style>
          <a:lnRef idx="3">
            <a:schemeClr val="dk1"/>
          </a:lnRef>
          <a:fillRef idx="0">
            <a:schemeClr val="dk1"/>
          </a:fillRef>
          <a:effectRef idx="2">
            <a:schemeClr val="dk1"/>
          </a:effectRef>
          <a:fontRef idx="minor">
            <a:schemeClr val="tx1"/>
          </a:fontRef>
        </p:style>
      </p:cxnSp>
      <p:cxnSp>
        <p:nvCxnSpPr>
          <p:cNvPr id="28" name="肘形连接符 27"/>
          <p:cNvCxnSpPr/>
          <p:nvPr/>
        </p:nvCxnSpPr>
        <p:spPr>
          <a:xfrm rot="5400000">
            <a:off x="1413182" y="692022"/>
            <a:ext cx="432000" cy="1440000"/>
          </a:xfrm>
          <a:prstGeom prst="bentConnector3">
            <a:avLst>
              <a:gd name="adj1" fmla="val 50000"/>
            </a:avLst>
          </a:prstGeom>
        </p:spPr>
        <p:style>
          <a:lnRef idx="3">
            <a:schemeClr val="dk1"/>
          </a:lnRef>
          <a:fillRef idx="0">
            <a:schemeClr val="dk1"/>
          </a:fillRef>
          <a:effectRef idx="2">
            <a:schemeClr val="dk1"/>
          </a:effectRef>
          <a:fontRef idx="minor">
            <a:schemeClr val="tx1"/>
          </a:fontRef>
        </p:style>
      </p:cxnSp>
      <p:cxnSp>
        <p:nvCxnSpPr>
          <p:cNvPr id="9" name="直接连接符 8"/>
          <p:cNvCxnSpPr/>
          <p:nvPr/>
        </p:nvCxnSpPr>
        <p:spPr>
          <a:xfrm flipH="true">
            <a:off x="2349657" y="2243315"/>
            <a:ext cx="876"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flipH="true">
            <a:off x="3849527" y="2234425"/>
            <a:ext cx="876"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true">
            <a:off x="3860322" y="4782680"/>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flipH="true" flipV="true">
            <a:off x="7543800" y="1195705"/>
            <a:ext cx="1270" cy="43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肘形连接符 29"/>
          <p:cNvCxnSpPr/>
          <p:nvPr/>
        </p:nvCxnSpPr>
        <p:spPr>
          <a:xfrm rot="5400000" flipV="true">
            <a:off x="8205140" y="497320"/>
            <a:ext cx="504000" cy="1836000"/>
          </a:xfrm>
          <a:prstGeom prst="bentConnector3">
            <a:avLst>
              <a:gd name="adj1" fmla="val 50188"/>
            </a:avLst>
          </a:prstGeom>
        </p:spPr>
        <p:style>
          <a:lnRef idx="3">
            <a:schemeClr val="dk1"/>
          </a:lnRef>
          <a:fillRef idx="0">
            <a:schemeClr val="dk1"/>
          </a:fillRef>
          <a:effectRef idx="2">
            <a:schemeClr val="dk1"/>
          </a:effectRef>
          <a:fontRef idx="minor">
            <a:schemeClr val="tx1"/>
          </a:fontRef>
        </p:style>
      </p:cxnSp>
      <p:cxnSp>
        <p:nvCxnSpPr>
          <p:cNvPr id="31" name="肘形连接符 30"/>
          <p:cNvCxnSpPr/>
          <p:nvPr/>
        </p:nvCxnSpPr>
        <p:spPr>
          <a:xfrm rot="5400000">
            <a:off x="6375387" y="458022"/>
            <a:ext cx="432000" cy="1908000"/>
          </a:xfrm>
          <a:prstGeom prst="bentConnector3">
            <a:avLst>
              <a:gd name="adj1" fmla="val 50000"/>
            </a:avLst>
          </a:prstGeom>
        </p:spPr>
        <p:style>
          <a:lnRef idx="3">
            <a:schemeClr val="dk1"/>
          </a:lnRef>
          <a:fillRef idx="0">
            <a:schemeClr val="dk1"/>
          </a:fillRef>
          <a:effectRef idx="2">
            <a:schemeClr val="dk1"/>
          </a:effectRef>
          <a:fontRef idx="minor">
            <a:schemeClr val="tx1"/>
          </a:fontRef>
        </p:style>
      </p:cxnSp>
      <p:cxnSp>
        <p:nvCxnSpPr>
          <p:cNvPr id="32" name="直接连接符 31"/>
          <p:cNvCxnSpPr/>
          <p:nvPr/>
        </p:nvCxnSpPr>
        <p:spPr>
          <a:xfrm flipH="true">
            <a:off x="5637052" y="2224265"/>
            <a:ext cx="876"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true">
            <a:off x="7543322" y="2224900"/>
            <a:ext cx="876"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flipH="true">
            <a:off x="9385457" y="2222995"/>
            <a:ext cx="876"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flipH="true">
            <a:off x="5636417" y="4786490"/>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flipH="true">
            <a:off x="7559197" y="4786490"/>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flipH="true">
            <a:off x="9296557" y="4786490"/>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flipH="true" flipV="true">
            <a:off x="12827635" y="1221740"/>
            <a:ext cx="1270" cy="39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肘形连接符 39"/>
          <p:cNvCxnSpPr/>
          <p:nvPr/>
        </p:nvCxnSpPr>
        <p:spPr>
          <a:xfrm rot="5400000">
            <a:off x="11857222" y="649037"/>
            <a:ext cx="432000" cy="1512000"/>
          </a:xfrm>
          <a:prstGeom prst="bentConnector3">
            <a:avLst>
              <a:gd name="adj1" fmla="val 50000"/>
            </a:avLst>
          </a:prstGeom>
        </p:spPr>
        <p:style>
          <a:lnRef idx="3">
            <a:schemeClr val="dk1"/>
          </a:lnRef>
          <a:fillRef idx="0">
            <a:schemeClr val="dk1"/>
          </a:fillRef>
          <a:effectRef idx="2">
            <a:schemeClr val="dk1"/>
          </a:effectRef>
          <a:fontRef idx="minor">
            <a:schemeClr val="tx1"/>
          </a:fontRef>
        </p:style>
      </p:cxnSp>
      <p:cxnSp>
        <p:nvCxnSpPr>
          <p:cNvPr id="41" name="直接连接符 40"/>
          <p:cNvCxnSpPr/>
          <p:nvPr/>
        </p:nvCxnSpPr>
        <p:spPr>
          <a:xfrm flipH="true">
            <a:off x="12806837" y="2238870"/>
            <a:ext cx="876"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true">
            <a:off x="14231777" y="2244585"/>
            <a:ext cx="876"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true">
            <a:off x="11316492" y="2240140"/>
            <a:ext cx="876"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肘形连接符 43"/>
          <p:cNvCxnSpPr/>
          <p:nvPr/>
        </p:nvCxnSpPr>
        <p:spPr>
          <a:xfrm rot="5400000" flipV="true">
            <a:off x="13314255" y="702085"/>
            <a:ext cx="432000" cy="1404000"/>
          </a:xfrm>
          <a:prstGeom prst="bentConnector3">
            <a:avLst>
              <a:gd name="adj1" fmla="val 50188"/>
            </a:avLst>
          </a:prstGeom>
        </p:spPr>
        <p:style>
          <a:lnRef idx="3">
            <a:schemeClr val="dk1"/>
          </a:lnRef>
          <a:fillRef idx="0">
            <a:schemeClr val="dk1"/>
          </a:fillRef>
          <a:effectRef idx="2">
            <a:schemeClr val="dk1"/>
          </a:effectRef>
          <a:fontRef idx="minor">
            <a:schemeClr val="tx1"/>
          </a:fontRef>
        </p:style>
      </p:cxnSp>
      <p:sp>
        <p:nvSpPr>
          <p:cNvPr id="16" name="矩形 15"/>
          <p:cNvSpPr/>
          <p:nvPr/>
        </p:nvSpPr>
        <p:spPr>
          <a:xfrm>
            <a:off x="12513310" y="86995"/>
            <a:ext cx="2590165" cy="42164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lnSpc>
                <a:spcPts val="1400"/>
              </a:lnSpc>
              <a:buClrTx/>
              <a:buSzTx/>
              <a:buNone/>
            </a:pPr>
            <a:endPar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marR="0" algn="ctr" rtl="0">
              <a:lnSpc>
                <a:spcPts val="1400"/>
              </a:lnSpc>
              <a:buClrTx/>
              <a:buSzTx/>
              <a:buNone/>
            </a:pPr>
            <a:endPar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marR="0" algn="ctr" rtl="0">
              <a:lnSpc>
                <a:spcPts val="1400"/>
              </a:lnSpc>
              <a:buClrTx/>
              <a:buSzTx/>
              <a:buNone/>
            </a:pPr>
            <a:r>
              <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重点补链</a:t>
            </a:r>
            <a:r>
              <a:rPr lang="zh-CN"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、强链、延链</a:t>
            </a:r>
            <a:r>
              <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环节、</a:t>
            </a:r>
            <a:r>
              <a:rPr sz="1000" kern="0" spc="-220" dirty="0">
                <a:solidFill>
                  <a:srgbClr val="000000">
                    <a:alpha val="100000"/>
                  </a:srgbClr>
                </a:solidFill>
                <a:latin typeface="黑体" panose="02010609060101010101" charset="-122"/>
                <a:ea typeface="黑体" panose="02010609060101010101" charset="-122"/>
                <a:cs typeface="黑体" panose="02010609060101010101" charset="-122"/>
                <a:sym typeface="+mn-ea"/>
              </a:rPr>
              <a:t> </a:t>
            </a:r>
            <a:r>
              <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目标企业</a:t>
            </a:r>
            <a:endParaRPr sz="1000" strike="noStrike" noProof="1">
              <a:latin typeface="黑体" panose="02010609060101010101" charset="-122"/>
              <a:ea typeface="黑体" panose="02010609060101010101" charset="-122"/>
              <a:cs typeface="黑体" panose="02010609060101010101" charset="-122"/>
            </a:endParaRPr>
          </a:p>
          <a:p>
            <a:pPr marR="0" algn="ctr" rtl="0">
              <a:lnSpc>
                <a:spcPts val="1400"/>
              </a:lnSpc>
              <a:buClrTx/>
              <a:buSzTx/>
              <a:buNone/>
            </a:pP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ctr" rtl="0"/>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p:txBody>
      </p:sp>
      <p:sp>
        <p:nvSpPr>
          <p:cNvPr id="5" name="矩形 4"/>
          <p:cNvSpPr/>
          <p:nvPr/>
        </p:nvSpPr>
        <p:spPr>
          <a:xfrm>
            <a:off x="10092055" y="87630"/>
            <a:ext cx="2249805" cy="42164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ct val="100000"/>
              </a:lnSpc>
              <a:buClrTx/>
              <a:buSzTx/>
              <a:buNone/>
            </a:pPr>
            <a:r>
              <a:rPr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现有产业链环节、落地企业</a:t>
            </a:r>
            <a:endParaRPr lang="zh-CN" altLang="en-US" sz="1000" b="1" dirty="0">
              <a:solidFill>
                <a:schemeClr val="tx1"/>
              </a:solidFill>
              <a:latin typeface="微软雅黑" panose="020B0503020204020204" charset="-122"/>
              <a:ea typeface="微软雅黑" panose="020B0503020204020204" charset="-122"/>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3" name="直接连接符 82"/>
          <p:cNvCxnSpPr/>
          <p:nvPr/>
        </p:nvCxnSpPr>
        <p:spPr>
          <a:xfrm flipH="true" flipV="true">
            <a:off x="12852400" y="1229360"/>
            <a:ext cx="1270" cy="39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肘形连接符 83"/>
          <p:cNvCxnSpPr/>
          <p:nvPr/>
        </p:nvCxnSpPr>
        <p:spPr>
          <a:xfrm rot="5400000">
            <a:off x="11899987" y="674657"/>
            <a:ext cx="432000" cy="1476000"/>
          </a:xfrm>
          <a:prstGeom prst="bentConnector3">
            <a:avLst>
              <a:gd name="adj1" fmla="val 50000"/>
            </a:avLst>
          </a:prstGeom>
        </p:spPr>
        <p:style>
          <a:lnRef idx="3">
            <a:schemeClr val="dk1"/>
          </a:lnRef>
          <a:fillRef idx="0">
            <a:schemeClr val="dk1"/>
          </a:fillRef>
          <a:effectRef idx="2">
            <a:schemeClr val="dk1"/>
          </a:effectRef>
          <a:fontRef idx="minor">
            <a:schemeClr val="tx1"/>
          </a:fontRef>
        </p:style>
      </p:cxnSp>
      <p:cxnSp>
        <p:nvCxnSpPr>
          <p:cNvPr id="85" name="肘形连接符 84"/>
          <p:cNvCxnSpPr/>
          <p:nvPr/>
        </p:nvCxnSpPr>
        <p:spPr>
          <a:xfrm rot="5400000" flipV="true">
            <a:off x="13361660" y="691705"/>
            <a:ext cx="432000" cy="1440000"/>
          </a:xfrm>
          <a:prstGeom prst="bentConnector3">
            <a:avLst>
              <a:gd name="adj1" fmla="val 50188"/>
            </a:avLst>
          </a:prstGeom>
        </p:spPr>
        <p:style>
          <a:lnRef idx="3">
            <a:schemeClr val="dk1"/>
          </a:lnRef>
          <a:fillRef idx="0">
            <a:schemeClr val="dk1"/>
          </a:fillRef>
          <a:effectRef idx="2">
            <a:schemeClr val="dk1"/>
          </a:effectRef>
          <a:fontRef idx="minor">
            <a:schemeClr val="tx1"/>
          </a:fontRef>
        </p:style>
      </p:cxnSp>
      <p:cxnSp>
        <p:nvCxnSpPr>
          <p:cNvPr id="77" name="直接连接符 76"/>
          <p:cNvCxnSpPr/>
          <p:nvPr/>
        </p:nvCxnSpPr>
        <p:spPr>
          <a:xfrm>
            <a:off x="11383645" y="4114165"/>
            <a:ext cx="4445"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直接连接符 79"/>
          <p:cNvCxnSpPr/>
          <p:nvPr/>
        </p:nvCxnSpPr>
        <p:spPr>
          <a:xfrm>
            <a:off x="14309725" y="2064385"/>
            <a:ext cx="4445"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直接连接符 80"/>
          <p:cNvCxnSpPr/>
          <p:nvPr/>
        </p:nvCxnSpPr>
        <p:spPr>
          <a:xfrm>
            <a:off x="12848590" y="2064385"/>
            <a:ext cx="4445"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直接连接符 81"/>
          <p:cNvCxnSpPr/>
          <p:nvPr/>
        </p:nvCxnSpPr>
        <p:spPr>
          <a:xfrm>
            <a:off x="11388090" y="2064385"/>
            <a:ext cx="4445"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直接连接符 75"/>
          <p:cNvCxnSpPr/>
          <p:nvPr/>
        </p:nvCxnSpPr>
        <p:spPr>
          <a:xfrm>
            <a:off x="6309995" y="2068830"/>
            <a:ext cx="4445"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接连接符 72"/>
          <p:cNvCxnSpPr/>
          <p:nvPr/>
        </p:nvCxnSpPr>
        <p:spPr>
          <a:xfrm>
            <a:off x="7864475" y="2027555"/>
            <a:ext cx="4445"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9352280" y="2027555"/>
            <a:ext cx="4445"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4744720" y="2110740"/>
            <a:ext cx="4445"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接连接符 58"/>
          <p:cNvCxnSpPr/>
          <p:nvPr/>
        </p:nvCxnSpPr>
        <p:spPr>
          <a:xfrm>
            <a:off x="9356725" y="4137025"/>
            <a:ext cx="4445" cy="36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7856855" y="4185920"/>
            <a:ext cx="4445"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4749165" y="4213860"/>
            <a:ext cx="4445" cy="21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57" name="picture 718"/>
          <p:cNvPicPr>
            <a:picLocks noChangeAspect="true"/>
          </p:cNvPicPr>
          <p:nvPr/>
        </p:nvPicPr>
        <p:blipFill>
          <a:blip r:embed="rId1"/>
          <a:stretch>
            <a:fillRect/>
          </a:stretch>
        </p:blipFill>
        <p:spPr>
          <a:xfrm rot="21600000">
            <a:off x="10379773" y="1406270"/>
            <a:ext cx="15916" cy="7776000"/>
          </a:xfrm>
          <a:prstGeom prst="rect">
            <a:avLst/>
          </a:prstGeom>
        </p:spPr>
      </p:pic>
      <p:pic>
        <p:nvPicPr>
          <p:cNvPr id="718" name="picture 718"/>
          <p:cNvPicPr>
            <a:picLocks noChangeAspect="true"/>
          </p:cNvPicPr>
          <p:nvPr/>
        </p:nvPicPr>
        <p:blipFill>
          <a:blip r:embed="rId1"/>
          <a:stretch>
            <a:fillRect/>
          </a:stretch>
        </p:blipFill>
        <p:spPr>
          <a:xfrm rot="21600000">
            <a:off x="3730053" y="1406270"/>
            <a:ext cx="16100" cy="7866000"/>
          </a:xfrm>
          <a:prstGeom prst="rect">
            <a:avLst/>
          </a:prstGeom>
        </p:spPr>
      </p:pic>
      <p:sp>
        <p:nvSpPr>
          <p:cNvPr id="2" name="圆角矩形 1"/>
          <p:cNvSpPr/>
          <p:nvPr/>
        </p:nvSpPr>
        <p:spPr>
          <a:xfrm>
            <a:off x="295275" y="8887460"/>
            <a:ext cx="14420850" cy="1238250"/>
          </a:xfrm>
          <a:prstGeom prst="roundRect">
            <a:avLst/>
          </a:prstGeom>
          <a:solidFill>
            <a:schemeClr val="accent1">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l"/>
            <a:r>
              <a:rPr lang="zh-CN" altLang="en-US" sz="1400">
                <a:solidFill>
                  <a:schemeClr val="tx1"/>
                </a:solidFill>
                <a:latin typeface="黑体" panose="02010609060101010101" charset="-122"/>
                <a:ea typeface="黑体" panose="02010609060101010101" charset="-122"/>
                <a:cs typeface="黑体" panose="02010609060101010101" charset="-122"/>
                <a:sym typeface="+mn-ea"/>
              </a:rPr>
              <a:t>桂林地方特色食品产业链</a:t>
            </a:r>
            <a:r>
              <a:rPr lang="zh-CN" altLang="en-US" sz="1400">
                <a:solidFill>
                  <a:schemeClr val="tx1"/>
                </a:solidFill>
                <a:latin typeface="黑体" panose="02010609060101010101" charset="-122"/>
                <a:ea typeface="黑体" panose="02010609060101010101" charset="-122"/>
                <a:cs typeface="黑体" panose="02010609060101010101" charset="-122"/>
              </a:rPr>
              <a:t>：以力源集团、金顺昌食品、智强、智仁、新欧记等为龙头企业，共有食品原料辅料加工、肉类、油茶、桂花、麦片、罐头、水果等地方特色食品类产品生产等规上企业</a:t>
            </a:r>
            <a:r>
              <a:rPr lang="en-US" altLang="zh-CN" sz="1400">
                <a:solidFill>
                  <a:schemeClr val="tx1"/>
                </a:solidFill>
                <a:latin typeface="黑体" panose="02010609060101010101" charset="-122"/>
                <a:ea typeface="黑体" panose="02010609060101010101" charset="-122"/>
                <a:cs typeface="黑体" panose="02010609060101010101" charset="-122"/>
              </a:rPr>
              <a:t>24</a:t>
            </a:r>
            <a:r>
              <a:rPr lang="zh-CN" altLang="en-US" sz="1400">
                <a:solidFill>
                  <a:schemeClr val="tx1"/>
                </a:solidFill>
                <a:latin typeface="黑体" panose="02010609060101010101" charset="-122"/>
                <a:ea typeface="黑体" panose="02010609060101010101" charset="-122"/>
                <a:cs typeface="黑体" panose="02010609060101010101" charset="-122"/>
              </a:rPr>
              <a:t>家。202</a:t>
            </a:r>
            <a:r>
              <a:rPr lang="en-US" altLang="zh-CN" sz="1400">
                <a:solidFill>
                  <a:schemeClr val="tx1"/>
                </a:solidFill>
                <a:latin typeface="黑体" panose="02010609060101010101" charset="-122"/>
                <a:ea typeface="黑体" panose="02010609060101010101" charset="-122"/>
                <a:cs typeface="黑体" panose="02010609060101010101" charset="-122"/>
              </a:rPr>
              <a:t>4</a:t>
            </a:r>
            <a:r>
              <a:rPr lang="zh-CN" altLang="en-US" sz="1400">
                <a:solidFill>
                  <a:schemeClr val="tx1"/>
                </a:solidFill>
                <a:latin typeface="黑体" panose="02010609060101010101" charset="-122"/>
                <a:ea typeface="黑体" panose="02010609060101010101" charset="-122"/>
                <a:cs typeface="黑体" panose="02010609060101010101" charset="-122"/>
              </a:rPr>
              <a:t>年实现规模工业总产值</a:t>
            </a:r>
            <a:r>
              <a:rPr lang="en-US" altLang="zh-CN" sz="1400">
                <a:solidFill>
                  <a:schemeClr val="tx1"/>
                </a:solidFill>
                <a:latin typeface="黑体" panose="02010609060101010101" charset="-122"/>
                <a:ea typeface="黑体" panose="02010609060101010101" charset="-122"/>
                <a:cs typeface="黑体" panose="02010609060101010101" charset="-122"/>
              </a:rPr>
              <a:t>18.36</a:t>
            </a:r>
            <a:r>
              <a:rPr lang="zh-CN" altLang="en-US" sz="1400">
                <a:solidFill>
                  <a:schemeClr val="tx1"/>
                </a:solidFill>
                <a:latin typeface="黑体" panose="02010609060101010101" charset="-122"/>
                <a:ea typeface="黑体" panose="02010609060101010101" charset="-122"/>
                <a:cs typeface="黑体" panose="02010609060101010101" charset="-122"/>
              </a:rPr>
              <a:t>亿元。目前，已经初步形成从上游</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农产品加工包装</a:t>
            </a:r>
            <a:r>
              <a:rPr lang="zh-CN" altLang="en-US" sz="1400">
                <a:solidFill>
                  <a:schemeClr val="tx1"/>
                </a:solidFill>
                <a:latin typeface="黑体" panose="02010609060101010101" charset="-122"/>
                <a:ea typeface="黑体" panose="02010609060101010101" charset="-122"/>
                <a:cs typeface="黑体" panose="02010609060101010101" charset="-122"/>
              </a:rPr>
              <a:t>，到中游</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肉类和油茶、桂花、麦片、罐头、水果等点心类产品</a:t>
            </a:r>
            <a:r>
              <a:rPr lang="zh-CN" altLang="en-US" sz="1400">
                <a:solidFill>
                  <a:schemeClr val="tx1"/>
                </a:solidFill>
                <a:latin typeface="黑体" panose="02010609060101010101" charset="-122"/>
                <a:ea typeface="黑体" panose="02010609060101010101" charset="-122"/>
                <a:cs typeface="黑体" panose="02010609060101010101" charset="-122"/>
              </a:rPr>
              <a:t>生产，到下游零售商的较为完整的产业链条。产业链缺项、弱项主要集中在线下产品销路推广和知名爆款品牌创建上。下一步，</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桂林市地方特色食品</a:t>
            </a:r>
            <a:r>
              <a:rPr lang="zh-CN" altLang="en-US" sz="1400">
                <a:solidFill>
                  <a:schemeClr val="tx1"/>
                </a:solidFill>
                <a:latin typeface="黑体" panose="02010609060101010101" charset="-122"/>
                <a:ea typeface="黑体" panose="02010609060101010101" charset="-122"/>
                <a:cs typeface="黑体" panose="02010609060101010101" charset="-122"/>
              </a:rPr>
              <a:t>产业链上游主要围绕食品原料产品深加工、中游主要围绕引入零食类行业巨头等重点缺项、弱项环节进行招商引资，力争到</a:t>
            </a:r>
            <a:r>
              <a:rPr lang="en-US" altLang="zh-CN" sz="1400">
                <a:solidFill>
                  <a:schemeClr val="tx1"/>
                </a:solidFill>
                <a:latin typeface="黑体" panose="02010609060101010101" charset="-122"/>
                <a:ea typeface="黑体" panose="02010609060101010101" charset="-122"/>
                <a:cs typeface="黑体" panose="02010609060101010101" charset="-122"/>
              </a:rPr>
              <a:t>2035</a:t>
            </a:r>
            <a:r>
              <a:rPr lang="zh-CN" altLang="en-US" sz="1400">
                <a:solidFill>
                  <a:schemeClr val="tx1"/>
                </a:solidFill>
                <a:latin typeface="黑体" panose="02010609060101010101" charset="-122"/>
                <a:ea typeface="黑体" panose="02010609060101010101" charset="-122"/>
                <a:cs typeface="黑体" panose="02010609060101010101" charset="-122"/>
              </a:rPr>
              <a:t>年</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地方特色食品产业产值</a:t>
            </a:r>
            <a:r>
              <a:rPr lang="zh-CN" altLang="en-US" sz="1400">
                <a:solidFill>
                  <a:schemeClr val="tx1"/>
                </a:solidFill>
                <a:latin typeface="黑体" panose="02010609060101010101" charset="-122"/>
                <a:ea typeface="黑体" panose="02010609060101010101" charset="-122"/>
                <a:cs typeface="黑体" panose="02010609060101010101" charset="-122"/>
              </a:rPr>
              <a:t>实现</a:t>
            </a:r>
            <a:r>
              <a:rPr lang="en-US" altLang="zh-CN" sz="1400">
                <a:solidFill>
                  <a:schemeClr val="tx1"/>
                </a:solidFill>
                <a:latin typeface="黑体" panose="02010609060101010101" charset="-122"/>
                <a:ea typeface="黑体" panose="02010609060101010101" charset="-122"/>
                <a:cs typeface="黑体" panose="02010609060101010101" charset="-122"/>
              </a:rPr>
              <a:t>200</a:t>
            </a:r>
            <a:r>
              <a:rPr lang="zh-CN" altLang="en-US" sz="1400">
                <a:solidFill>
                  <a:schemeClr val="tx1"/>
                </a:solidFill>
                <a:latin typeface="黑体" panose="02010609060101010101" charset="-122"/>
                <a:ea typeface="黑体" panose="02010609060101010101" charset="-122"/>
                <a:cs typeface="黑体" panose="02010609060101010101" charset="-122"/>
              </a:rPr>
              <a:t>亿元目标。</a:t>
            </a:r>
            <a:endParaRPr lang="zh-CN" altLang="en-US" sz="1400">
              <a:solidFill>
                <a:schemeClr val="tx1"/>
              </a:solidFill>
              <a:latin typeface="黑体" panose="02010609060101010101" charset="-122"/>
              <a:ea typeface="黑体" panose="02010609060101010101" charset="-122"/>
              <a:cs typeface="黑体" panose="02010609060101010101" charset="-122"/>
            </a:endParaRPr>
          </a:p>
        </p:txBody>
      </p:sp>
      <p:sp>
        <p:nvSpPr>
          <p:cNvPr id="25" name="文本框 24"/>
          <p:cNvSpPr txBox="true"/>
          <p:nvPr/>
        </p:nvSpPr>
        <p:spPr>
          <a:xfrm>
            <a:off x="4195445" y="6860858"/>
            <a:ext cx="5458460" cy="1814830"/>
          </a:xfrm>
          <a:prstGeom prst="rect">
            <a:avLst/>
          </a:prstGeom>
          <a:noFill/>
        </p:spPr>
        <p:txBody>
          <a:bodyPr wrap="square" rtlCol="0" anchor="ctr" anchorCtr="false">
            <a:spAutoFit/>
          </a:bodyPr>
          <a:lstStyle/>
          <a:p>
            <a:pPr algn="l">
              <a:buClrTx/>
              <a:buSzTx/>
              <a:buNone/>
            </a:pPr>
            <a:r>
              <a:rPr lang="zh-CN" altLang="en-US" sz="1400" b="1" dirty="0">
                <a:latin typeface="微软雅黑" panose="020B0503020204020204" charset="-122"/>
                <a:ea typeface="微软雅黑" panose="020B0503020204020204" charset="-122"/>
              </a:rPr>
              <a:t>重点的发展方向：</a:t>
            </a:r>
            <a:endParaRPr lang="zh-CN" altLang="en-US" sz="1400" b="1" dirty="0">
              <a:latin typeface="微软雅黑" panose="020B0503020204020204" charset="-122"/>
              <a:ea typeface="微软雅黑" panose="020B0503020204020204" charset="-122"/>
            </a:endParaRPr>
          </a:p>
          <a:p>
            <a:pPr algn="l">
              <a:buClrTx/>
              <a:buSzTx/>
              <a:buNone/>
            </a:pPr>
            <a:r>
              <a:rPr lang="zh-CN" sz="1400">
                <a:latin typeface="宋体" panose="02010600030101010101" pitchFamily="2" charset="-122"/>
                <a:ea typeface="宋体" panose="02010600030101010101" pitchFamily="2" charset="-122"/>
                <a:sym typeface="+mn-ea"/>
              </a:rPr>
              <a:t>培育壮大地方特色食品，提升油茶、桂花、月柿、休闲肉制品、金桔、麦片、罐头等桂林特色食品的全国、区域品牌力和竞争力。加强高标准绿色种养殖基地建设，丰富高质量原料供给，制定发布特色食品生产制造地方标准，强化标准化生产技术攻关，发展精深加工，突出产品特色、丰富产品种类，深度发掘恭城油茶、月柿等特色食品历史文化价值，加大市场营销，打造一批全国知名的“桂林经典”“桂林有礼”特色食品品牌。</a:t>
            </a:r>
            <a:endParaRPr lang="zh-CN" sz="1400" b="1" dirty="0">
              <a:latin typeface="微软雅黑" panose="020B0503020204020204" charset="-122"/>
              <a:ea typeface="微软雅黑" panose="020B0503020204020204" charset="-122"/>
            </a:endParaRPr>
          </a:p>
        </p:txBody>
      </p:sp>
      <p:sp>
        <p:nvSpPr>
          <p:cNvPr id="26" name="文本框 25"/>
          <p:cNvSpPr txBox="true"/>
          <p:nvPr/>
        </p:nvSpPr>
        <p:spPr>
          <a:xfrm>
            <a:off x="32385" y="6178233"/>
            <a:ext cx="4057650" cy="2676525"/>
          </a:xfrm>
          <a:prstGeom prst="rect">
            <a:avLst/>
          </a:prstGeom>
          <a:noFill/>
        </p:spPr>
        <p:txBody>
          <a:bodyPr wrap="square" rtlCol="0" anchor="ctr" anchorCtr="false">
            <a:spAutoFit/>
          </a:bodyPr>
          <a:lstStyle/>
          <a:p>
            <a:pPr algn="l">
              <a:buClrTx/>
              <a:buSzTx/>
              <a:buNone/>
            </a:pPr>
            <a:r>
              <a:rPr lang="zh-CN" altLang="en-US" sz="1400" b="1" dirty="0">
                <a:latin typeface="微软雅黑" panose="020B0503020204020204" charset="-122"/>
                <a:ea typeface="微软雅黑" panose="020B0503020204020204" charset="-122"/>
              </a:rPr>
              <a:t>在谈的重大项目：</a:t>
            </a:r>
            <a:endParaRPr lang="zh-CN" altLang="en-US" sz="1400" b="1" dirty="0">
              <a:latin typeface="微软雅黑" panose="020B0503020204020204" charset="-122"/>
              <a:ea typeface="微软雅黑" panose="020B0503020204020204" charset="-122"/>
            </a:endParaRPr>
          </a:p>
          <a:p>
            <a:pPr algn="l">
              <a:buClrTx/>
              <a:buSzTx/>
              <a:buNone/>
            </a:pPr>
            <a:r>
              <a:rPr lang="zh-CN" altLang="en-US" sz="1400" b="1" dirty="0">
                <a:latin typeface="微软雅黑" panose="020B0503020204020204" charset="-122"/>
                <a:ea typeface="微软雅黑" panose="020B0503020204020204" charset="-122"/>
                <a:sym typeface="+mn-ea"/>
              </a:rPr>
              <a:t>（</a:t>
            </a:r>
            <a:r>
              <a:rPr lang="en-US" altLang="zh-CN" sz="1400" b="1" dirty="0">
                <a:latin typeface="微软雅黑" panose="020B0503020204020204" charset="-122"/>
                <a:ea typeface="微软雅黑" panose="020B0503020204020204" charset="-122"/>
                <a:sym typeface="+mn-ea"/>
              </a:rPr>
              <a:t>1</a:t>
            </a:r>
            <a:r>
              <a:rPr lang="zh-CN" altLang="en-US" sz="1400" b="1" dirty="0">
                <a:latin typeface="微软雅黑" panose="020B0503020204020204" charset="-122"/>
                <a:ea typeface="微软雅黑" panose="020B0503020204020204" charset="-122"/>
                <a:sym typeface="+mn-ea"/>
              </a:rPr>
              <a:t>）油茶类：</a:t>
            </a:r>
            <a:r>
              <a:rPr lang="zh-CN" altLang="en-US" sz="1400">
                <a:latin typeface="宋体" panose="02010600030101010101" pitchFamily="2" charset="-122"/>
                <a:ea typeface="宋体" panose="02010600030101010101" pitchFamily="2" charset="-122"/>
                <a:sym typeface="+mn-ea"/>
              </a:rPr>
              <a:t>恭城瑶族自治县工业园区</a:t>
            </a:r>
            <a:endParaRPr lang="zh-CN" altLang="en-US" sz="1400">
              <a:latin typeface="宋体" panose="02010600030101010101" pitchFamily="2" charset="-122"/>
              <a:ea typeface="宋体" panose="02010600030101010101" pitchFamily="2" charset="-122"/>
              <a:sym typeface="+mn-ea"/>
            </a:endParaRPr>
          </a:p>
          <a:p>
            <a:pPr algn="l">
              <a:buClrTx/>
              <a:buSzTx/>
              <a:buNone/>
            </a:pPr>
            <a:r>
              <a:rPr lang="zh-CN" altLang="en-US" sz="1400">
                <a:latin typeface="宋体" panose="02010600030101010101" pitchFamily="2" charset="-122"/>
                <a:ea typeface="宋体" panose="02010600030101010101" pitchFamily="2" charset="-122"/>
                <a:sym typeface="+mn-ea"/>
              </a:rPr>
              <a:t>投资开发有限公司国家非物质文化遗产</a:t>
            </a:r>
            <a:endParaRPr lang="zh-CN" altLang="en-US" sz="1400">
              <a:latin typeface="宋体" panose="02010600030101010101" pitchFamily="2" charset="-122"/>
              <a:ea typeface="宋体" panose="02010600030101010101" pitchFamily="2" charset="-122"/>
              <a:sym typeface="+mn-ea"/>
            </a:endParaRPr>
          </a:p>
          <a:p>
            <a:pPr algn="l">
              <a:buClrTx/>
              <a:buSzTx/>
              <a:buNone/>
            </a:pPr>
            <a:r>
              <a:rPr lang="zh-CN" altLang="en-US" sz="1400">
                <a:latin typeface="宋体" panose="02010600030101010101" pitchFamily="2" charset="-122"/>
                <a:ea typeface="宋体" panose="02010600030101010101" pitchFamily="2" charset="-122"/>
                <a:sym typeface="+mn-ea"/>
              </a:rPr>
              <a:t>（恭城油茶）融合创新发展产业园项目。</a:t>
            </a:r>
            <a:endParaRPr lang="zh-CN" altLang="en-US" sz="1400" b="1" dirty="0">
              <a:latin typeface="微软雅黑" panose="020B0503020204020204" charset="-122"/>
              <a:ea typeface="微软雅黑" panose="020B0503020204020204" charset="-122"/>
              <a:sym typeface="+mn-ea"/>
            </a:endParaRPr>
          </a:p>
          <a:p>
            <a:pPr algn="l">
              <a:buClrTx/>
              <a:buSzTx/>
              <a:buNone/>
            </a:pPr>
            <a:r>
              <a:rPr lang="zh-CN" altLang="en-US" sz="1400" b="1" dirty="0">
                <a:latin typeface="微软雅黑" panose="020B0503020204020204" charset="-122"/>
                <a:ea typeface="微软雅黑" panose="020B0503020204020204" charset="-122"/>
                <a:sym typeface="+mn-ea"/>
              </a:rPr>
              <a:t>（</a:t>
            </a:r>
            <a:r>
              <a:rPr lang="en-US" altLang="zh-CN" sz="1400" b="1" dirty="0">
                <a:latin typeface="微软雅黑" panose="020B0503020204020204" charset="-122"/>
                <a:ea typeface="微软雅黑" panose="020B0503020204020204" charset="-122"/>
                <a:sym typeface="+mn-ea"/>
              </a:rPr>
              <a:t>2</a:t>
            </a:r>
            <a:r>
              <a:rPr lang="zh-CN" altLang="en-US" sz="1400" b="1" dirty="0">
                <a:latin typeface="微软雅黑" panose="020B0503020204020204" charset="-122"/>
                <a:ea typeface="微软雅黑" panose="020B0503020204020204" charset="-122"/>
                <a:sym typeface="+mn-ea"/>
              </a:rPr>
              <a:t>）桂花制品</a:t>
            </a:r>
            <a:r>
              <a:rPr lang="zh-CN" altLang="en-US" sz="1400">
                <a:latin typeface="宋体" panose="02010600030101010101" pitchFamily="2" charset="-122"/>
                <a:ea typeface="宋体" panose="02010600030101010101" pitchFamily="2" charset="-122"/>
                <a:sym typeface="+mn-ea"/>
              </a:rPr>
              <a:t>：五福顺特色食品产业园。</a:t>
            </a:r>
            <a:endParaRPr lang="zh-CN" altLang="en-US" sz="1400">
              <a:latin typeface="宋体" panose="02010600030101010101" pitchFamily="2" charset="-122"/>
              <a:ea typeface="宋体" panose="02010600030101010101" pitchFamily="2" charset="-122"/>
              <a:sym typeface="+mn-ea"/>
            </a:endParaRPr>
          </a:p>
          <a:p>
            <a:pPr algn="l">
              <a:buClrTx/>
              <a:buSzTx/>
              <a:buNone/>
            </a:pPr>
            <a:r>
              <a:rPr lang="en-US" altLang="zh-CN" sz="1400" b="1" dirty="0">
                <a:latin typeface="微软雅黑" panose="020B0503020204020204" charset="-122"/>
                <a:ea typeface="微软雅黑" panose="020B0503020204020204" charset="-122"/>
                <a:sym typeface="+mn-ea"/>
              </a:rPr>
              <a:t>（3）</a:t>
            </a:r>
            <a:r>
              <a:rPr lang="zh-CN" altLang="en-US" sz="1400" b="1" dirty="0">
                <a:latin typeface="微软雅黑" panose="020B0503020204020204" charset="-122"/>
                <a:ea typeface="微软雅黑" panose="020B0503020204020204" charset="-122"/>
                <a:sym typeface="+mn-ea"/>
              </a:rPr>
              <a:t>休闲肉制品</a:t>
            </a:r>
            <a:r>
              <a:rPr lang="en-US" altLang="zh-CN" sz="1400" b="1" dirty="0">
                <a:latin typeface="微软雅黑" panose="020B0503020204020204" charset="-122"/>
                <a:ea typeface="微软雅黑" panose="020B0503020204020204" charset="-122"/>
                <a:sym typeface="+mn-ea"/>
              </a:rPr>
              <a:t>类：</a:t>
            </a:r>
            <a:r>
              <a:rPr lang="zh-CN" altLang="en-US" sz="1400">
                <a:latin typeface="宋体" panose="02010600030101010101" pitchFamily="2" charset="-122"/>
                <a:ea typeface="宋体" panose="02010600030101010101" pitchFamily="2" charset="-122"/>
                <a:sym typeface="+mn-ea"/>
              </a:rPr>
              <a:t>会仙旅游休闲食品</a:t>
            </a:r>
            <a:endParaRPr lang="zh-CN" altLang="en-US" sz="1400">
              <a:latin typeface="宋体" panose="02010600030101010101" pitchFamily="2" charset="-122"/>
              <a:ea typeface="宋体" panose="02010600030101010101" pitchFamily="2" charset="-122"/>
              <a:sym typeface="+mn-ea"/>
            </a:endParaRPr>
          </a:p>
          <a:p>
            <a:pPr algn="l">
              <a:buClrTx/>
              <a:buSzTx/>
              <a:buNone/>
            </a:pPr>
            <a:r>
              <a:rPr lang="zh-CN" altLang="en-US" sz="1400">
                <a:latin typeface="宋体" panose="02010600030101010101" pitchFamily="2" charset="-122"/>
                <a:ea typeface="宋体" panose="02010600030101010101" pitchFamily="2" charset="-122"/>
                <a:sym typeface="+mn-ea"/>
              </a:rPr>
              <a:t>产业园（一期）建设项目、桂林肉类联合</a:t>
            </a:r>
            <a:endParaRPr lang="zh-CN" altLang="en-US" sz="1400">
              <a:latin typeface="宋体" panose="02010600030101010101" pitchFamily="2" charset="-122"/>
              <a:ea typeface="宋体" panose="02010600030101010101" pitchFamily="2" charset="-122"/>
              <a:sym typeface="+mn-ea"/>
            </a:endParaRPr>
          </a:p>
          <a:p>
            <a:pPr algn="l">
              <a:buClrTx/>
              <a:buSzTx/>
              <a:buNone/>
            </a:pPr>
            <a:r>
              <a:rPr lang="zh-CN" altLang="en-US" sz="1400">
                <a:latin typeface="宋体" panose="02010600030101010101" pitchFamily="2" charset="-122"/>
                <a:ea typeface="宋体" panose="02010600030101010101" pitchFamily="2" charset="-122"/>
                <a:sym typeface="+mn-ea"/>
              </a:rPr>
              <a:t>加工有限公司车间改造及生产线升级项目。</a:t>
            </a:r>
            <a:endParaRPr lang="zh-CN" altLang="en-US" sz="1400">
              <a:latin typeface="宋体" panose="02010600030101010101" pitchFamily="2" charset="-122"/>
              <a:ea typeface="宋体" panose="02010600030101010101" pitchFamily="2" charset="-122"/>
              <a:sym typeface="+mn-ea"/>
            </a:endParaRPr>
          </a:p>
          <a:p>
            <a:pPr algn="l">
              <a:buClrTx/>
              <a:buSzTx/>
              <a:buNone/>
            </a:pPr>
            <a:r>
              <a:rPr lang="en-US" altLang="zh-CN" sz="1400" b="1" dirty="0">
                <a:latin typeface="微软雅黑" panose="020B0503020204020204" charset="-122"/>
                <a:ea typeface="微软雅黑" panose="020B0503020204020204" charset="-122"/>
                <a:sym typeface="+mn-ea"/>
              </a:rPr>
              <a:t>（4）</a:t>
            </a:r>
            <a:r>
              <a:rPr lang="zh-CN" altLang="en-US" sz="1400" b="1" dirty="0">
                <a:latin typeface="微软雅黑" panose="020B0503020204020204" charset="-122"/>
                <a:ea typeface="微软雅黑" panose="020B0503020204020204" charset="-122"/>
                <a:sym typeface="+mn-ea"/>
              </a:rPr>
              <a:t>其他</a:t>
            </a:r>
            <a:r>
              <a:rPr lang="en-US" altLang="zh-CN" sz="1400" b="1" dirty="0">
                <a:latin typeface="微软雅黑" panose="020B0503020204020204" charset="-122"/>
                <a:ea typeface="微软雅黑" panose="020B0503020204020204" charset="-122"/>
                <a:sym typeface="+mn-ea"/>
              </a:rPr>
              <a:t>类：</a:t>
            </a:r>
            <a:r>
              <a:rPr lang="zh-CN" altLang="en-US" sz="1400">
                <a:latin typeface="宋体" panose="02010600030101010101" pitchFamily="2" charset="-122"/>
                <a:ea typeface="宋体" panose="02010600030101010101" pitchFamily="2" charset="-122"/>
                <a:sym typeface="+mn-ea"/>
              </a:rPr>
              <a:t>恭城宏源投资管理有限公司</a:t>
            </a:r>
            <a:endParaRPr lang="zh-CN" altLang="en-US" sz="1400">
              <a:latin typeface="宋体" panose="02010600030101010101" pitchFamily="2" charset="-122"/>
              <a:ea typeface="宋体" panose="02010600030101010101" pitchFamily="2" charset="-122"/>
              <a:sym typeface="+mn-ea"/>
            </a:endParaRPr>
          </a:p>
          <a:p>
            <a:pPr algn="l">
              <a:buClrTx/>
              <a:buSzTx/>
              <a:buNone/>
            </a:pPr>
            <a:r>
              <a:rPr lang="zh-CN" altLang="en-US" sz="1400">
                <a:latin typeface="宋体" panose="02010600030101010101" pitchFamily="2" charset="-122"/>
                <a:ea typeface="宋体" panose="02010600030101010101" pitchFamily="2" charset="-122"/>
                <a:sym typeface="+mn-ea"/>
              </a:rPr>
              <a:t>恭城莲花特色小镇月柿科创园二期项目、广</a:t>
            </a:r>
            <a:endParaRPr lang="zh-CN" altLang="en-US" sz="1400">
              <a:latin typeface="宋体" panose="02010600030101010101" pitchFamily="2" charset="-122"/>
              <a:ea typeface="宋体" panose="02010600030101010101" pitchFamily="2" charset="-122"/>
              <a:sym typeface="+mn-ea"/>
            </a:endParaRPr>
          </a:p>
          <a:p>
            <a:pPr algn="l">
              <a:buClrTx/>
              <a:buSzTx/>
              <a:buNone/>
            </a:pPr>
            <a:r>
              <a:rPr lang="zh-CN" altLang="en-US" sz="1400">
                <a:latin typeface="宋体" panose="02010600030101010101" pitchFamily="2" charset="-122"/>
                <a:ea typeface="宋体" panose="02010600030101010101" pitchFamily="2" charset="-122"/>
                <a:sym typeface="+mn-ea"/>
              </a:rPr>
              <a:t>西康美新药药业有限</a:t>
            </a:r>
            <a:r>
              <a:rPr lang="zh-CN" altLang="en-US" sz="1400">
                <a:latin typeface="宋体" panose="02010600030101010101" pitchFamily="2" charset="-122"/>
                <a:ea typeface="宋体" panose="02010600030101010101" pitchFamily="2" charset="-122"/>
              </a:rPr>
              <a:t>公司罐头食品生产及销</a:t>
            </a:r>
            <a:endParaRPr lang="zh-CN" altLang="en-US" sz="1400">
              <a:latin typeface="宋体" panose="02010600030101010101" pitchFamily="2" charset="-122"/>
              <a:ea typeface="宋体" panose="02010600030101010101" pitchFamily="2" charset="-122"/>
            </a:endParaRPr>
          </a:p>
          <a:p>
            <a:pPr algn="l">
              <a:buClrTx/>
              <a:buSzTx/>
              <a:buNone/>
            </a:pPr>
            <a:r>
              <a:rPr lang="zh-CN" altLang="en-US" sz="1400">
                <a:latin typeface="宋体" panose="02010600030101010101" pitchFamily="2" charset="-122"/>
                <a:ea typeface="宋体" panose="02010600030101010101" pitchFamily="2" charset="-122"/>
              </a:rPr>
              <a:t>售建设项目。</a:t>
            </a:r>
            <a:endParaRPr lang="zh-CN" altLang="en-US" sz="1400">
              <a:latin typeface="宋体" panose="02010600030101010101" pitchFamily="2" charset="-122"/>
              <a:ea typeface="宋体" panose="02010600030101010101" pitchFamily="2" charset="-122"/>
            </a:endParaRPr>
          </a:p>
        </p:txBody>
      </p:sp>
      <p:sp>
        <p:nvSpPr>
          <p:cNvPr id="7" name="矩形 6"/>
          <p:cNvSpPr/>
          <p:nvPr/>
        </p:nvSpPr>
        <p:spPr>
          <a:xfrm>
            <a:off x="12700" y="0"/>
            <a:ext cx="15106650" cy="495935"/>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sz="2800" dirty="0">
                <a:solidFill>
                  <a:schemeClr val="tx1"/>
                </a:solidFill>
                <a:latin typeface="方正小标宋简体" panose="02000000000000000000" charset="-122"/>
                <a:ea typeface="方正小标宋简体" panose="02000000000000000000" charset="-122"/>
                <a:sym typeface="+mn-ea"/>
              </a:rPr>
              <a:t>地方特色食品</a:t>
            </a:r>
            <a:r>
              <a:rPr lang="zh-CN" altLang="en-US" sz="2800" dirty="0">
                <a:solidFill>
                  <a:schemeClr val="tx1"/>
                </a:solidFill>
                <a:latin typeface="方正小标宋简体" panose="02000000000000000000" charset="-122"/>
                <a:ea typeface="方正小标宋简体" panose="02000000000000000000" charset="-122"/>
              </a:rPr>
              <a:t>产业</a:t>
            </a:r>
            <a:r>
              <a:rPr lang="zh-CN" altLang="en-US" sz="2800">
                <a:solidFill>
                  <a:schemeClr val="tx1"/>
                </a:solidFill>
                <a:latin typeface="方正小标宋简体" panose="02000000000000000000" charset="-122"/>
                <a:ea typeface="方正小标宋简体" panose="02000000000000000000" charset="-122"/>
              </a:rPr>
              <a:t>链</a:t>
            </a:r>
            <a:r>
              <a:rPr lang="zh-CN" altLang="en-US" sz="2800" smtClean="0">
                <a:solidFill>
                  <a:schemeClr val="tx1"/>
                </a:solidFill>
                <a:latin typeface="方正小标宋简体" panose="02000000000000000000" charset="-122"/>
                <a:ea typeface="方正小标宋简体" panose="02000000000000000000" charset="-122"/>
              </a:rPr>
              <a:t>图谱</a:t>
            </a:r>
            <a:endParaRPr lang="zh-CN" altLang="en-US" sz="2800" dirty="0">
              <a:solidFill>
                <a:schemeClr val="tx1"/>
              </a:solidFill>
              <a:latin typeface="方正小标宋简体" panose="02000000000000000000" charset="-122"/>
              <a:ea typeface="方正小标宋简体" panose="02000000000000000000" charset="-122"/>
            </a:endParaRPr>
          </a:p>
        </p:txBody>
      </p:sp>
      <p:sp>
        <p:nvSpPr>
          <p:cNvPr id="92" name="矩形 91"/>
          <p:cNvSpPr/>
          <p:nvPr/>
        </p:nvSpPr>
        <p:spPr>
          <a:xfrm>
            <a:off x="4139565" y="2387600"/>
            <a:ext cx="1224915" cy="183600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lnSpc>
                <a:spcPts val="1800"/>
              </a:lnSpc>
            </a:pPr>
            <a:r>
              <a:rPr lang="zh-CN" altLang="en-US" sz="1000" b="1" dirty="0">
                <a:solidFill>
                  <a:schemeClr val="tx1"/>
                </a:solidFill>
                <a:latin typeface="微软雅黑" panose="020B0503020204020204" charset="-122"/>
                <a:ea typeface="微软雅黑" panose="020B0503020204020204" charset="-122"/>
                <a:sym typeface="+mn-ea"/>
              </a:rPr>
              <a:t>已有企业：</a:t>
            </a:r>
            <a:endParaRPr lang="en-US" altLang="zh-CN" sz="1000" b="1" i="0" u="none" strike="noStrike" baseline="0" dirty="0">
              <a:solidFill>
                <a:srgbClr val="000000"/>
              </a:solidFill>
              <a:latin typeface="宋体" panose="02010600030101010101" pitchFamily="2" charset="-122"/>
              <a:ea typeface="宋体" panose="02010600030101010101" pitchFamily="2" charset="-122"/>
            </a:endParaRPr>
          </a:p>
          <a:p>
            <a:pPr algn="ctr">
              <a:lnSpc>
                <a:spcPts val="1800"/>
              </a:lnSpc>
            </a:pPr>
            <a:r>
              <a:rPr lang="zh-CN" altLang="en-US" sz="1000" b="1" dirty="0">
                <a:solidFill>
                  <a:schemeClr val="tx1"/>
                </a:solidFill>
                <a:latin typeface="宋体" panose="02010600030101010101" pitchFamily="2" charset="-122"/>
                <a:ea typeface="宋体" panose="02010600030101010101" pitchFamily="2" charset="-122"/>
                <a:sym typeface="+mn-ea"/>
              </a:rPr>
              <a:t>新欧记（恭城）</a:t>
            </a:r>
            <a:endParaRPr lang="zh-CN" altLang="en-US" sz="1000" b="1" dirty="0">
              <a:solidFill>
                <a:schemeClr val="tx1"/>
              </a:solidFill>
              <a:latin typeface="宋体" panose="02010600030101010101" pitchFamily="2" charset="-122"/>
              <a:ea typeface="宋体" panose="02010600030101010101" pitchFamily="2" charset="-122"/>
              <a:sym typeface="+mn-ea"/>
            </a:endParaRPr>
          </a:p>
          <a:p>
            <a:pPr algn="ctr">
              <a:lnSpc>
                <a:spcPts val="1800"/>
              </a:lnSpc>
            </a:pPr>
            <a:r>
              <a:rPr lang="zh-CN" altLang="en-US" sz="1000" b="1" dirty="0">
                <a:solidFill>
                  <a:schemeClr val="tx1"/>
                </a:solidFill>
                <a:latin typeface="宋体" panose="02010600030101010101" pitchFamily="2" charset="-122"/>
                <a:ea typeface="宋体" panose="02010600030101010101" pitchFamily="2" charset="-122"/>
                <a:sym typeface="+mn-ea"/>
              </a:rPr>
              <a:t>品华油茶（恭城）</a:t>
            </a:r>
            <a:endParaRPr lang="zh-CN" altLang="en-US" sz="1000" b="1" dirty="0">
              <a:solidFill>
                <a:schemeClr val="tx1"/>
              </a:solidFill>
              <a:latin typeface="宋体" panose="02010600030101010101" pitchFamily="2" charset="-122"/>
              <a:ea typeface="宋体" panose="02010600030101010101" pitchFamily="2" charset="-122"/>
            </a:endParaRPr>
          </a:p>
          <a:p>
            <a:pPr algn="ctr">
              <a:lnSpc>
                <a:spcPts val="1800"/>
              </a:lnSpc>
            </a:pPr>
            <a:r>
              <a:rPr lang="zh-CN" altLang="en-US" sz="1000" b="1" dirty="0">
                <a:solidFill>
                  <a:schemeClr val="tx1"/>
                </a:solidFill>
                <a:latin typeface="微软雅黑" panose="020B0503020204020204" charset="-122"/>
                <a:ea typeface="微软雅黑" panose="020B0503020204020204" charset="-122"/>
              </a:rPr>
              <a:t>奕丰园茶叶（恭城）</a:t>
            </a:r>
            <a:endParaRPr lang="zh-CN" altLang="en-US" sz="1000" b="1" dirty="0">
              <a:solidFill>
                <a:schemeClr val="tx1"/>
              </a:solidFill>
              <a:latin typeface="微软雅黑" panose="020B0503020204020204" charset="-122"/>
              <a:ea typeface="微软雅黑" panose="020B0503020204020204" charset="-122"/>
            </a:endParaRPr>
          </a:p>
        </p:txBody>
      </p:sp>
      <p:sp>
        <p:nvSpPr>
          <p:cNvPr id="66" name="矩形 65"/>
          <p:cNvSpPr/>
          <p:nvPr/>
        </p:nvSpPr>
        <p:spPr>
          <a:xfrm>
            <a:off x="4139565" y="1611630"/>
            <a:ext cx="1224000" cy="540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油茶类制品</a:t>
            </a:r>
            <a:endParaRPr lang="zh-CN" altLang="en-US" sz="1000" b="1" dirty="0">
              <a:solidFill>
                <a:schemeClr val="tx1"/>
              </a:solidFill>
              <a:latin typeface="微软雅黑" panose="020B0503020204020204" charset="-122"/>
              <a:ea typeface="微软雅黑" panose="020B0503020204020204" charset="-122"/>
            </a:endParaRPr>
          </a:p>
        </p:txBody>
      </p:sp>
      <p:sp>
        <p:nvSpPr>
          <p:cNvPr id="67" name="矩形 66"/>
          <p:cNvSpPr/>
          <p:nvPr/>
        </p:nvSpPr>
        <p:spPr>
          <a:xfrm>
            <a:off x="4140200" y="4429760"/>
            <a:ext cx="1224280" cy="188023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茶里集团（广东）</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娃哈哈（杭州）</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endParaRPr lang="en-US" altLang="zh-CN" sz="1000" b="1" dirty="0">
              <a:solidFill>
                <a:srgbClr val="000000"/>
              </a:solidFill>
              <a:latin typeface="宋体" panose="02010600030101010101" pitchFamily="2" charset="-122"/>
              <a:ea typeface="宋体" panose="02010600030101010101" pitchFamily="2" charset="-122"/>
            </a:endParaRPr>
          </a:p>
        </p:txBody>
      </p:sp>
      <p:sp>
        <p:nvSpPr>
          <p:cNvPr id="70" name="矩形 69"/>
          <p:cNvSpPr/>
          <p:nvPr/>
        </p:nvSpPr>
        <p:spPr>
          <a:xfrm>
            <a:off x="12238685" y="1571132"/>
            <a:ext cx="1224000" cy="540000"/>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商超便利店</a:t>
            </a:r>
            <a:endParaRPr lang="zh-CN" altLang="en-US" sz="1000" b="1" dirty="0">
              <a:solidFill>
                <a:schemeClr val="tx1"/>
              </a:solidFill>
              <a:latin typeface="微软雅黑" panose="020B0503020204020204" charset="-122"/>
              <a:ea typeface="微软雅黑" panose="020B0503020204020204" charset="-122"/>
            </a:endParaRPr>
          </a:p>
        </p:txBody>
      </p:sp>
      <p:sp>
        <p:nvSpPr>
          <p:cNvPr id="71" name="矩形 70"/>
          <p:cNvSpPr/>
          <p:nvPr/>
        </p:nvSpPr>
        <p:spPr>
          <a:xfrm>
            <a:off x="13700125" y="2352040"/>
            <a:ext cx="1224000" cy="183600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r>
              <a:rPr lang="zh-CN" altLang="en-US" sz="1000" b="1" dirty="0">
                <a:solidFill>
                  <a:schemeClr val="tx1"/>
                </a:solidFill>
                <a:latin typeface="宋体" panose="02010600030101010101" pitchFamily="2" charset="-122"/>
                <a:ea typeface="宋体" panose="02010600030101010101" pitchFamily="2" charset="-122"/>
              </a:rPr>
              <a:t>京东商城（北京）</a:t>
            </a:r>
            <a:endParaRPr lang="en-US" altLang="zh-CN" sz="1000" b="1" dirty="0">
              <a:solidFill>
                <a:schemeClr val="tx1"/>
              </a:solidFill>
              <a:latin typeface="宋体" panose="02010600030101010101" pitchFamily="2" charset="-122"/>
              <a:ea typeface="宋体" panose="02010600030101010101" pitchFamily="2" charset="-122"/>
            </a:endParaRPr>
          </a:p>
          <a:p>
            <a:pPr algn="ctr">
              <a:lnSpc>
                <a:spcPts val="1800"/>
              </a:lnSpc>
            </a:pPr>
            <a:r>
              <a:rPr lang="zh-CN" altLang="en-US" sz="1000" b="1" dirty="0">
                <a:solidFill>
                  <a:schemeClr val="tx1"/>
                </a:solidFill>
                <a:latin typeface="宋体" panose="02010600030101010101" pitchFamily="2" charset="-122"/>
                <a:ea typeface="宋体" panose="02010600030101010101" pitchFamily="2" charset="-122"/>
              </a:rPr>
              <a:t>淘宝网（浙江）</a:t>
            </a:r>
            <a:endParaRPr lang="en-US" altLang="zh-CN" sz="1000" b="1" dirty="0">
              <a:solidFill>
                <a:schemeClr val="tx1"/>
              </a:solidFill>
              <a:latin typeface="宋体" panose="02010600030101010101" pitchFamily="2" charset="-122"/>
              <a:ea typeface="宋体" panose="02010600030101010101" pitchFamily="2" charset="-122"/>
            </a:endParaRPr>
          </a:p>
          <a:p>
            <a:pPr algn="ctr">
              <a:lnSpc>
                <a:spcPts val="1800"/>
              </a:lnSpc>
            </a:pPr>
            <a:r>
              <a:rPr lang="zh-CN" altLang="en-US" sz="1000" b="1" dirty="0">
                <a:solidFill>
                  <a:schemeClr val="tx1"/>
                </a:solidFill>
                <a:latin typeface="宋体" panose="02010600030101010101" pitchFamily="2" charset="-122"/>
                <a:ea typeface="宋体" panose="02010600030101010101" pitchFamily="2" charset="-122"/>
              </a:rPr>
              <a:t>东方甄选（北京）</a:t>
            </a:r>
            <a:endParaRPr lang="en-US" altLang="zh-CN" sz="1000" b="1" dirty="0">
              <a:solidFill>
                <a:schemeClr val="tx1"/>
              </a:solidFill>
              <a:latin typeface="宋体" panose="02010600030101010101" pitchFamily="2" charset="-122"/>
              <a:ea typeface="宋体" panose="02010600030101010101" pitchFamily="2" charset="-122"/>
            </a:endParaRPr>
          </a:p>
          <a:p>
            <a:pPr algn="ctr">
              <a:lnSpc>
                <a:spcPts val="1800"/>
              </a:lnSpc>
            </a:pPr>
            <a:r>
              <a:rPr lang="zh-CN" altLang="en-US" sz="1000" b="1" dirty="0">
                <a:solidFill>
                  <a:schemeClr val="tx1"/>
                </a:solidFill>
                <a:latin typeface="宋体" panose="02010600030101010101" pitchFamily="2" charset="-122"/>
                <a:ea typeface="宋体" panose="02010600030101010101" pitchFamily="2" charset="-122"/>
              </a:rPr>
              <a:t>一号店（上海）</a:t>
            </a:r>
            <a:endParaRPr lang="en-US" altLang="zh-CN" sz="1000" b="1" dirty="0">
              <a:solidFill>
                <a:schemeClr val="tx1"/>
              </a:solidFill>
              <a:latin typeface="宋体" panose="02010600030101010101" pitchFamily="2" charset="-122"/>
              <a:ea typeface="宋体" panose="02010600030101010101" pitchFamily="2" charset="-122"/>
            </a:endParaRPr>
          </a:p>
          <a:p>
            <a:pPr algn="ctr">
              <a:lnSpc>
                <a:spcPts val="1800"/>
              </a:lnSpc>
            </a:pPr>
            <a:r>
              <a:rPr lang="zh-CN" altLang="en-US" sz="1000" b="1" dirty="0">
                <a:solidFill>
                  <a:schemeClr val="tx1"/>
                </a:solidFill>
                <a:latin typeface="宋体" panose="02010600030101010101" pitchFamily="2" charset="-122"/>
                <a:ea typeface="宋体" panose="02010600030101010101" pitchFamily="2" charset="-122"/>
              </a:rPr>
              <a:t>盒马（上海）</a:t>
            </a:r>
            <a:endParaRPr lang="zh-CN" altLang="en-US" sz="1000" b="1" dirty="0">
              <a:solidFill>
                <a:schemeClr val="tx1"/>
              </a:solidFill>
              <a:latin typeface="宋体" panose="02010600030101010101" pitchFamily="2" charset="-122"/>
              <a:ea typeface="宋体" panose="02010600030101010101" pitchFamily="2" charset="-122"/>
            </a:endParaRPr>
          </a:p>
        </p:txBody>
      </p:sp>
      <p:sp>
        <p:nvSpPr>
          <p:cNvPr id="72" name="矩形 71"/>
          <p:cNvSpPr/>
          <p:nvPr/>
        </p:nvSpPr>
        <p:spPr>
          <a:xfrm>
            <a:off x="12238990" y="2342515"/>
            <a:ext cx="1224000" cy="183600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lnSpc>
                <a:spcPts val="1800"/>
              </a:lnSpc>
            </a:pPr>
            <a:r>
              <a:rPr lang="zh-CN" altLang="en-US" sz="1000" b="1" dirty="0">
                <a:solidFill>
                  <a:schemeClr val="tx1"/>
                </a:solidFill>
                <a:latin typeface="微软雅黑" panose="020B0503020204020204" charset="-122"/>
                <a:ea typeface="微软雅黑" panose="020B0503020204020204" charset="-122"/>
                <a:sym typeface="+mn-ea"/>
              </a:rPr>
              <a:t>已有企业：</a:t>
            </a:r>
            <a:endParaRPr lang="zh-CN" altLang="en-US" sz="1000" b="1" dirty="0">
              <a:solidFill>
                <a:schemeClr val="tx1"/>
              </a:solidFill>
              <a:latin typeface="微软雅黑" panose="020B0503020204020204" charset="-122"/>
              <a:ea typeface="微软雅黑" panose="020B0503020204020204" charset="-122"/>
              <a:sym typeface="+mn-ea"/>
            </a:endParaRPr>
          </a:p>
          <a:p>
            <a:pPr marR="0" algn="ctr"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永辉超市（临桂）</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marR="0" algn="ctr"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冠超市</a:t>
            </a:r>
            <a:r>
              <a:rPr lang="en-US" altLang="zh-CN" sz="1000" b="1" dirty="0">
                <a:solidFill>
                  <a:srgbClr val="000000"/>
                </a:solidFill>
                <a:latin typeface="宋体" panose="02010600030101010101" pitchFamily="2" charset="-122"/>
                <a:ea typeface="宋体" panose="02010600030101010101" pitchFamily="2" charset="-122"/>
                <a:sym typeface="+mn-ea"/>
              </a:rPr>
              <a:t>(</a:t>
            </a:r>
            <a:r>
              <a:rPr lang="zh-CN" altLang="en-US" sz="1000" b="1" dirty="0">
                <a:solidFill>
                  <a:srgbClr val="000000"/>
                </a:solidFill>
                <a:latin typeface="宋体" panose="02010600030101010101" pitchFamily="2" charset="-122"/>
                <a:ea typeface="宋体" panose="02010600030101010101" pitchFamily="2" charset="-122"/>
                <a:sym typeface="+mn-ea"/>
              </a:rPr>
              <a:t>临桂</a:t>
            </a:r>
            <a:r>
              <a:rPr lang="en-US" altLang="zh-CN" sz="1000" b="1" dirty="0">
                <a:solidFill>
                  <a:srgbClr val="000000"/>
                </a:solidFill>
                <a:latin typeface="宋体" panose="02010600030101010101" pitchFamily="2" charset="-122"/>
                <a:ea typeface="宋体" panose="02010600030101010101" pitchFamily="2" charset="-122"/>
                <a:sym typeface="+mn-ea"/>
              </a:rPr>
              <a:t>)</a:t>
            </a:r>
            <a:r>
              <a:rPr lang="zh-CN" altLang="en-US" sz="1000" b="1" dirty="0">
                <a:solidFill>
                  <a:srgbClr val="000000"/>
                </a:solidFill>
                <a:latin typeface="宋体" panose="02010600030101010101" pitchFamily="2" charset="-122"/>
                <a:ea typeface="宋体" panose="02010600030101010101" pitchFamily="2" charset="-122"/>
                <a:sym typeface="+mn-ea"/>
              </a:rPr>
              <a:t>美宜佳（全市）</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marR="0" algn="ctr" rtl="0">
              <a:lnSpc>
                <a:spcPts val="1800"/>
              </a:lnSpc>
            </a:pPr>
            <a:r>
              <a:rPr lang="zh-CN" altLang="en-US" sz="1000" b="1" i="0" u="none" strike="noStrike" baseline="0" dirty="0">
                <a:solidFill>
                  <a:srgbClr val="000000"/>
                </a:solidFill>
                <a:latin typeface="宋体" panose="02010600030101010101" pitchFamily="2" charset="-122"/>
                <a:ea typeface="宋体" panose="02010600030101010101" pitchFamily="2" charset="-122"/>
                <a:sym typeface="+mn-ea"/>
              </a:rPr>
              <a:t>又好又多（全市）</a:t>
            </a:r>
            <a:endParaRPr lang="en-US" altLang="zh-CN" sz="1000" b="1" i="0" u="none" strike="noStrike" baseline="0" dirty="0">
              <a:solidFill>
                <a:srgbClr val="000000"/>
              </a:solidFill>
              <a:latin typeface="宋体" panose="02010600030101010101" pitchFamily="2" charset="-122"/>
              <a:ea typeface="宋体" panose="02010600030101010101" pitchFamily="2" charset="-122"/>
              <a:sym typeface="+mn-ea"/>
            </a:endParaRPr>
          </a:p>
          <a:p>
            <a:pPr marR="0" algn="ctr" rtl="0">
              <a:lnSpc>
                <a:spcPts val="1800"/>
              </a:lnSpc>
            </a:pP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p:txBody>
      </p:sp>
      <p:sp>
        <p:nvSpPr>
          <p:cNvPr id="74" name="矩形 73"/>
          <p:cNvSpPr/>
          <p:nvPr/>
        </p:nvSpPr>
        <p:spPr>
          <a:xfrm>
            <a:off x="13699820" y="1571132"/>
            <a:ext cx="1224000" cy="540000"/>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电商</a:t>
            </a:r>
            <a:endParaRPr lang="zh-CN" altLang="en-US" sz="1000" b="1" dirty="0">
              <a:solidFill>
                <a:schemeClr val="tx1"/>
              </a:solidFill>
              <a:latin typeface="微软雅黑" panose="020B0503020204020204" charset="-122"/>
              <a:ea typeface="微软雅黑" panose="020B0503020204020204" charset="-122"/>
            </a:endParaRPr>
          </a:p>
        </p:txBody>
      </p:sp>
      <p:sp>
        <p:nvSpPr>
          <p:cNvPr id="3" name="矩形 2"/>
          <p:cNvSpPr/>
          <p:nvPr/>
        </p:nvSpPr>
        <p:spPr>
          <a:xfrm>
            <a:off x="7247255" y="1576705"/>
            <a:ext cx="1224000" cy="540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休闲肉类制品</a:t>
            </a:r>
            <a:endParaRPr lang="zh-CN" altLang="en-US" sz="1000" b="1" dirty="0">
              <a:solidFill>
                <a:schemeClr val="tx1"/>
              </a:solidFill>
              <a:latin typeface="微软雅黑" panose="020B0503020204020204" charset="-122"/>
              <a:ea typeface="微软雅黑" panose="020B0503020204020204" charset="-122"/>
            </a:endParaRPr>
          </a:p>
        </p:txBody>
      </p:sp>
      <p:sp>
        <p:nvSpPr>
          <p:cNvPr id="8" name="矩形 7"/>
          <p:cNvSpPr/>
          <p:nvPr/>
        </p:nvSpPr>
        <p:spPr>
          <a:xfrm>
            <a:off x="8747125" y="1597025"/>
            <a:ext cx="1224000" cy="540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其他类产品</a:t>
            </a:r>
            <a:endParaRPr lang="zh-CN" altLang="en-US" sz="1000" b="1" dirty="0">
              <a:solidFill>
                <a:schemeClr val="tx1"/>
              </a:solidFill>
              <a:latin typeface="微软雅黑" panose="020B0503020204020204" charset="-122"/>
              <a:ea typeface="微软雅黑" panose="020B0503020204020204" charset="-122"/>
            </a:endParaRPr>
          </a:p>
          <a:p>
            <a:pPr algn="ctr"/>
            <a:r>
              <a:rPr lang="zh-CN" altLang="en-US" sz="1000" b="1" dirty="0">
                <a:solidFill>
                  <a:schemeClr val="tx1"/>
                </a:solidFill>
                <a:latin typeface="微软雅黑" panose="020B0503020204020204" charset="-122"/>
                <a:ea typeface="微软雅黑" panose="020B0503020204020204" charset="-122"/>
              </a:rPr>
              <a:t>金桔、月柿、麦片、罐头等</a:t>
            </a:r>
            <a:endParaRPr lang="zh-CN" altLang="en-US" sz="1000" b="1" dirty="0">
              <a:solidFill>
                <a:schemeClr val="tx1"/>
              </a:solidFill>
              <a:latin typeface="微软雅黑" panose="020B0503020204020204" charset="-122"/>
              <a:ea typeface="微软雅黑" panose="020B0503020204020204" charset="-122"/>
            </a:endParaRPr>
          </a:p>
        </p:txBody>
      </p:sp>
      <p:sp>
        <p:nvSpPr>
          <p:cNvPr id="14" name="矩形 13"/>
          <p:cNvSpPr/>
          <p:nvPr/>
        </p:nvSpPr>
        <p:spPr>
          <a:xfrm>
            <a:off x="2133600" y="2357120"/>
            <a:ext cx="1224280" cy="1834515"/>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fontAlgn="auto">
              <a:lnSpc>
                <a:spcPts val="1500"/>
              </a:lnSpc>
            </a:pPr>
            <a:r>
              <a:rPr lang="zh-CN" altLang="en-US" sz="1000" b="1" dirty="0">
                <a:solidFill>
                  <a:schemeClr val="tx1"/>
                </a:solidFill>
                <a:latin typeface="微软雅黑" panose="020B0503020204020204" charset="-122"/>
                <a:ea typeface="微软雅黑" panose="020B0503020204020204" charset="-122"/>
                <a:sym typeface="+mn-ea"/>
              </a:rPr>
              <a:t>已有企业：</a:t>
            </a:r>
            <a:endParaRPr lang="zh-CN" altLang="en-US" sz="1000" b="1" dirty="0">
              <a:solidFill>
                <a:schemeClr val="tx1"/>
              </a:solidFill>
              <a:latin typeface="微软雅黑" panose="020B0503020204020204" charset="-122"/>
              <a:ea typeface="微软雅黑" panose="020B0503020204020204" charset="-122"/>
            </a:endParaRPr>
          </a:p>
          <a:p>
            <a:pPr algn="dist" fontAlgn="auto">
              <a:lnSpc>
                <a:spcPts val="1500"/>
              </a:lnSpc>
            </a:pPr>
            <a:r>
              <a:rPr lang="zh-CN" altLang="en-US" sz="1000" b="1" dirty="0">
                <a:solidFill>
                  <a:schemeClr val="tx1"/>
                </a:solidFill>
                <a:latin typeface="微软雅黑" panose="020B0503020204020204" charset="-122"/>
                <a:ea typeface="微软雅黑" panose="020B0503020204020204" charset="-122"/>
                <a:sym typeface="+mn-ea"/>
              </a:rPr>
              <a:t>拓普香料（灵川）</a:t>
            </a:r>
            <a:endParaRPr lang="zh-CN" altLang="en-US" sz="1000" b="1" dirty="0">
              <a:solidFill>
                <a:schemeClr val="tx1"/>
              </a:solidFill>
              <a:latin typeface="微软雅黑" panose="020B0503020204020204" charset="-122"/>
              <a:ea typeface="微软雅黑" panose="020B0503020204020204" charset="-122"/>
            </a:endParaRPr>
          </a:p>
          <a:p>
            <a:pPr algn="dist" fontAlgn="auto">
              <a:lnSpc>
                <a:spcPts val="15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亿发食品（荔浦）</a:t>
            </a:r>
            <a:endParaRPr lang="zh-CN" altLang="en-US" sz="1000" b="1" dirty="0">
              <a:solidFill>
                <a:schemeClr val="tx1"/>
              </a:solidFill>
              <a:latin typeface="微软雅黑" panose="020B0503020204020204" charset="-122"/>
              <a:ea typeface="微软雅黑" panose="020B0503020204020204" charset="-122"/>
            </a:endParaRPr>
          </a:p>
          <a:p>
            <a:pPr algn="dist" fontAlgn="auto">
              <a:lnSpc>
                <a:spcPts val="15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普兰德（恭城）</a:t>
            </a:r>
            <a:endParaRPr lang="zh-CN" altLang="en-US" sz="1000" b="1" dirty="0">
              <a:solidFill>
                <a:schemeClr val="tx1"/>
              </a:solidFill>
              <a:latin typeface="微软雅黑" panose="020B0503020204020204" charset="-122"/>
              <a:ea typeface="微软雅黑" panose="020B0503020204020204" charset="-122"/>
            </a:endParaRPr>
          </a:p>
          <a:p>
            <a:pPr algn="dist" fontAlgn="auto">
              <a:lnSpc>
                <a:spcPts val="15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立橙（平乐）</a:t>
            </a:r>
            <a:endParaRPr lang="zh-CN" altLang="en-US" sz="1000" b="1" dirty="0">
              <a:solidFill>
                <a:schemeClr val="tx1"/>
              </a:solidFill>
              <a:latin typeface="微软雅黑" panose="020B0503020204020204" charset="-122"/>
              <a:ea typeface="微软雅黑" panose="020B0503020204020204" charset="-122"/>
              <a:sym typeface="+mn-ea"/>
            </a:endParaRPr>
          </a:p>
          <a:p>
            <a:pPr algn="dist" fontAlgn="auto">
              <a:lnSpc>
                <a:spcPts val="1500"/>
              </a:lnSpc>
            </a:pPr>
            <a:r>
              <a:rPr lang="zh-CN" altLang="en-US" sz="1000" b="1" dirty="0">
                <a:solidFill>
                  <a:schemeClr val="tx1"/>
                </a:solidFill>
                <a:latin typeface="微软雅黑" panose="020B0503020204020204" charset="-122"/>
                <a:ea typeface="微软雅黑" panose="020B0503020204020204" charset="-122"/>
              </a:rPr>
              <a:t>澳群彩印（七星）</a:t>
            </a:r>
            <a:endParaRPr lang="zh-CN" altLang="en-US" sz="1000" b="1" dirty="0">
              <a:solidFill>
                <a:schemeClr val="tx1"/>
              </a:solidFill>
              <a:latin typeface="微软雅黑" panose="020B0503020204020204" charset="-122"/>
              <a:ea typeface="微软雅黑" panose="020B0503020204020204" charset="-122"/>
            </a:endParaRPr>
          </a:p>
          <a:p>
            <a:pPr algn="dist" fontAlgn="auto">
              <a:lnSpc>
                <a:spcPts val="1500"/>
              </a:lnSpc>
            </a:pPr>
            <a:r>
              <a:rPr lang="zh-CN" altLang="en-US" sz="1000" b="1" dirty="0">
                <a:solidFill>
                  <a:schemeClr val="tx1"/>
                </a:solidFill>
                <a:latin typeface="微软雅黑" panose="020B0503020204020204" charset="-122"/>
                <a:ea typeface="微软雅黑" panose="020B0503020204020204" charset="-122"/>
              </a:rPr>
              <a:t>塔山包装（临桂）</a:t>
            </a:r>
            <a:endParaRPr lang="zh-CN" altLang="en-US" sz="1000" b="1" dirty="0">
              <a:solidFill>
                <a:schemeClr val="tx1"/>
              </a:solidFill>
              <a:latin typeface="微软雅黑" panose="020B0503020204020204" charset="-122"/>
              <a:ea typeface="微软雅黑" panose="020B0503020204020204" charset="-122"/>
            </a:endParaRPr>
          </a:p>
          <a:p>
            <a:pPr algn="dist" fontAlgn="auto">
              <a:lnSpc>
                <a:spcPts val="1500"/>
              </a:lnSpc>
            </a:pPr>
            <a:r>
              <a:rPr lang="zh-CN" altLang="en-US" sz="1000" b="1" dirty="0">
                <a:solidFill>
                  <a:schemeClr val="tx1"/>
                </a:solidFill>
                <a:latin typeface="微软雅黑" panose="020B0503020204020204" charset="-122"/>
                <a:ea typeface="微软雅黑" panose="020B0503020204020204" charset="-122"/>
              </a:rPr>
              <a:t>艺宇包装（永福）</a:t>
            </a:r>
            <a:endParaRPr lang="zh-CN" altLang="en-US" sz="1000" b="1" dirty="0">
              <a:solidFill>
                <a:schemeClr val="tx1"/>
              </a:solidFill>
              <a:latin typeface="微软雅黑" panose="020B0503020204020204" charset="-122"/>
              <a:ea typeface="微软雅黑" panose="020B0503020204020204" charset="-122"/>
            </a:endParaRPr>
          </a:p>
        </p:txBody>
      </p:sp>
      <p:sp>
        <p:nvSpPr>
          <p:cNvPr id="42" name="矩形 41"/>
          <p:cNvSpPr/>
          <p:nvPr/>
        </p:nvSpPr>
        <p:spPr>
          <a:xfrm>
            <a:off x="2142490" y="1601470"/>
            <a:ext cx="1224000" cy="540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食品辅辅料包装材料</a:t>
            </a:r>
            <a:endParaRPr lang="zh-CN" altLang="en-US" sz="1000" b="1" dirty="0">
              <a:solidFill>
                <a:schemeClr val="tx1"/>
              </a:solidFill>
              <a:latin typeface="微软雅黑" panose="020B0503020204020204" charset="-122"/>
              <a:ea typeface="微软雅黑" panose="020B0503020204020204" charset="-122"/>
            </a:endParaRPr>
          </a:p>
        </p:txBody>
      </p:sp>
      <p:sp>
        <p:nvSpPr>
          <p:cNvPr id="39" name="矩形 38"/>
          <p:cNvSpPr/>
          <p:nvPr/>
        </p:nvSpPr>
        <p:spPr>
          <a:xfrm>
            <a:off x="419735" y="1597272"/>
            <a:ext cx="1224000" cy="540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食品原材料</a:t>
            </a:r>
            <a:endParaRPr lang="zh-CN" altLang="en-US" sz="1000" b="1" dirty="0">
              <a:solidFill>
                <a:schemeClr val="tx1"/>
              </a:solidFill>
              <a:latin typeface="微软雅黑" panose="020B0503020204020204" charset="-122"/>
              <a:ea typeface="微软雅黑" panose="020B0503020204020204" charset="-122"/>
            </a:endParaRPr>
          </a:p>
        </p:txBody>
      </p:sp>
      <p:sp>
        <p:nvSpPr>
          <p:cNvPr id="16" name="矩形 15"/>
          <p:cNvSpPr/>
          <p:nvPr/>
        </p:nvSpPr>
        <p:spPr>
          <a:xfrm>
            <a:off x="419735" y="2342515"/>
            <a:ext cx="1224280" cy="185547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fontAlgn="auto">
              <a:lnSpc>
                <a:spcPts val="20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fontAlgn="auto">
              <a:lnSpc>
                <a:spcPts val="2000"/>
              </a:lnSpc>
            </a:pPr>
            <a:r>
              <a:rPr lang="zh-CN" altLang="en-US" sz="1000" b="1" dirty="0">
                <a:solidFill>
                  <a:srgbClr val="000000"/>
                </a:solidFill>
                <a:latin typeface="宋体" panose="02010600030101010101" pitchFamily="2" charset="-122"/>
                <a:ea typeface="宋体" panose="02010600030101010101" pitchFamily="2" charset="-122"/>
                <a:sym typeface="+mn-ea"/>
              </a:rPr>
              <a:t>蔬菜种植基地</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fontAlgn="auto">
              <a:lnSpc>
                <a:spcPts val="2000"/>
              </a:lnSpc>
            </a:pPr>
            <a:r>
              <a:rPr lang="zh-CN" altLang="en-US" sz="1000" b="1" dirty="0">
                <a:solidFill>
                  <a:srgbClr val="000000"/>
                </a:solidFill>
                <a:latin typeface="宋体" panose="02010600030101010101" pitchFamily="2" charset="-122"/>
                <a:ea typeface="宋体" panose="02010600030101010101" pitchFamily="2" charset="-122"/>
                <a:sym typeface="+mn-ea"/>
              </a:rPr>
              <a:t>水产畜牧养殖基地</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fontAlgn="auto">
              <a:lnSpc>
                <a:spcPts val="2000"/>
              </a:lnSpc>
            </a:pPr>
            <a:r>
              <a:rPr lang="zh-CN" altLang="en-US" sz="1000" b="1" dirty="0">
                <a:solidFill>
                  <a:srgbClr val="000000"/>
                </a:solidFill>
                <a:latin typeface="宋体" panose="02010600030101010101" pitchFamily="2" charset="-122"/>
                <a:ea typeface="宋体" panose="02010600030101010101" pitchFamily="2" charset="-122"/>
                <a:sym typeface="+mn-ea"/>
              </a:rPr>
              <a:t>水果种植基地</a:t>
            </a: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sp>
        <p:nvSpPr>
          <p:cNvPr id="21" name="矩形 20"/>
          <p:cNvSpPr/>
          <p:nvPr/>
        </p:nvSpPr>
        <p:spPr>
          <a:xfrm>
            <a:off x="5688330" y="1581150"/>
            <a:ext cx="1224000" cy="540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桂花类制品</a:t>
            </a:r>
            <a:endParaRPr lang="zh-CN" altLang="en-US" sz="1000" b="1" dirty="0">
              <a:solidFill>
                <a:schemeClr val="tx1"/>
              </a:solidFill>
              <a:latin typeface="微软雅黑" panose="020B0503020204020204" charset="-122"/>
              <a:ea typeface="微软雅黑" panose="020B0503020204020204" charset="-122"/>
            </a:endParaRPr>
          </a:p>
        </p:txBody>
      </p:sp>
      <p:sp>
        <p:nvSpPr>
          <p:cNvPr id="22" name="矩形 21"/>
          <p:cNvSpPr/>
          <p:nvPr/>
        </p:nvSpPr>
        <p:spPr>
          <a:xfrm>
            <a:off x="7247255" y="2342515"/>
            <a:ext cx="1224000" cy="1840865"/>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fontAlgn="auto">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ctr" rtl="0" fontAlgn="auto">
              <a:lnSpc>
                <a:spcPts val="1800"/>
              </a:lnSpc>
            </a:pPr>
            <a:r>
              <a:rPr lang="zh-CN" altLang="en-US" sz="1000" b="1" dirty="0">
                <a:solidFill>
                  <a:schemeClr val="tx1"/>
                </a:solidFill>
                <a:latin typeface="宋体" panose="02010600030101010101" pitchFamily="2" charset="-122"/>
                <a:ea typeface="宋体" panose="02010600030101010101" pitchFamily="2" charset="-122"/>
                <a:sym typeface="+mn-ea"/>
              </a:rPr>
              <a:t>力源集团（叠彩）</a:t>
            </a:r>
            <a:endParaRPr lang="zh-CN" altLang="en-US" sz="1000" b="1" dirty="0">
              <a:solidFill>
                <a:schemeClr val="tx1"/>
              </a:solidFill>
              <a:latin typeface="宋体" panose="02010600030101010101" pitchFamily="2" charset="-122"/>
              <a:ea typeface="宋体" panose="02010600030101010101" pitchFamily="2" charset="-122"/>
            </a:endParaRPr>
          </a:p>
          <a:p>
            <a:pPr marR="0" algn="ctr" rtl="0" fontAlgn="auto">
              <a:lnSpc>
                <a:spcPts val="1800"/>
              </a:lnSpc>
            </a:pPr>
            <a:r>
              <a:rPr lang="zh-CN" altLang="en-US" sz="1000" b="1" dirty="0">
                <a:solidFill>
                  <a:schemeClr val="tx1"/>
                </a:solidFill>
                <a:latin typeface="宋体" panose="02010600030101010101" pitchFamily="2" charset="-122"/>
                <a:ea typeface="宋体" panose="02010600030101010101" pitchFamily="2" charset="-122"/>
                <a:sym typeface="+mn-ea"/>
              </a:rPr>
              <a:t>保联食品（荔浦）</a:t>
            </a:r>
            <a:endParaRPr lang="zh-CN" altLang="en-US" sz="1000" b="1" dirty="0">
              <a:solidFill>
                <a:schemeClr val="tx1"/>
              </a:solidFill>
              <a:latin typeface="宋体" panose="02010600030101010101" pitchFamily="2" charset="-122"/>
              <a:ea typeface="宋体" panose="02010600030101010101" pitchFamily="2" charset="-122"/>
            </a:endParaRPr>
          </a:p>
          <a:p>
            <a:pPr marR="0" algn="ctr" rtl="0" fontAlgn="auto">
              <a:lnSpc>
                <a:spcPts val="1800"/>
              </a:lnSpc>
            </a:pPr>
            <a:r>
              <a:rPr lang="zh-CN" altLang="en-US" sz="1000" b="1" dirty="0">
                <a:solidFill>
                  <a:schemeClr val="tx1"/>
                </a:solidFill>
                <a:latin typeface="宋体" panose="02010600030101010101" pitchFamily="2" charset="-122"/>
                <a:ea typeface="宋体" panose="02010600030101010101" pitchFamily="2" charset="-122"/>
                <a:sym typeface="+mn-ea"/>
              </a:rPr>
              <a:t>肉联厂（叠彩）</a:t>
            </a:r>
            <a:endParaRPr lang="zh-CN" altLang="en-US" sz="1000" b="1" dirty="0">
              <a:solidFill>
                <a:schemeClr val="tx1"/>
              </a:solidFill>
              <a:latin typeface="宋体" panose="02010600030101010101" pitchFamily="2" charset="-122"/>
              <a:ea typeface="宋体" panose="02010600030101010101" pitchFamily="2" charset="-122"/>
            </a:endParaRPr>
          </a:p>
          <a:p>
            <a:pPr marR="0" algn="ctr" rtl="0" fontAlgn="auto">
              <a:lnSpc>
                <a:spcPts val="1800"/>
              </a:lnSpc>
            </a:pPr>
            <a:r>
              <a:rPr lang="zh-CN" altLang="en-US" sz="1000" b="1" dirty="0">
                <a:solidFill>
                  <a:schemeClr val="tx1"/>
                </a:solidFill>
                <a:latin typeface="宋体" panose="02010600030101010101" pitchFamily="2" charset="-122"/>
                <a:ea typeface="宋体" panose="02010600030101010101" pitchFamily="2" charset="-122"/>
                <a:sym typeface="+mn-ea"/>
              </a:rPr>
              <a:t>立腾食品（平乐）</a:t>
            </a:r>
            <a:endParaRPr lang="zh-CN" altLang="en-US" sz="1000" b="1" dirty="0">
              <a:solidFill>
                <a:schemeClr val="tx1"/>
              </a:solidFill>
              <a:latin typeface="微软雅黑" panose="020B0503020204020204" charset="-122"/>
              <a:ea typeface="微软雅黑" panose="020B0503020204020204" charset="-122"/>
            </a:endParaRPr>
          </a:p>
        </p:txBody>
      </p:sp>
      <p:sp>
        <p:nvSpPr>
          <p:cNvPr id="23" name="矩形 22"/>
          <p:cNvSpPr/>
          <p:nvPr/>
        </p:nvSpPr>
        <p:spPr>
          <a:xfrm>
            <a:off x="5688330" y="4410075"/>
            <a:ext cx="1224280" cy="187579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sz="1000" b="1" dirty="0">
                <a:solidFill>
                  <a:schemeClr val="tx1"/>
                </a:solidFill>
                <a:latin typeface="宋体" panose="02010600030101010101" pitchFamily="2" charset="-122"/>
                <a:ea typeface="宋体" panose="02010600030101010101" pitchFamily="2" charset="-122"/>
                <a:sym typeface="+mn-ea"/>
              </a:rPr>
              <a:t>徐福记（台湾）</a:t>
            </a:r>
            <a:endParaRPr lang="zh-CN" sz="1000" b="1" dirty="0">
              <a:solidFill>
                <a:schemeClr val="tx1"/>
              </a:solidFill>
              <a:latin typeface="宋体" panose="02010600030101010101" pitchFamily="2" charset="-122"/>
              <a:ea typeface="宋体" panose="02010600030101010101" pitchFamily="2" charset="-122"/>
            </a:endParaRPr>
          </a:p>
          <a:p>
            <a:pPr marR="0" algn="dist" rtl="0">
              <a:lnSpc>
                <a:spcPts val="1800"/>
              </a:lnSpc>
            </a:pPr>
            <a:r>
              <a:rPr lang="zh-CN" sz="1000" b="1" dirty="0">
                <a:solidFill>
                  <a:schemeClr val="tx1"/>
                </a:solidFill>
                <a:latin typeface="宋体" panose="02010600030101010101" pitchFamily="2" charset="-122"/>
                <a:ea typeface="宋体" panose="02010600030101010101" pitchFamily="2" charset="-122"/>
                <a:sym typeface="+mn-ea"/>
              </a:rPr>
              <a:t>大白兔（上海）</a:t>
            </a:r>
            <a:endParaRPr lang="zh-CN" sz="1000" b="1" dirty="0">
              <a:solidFill>
                <a:schemeClr val="tx1"/>
              </a:solidFill>
              <a:latin typeface="宋体" panose="02010600030101010101" pitchFamily="2" charset="-122"/>
              <a:ea typeface="宋体" panose="02010600030101010101" pitchFamily="2" charset="-122"/>
            </a:endParaRPr>
          </a:p>
          <a:p>
            <a:pPr marR="0" algn="dist" rtl="0">
              <a:lnSpc>
                <a:spcPts val="1800"/>
              </a:lnSpc>
            </a:pPr>
            <a:r>
              <a:rPr lang="zh-CN" sz="1000" b="1" dirty="0">
                <a:solidFill>
                  <a:schemeClr val="tx1"/>
                </a:solidFill>
                <a:latin typeface="宋体" panose="02010600030101010101" pitchFamily="2" charset="-122"/>
                <a:ea typeface="宋体" panose="02010600030101010101" pitchFamily="2" charset="-122"/>
                <a:sym typeface="+mn-ea"/>
              </a:rPr>
              <a:t>旺旺集团（湖南）</a:t>
            </a:r>
            <a:endParaRPr lang="zh-CN" sz="1000" b="1" dirty="0">
              <a:solidFill>
                <a:schemeClr val="tx1"/>
              </a:solidFill>
              <a:latin typeface="宋体" panose="02010600030101010101" pitchFamily="2" charset="-122"/>
              <a:ea typeface="宋体" panose="02010600030101010101" pitchFamily="2" charset="-122"/>
            </a:endParaRPr>
          </a:p>
          <a:p>
            <a:pPr marR="0" algn="dist" rtl="0">
              <a:lnSpc>
                <a:spcPts val="1800"/>
              </a:lnSpc>
            </a:pPr>
            <a:r>
              <a:rPr lang="zh-CN" sz="1000" b="1" dirty="0">
                <a:solidFill>
                  <a:schemeClr val="tx1"/>
                </a:solidFill>
                <a:latin typeface="宋体" panose="02010600030101010101" pitchFamily="2" charset="-122"/>
                <a:ea typeface="宋体" panose="02010600030101010101" pitchFamily="2" charset="-122"/>
                <a:sym typeface="+mn-ea"/>
              </a:rPr>
              <a:t>达利食品（福建）</a:t>
            </a:r>
            <a:endParaRPr lang="zh-CN" sz="1000" b="1" dirty="0">
              <a:solidFill>
                <a:schemeClr val="tx1"/>
              </a:solidFill>
              <a:latin typeface="宋体" panose="02010600030101010101" pitchFamily="2" charset="-122"/>
              <a:ea typeface="宋体" panose="02010600030101010101" pitchFamily="2" charset="-122"/>
            </a:endParaRPr>
          </a:p>
          <a:p>
            <a:pPr marR="0" algn="dist" rtl="0">
              <a:lnSpc>
                <a:spcPts val="1800"/>
              </a:lnSpc>
            </a:pPr>
            <a:r>
              <a:rPr lang="zh-CN" sz="1000" b="1" dirty="0">
                <a:solidFill>
                  <a:schemeClr val="tx1"/>
                </a:solidFill>
                <a:latin typeface="宋体" panose="02010600030101010101" pitchFamily="2" charset="-122"/>
                <a:ea typeface="宋体" panose="02010600030101010101" pitchFamily="2" charset="-122"/>
                <a:sym typeface="+mn-ea"/>
              </a:rPr>
              <a:t>雅客食品（福建）</a:t>
            </a:r>
            <a:endParaRPr lang="zh-CN" altLang="en-US" sz="1000" b="1" dirty="0">
              <a:solidFill>
                <a:schemeClr val="tx1"/>
              </a:solidFill>
              <a:latin typeface="宋体" panose="02010600030101010101" pitchFamily="2" charset="-122"/>
              <a:ea typeface="宋体" panose="02010600030101010101" pitchFamily="2" charset="-122"/>
            </a:endParaRPr>
          </a:p>
        </p:txBody>
      </p:sp>
      <p:sp>
        <p:nvSpPr>
          <p:cNvPr id="63" name="矩形 62"/>
          <p:cNvSpPr/>
          <p:nvPr/>
        </p:nvSpPr>
        <p:spPr>
          <a:xfrm>
            <a:off x="5688330" y="2362835"/>
            <a:ext cx="1224280" cy="183134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fontAlgn="auto">
              <a:lnSpc>
                <a:spcPts val="21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ctr" rtl="0" fontAlgn="auto">
              <a:lnSpc>
                <a:spcPts val="2100"/>
              </a:lnSpc>
            </a:pPr>
            <a:r>
              <a:rPr lang="zh-CN" altLang="en-US" sz="1000" b="1" dirty="0">
                <a:solidFill>
                  <a:schemeClr val="tx1"/>
                </a:solidFill>
                <a:latin typeface="微软雅黑" panose="020B0503020204020204" charset="-122"/>
                <a:ea typeface="微软雅黑" panose="020B0503020204020204" charset="-122"/>
              </a:rPr>
              <a:t>顺昌食品（秀峰）</a:t>
            </a:r>
            <a:endParaRPr lang="zh-CN" altLang="en-US" sz="1000" b="1" dirty="0">
              <a:solidFill>
                <a:schemeClr val="tx1"/>
              </a:solidFill>
              <a:latin typeface="微软雅黑" panose="020B0503020204020204" charset="-122"/>
              <a:ea typeface="微软雅黑" panose="020B0503020204020204" charset="-122"/>
            </a:endParaRPr>
          </a:p>
          <a:p>
            <a:pPr marR="0" algn="ctr" rtl="0" fontAlgn="auto">
              <a:lnSpc>
                <a:spcPts val="2100"/>
              </a:lnSpc>
            </a:pPr>
            <a:r>
              <a:rPr lang="zh-CN" altLang="en-US" sz="1000" b="1" dirty="0">
                <a:solidFill>
                  <a:schemeClr val="tx1"/>
                </a:solidFill>
                <a:latin typeface="微软雅黑" panose="020B0503020204020204" charset="-122"/>
                <a:ea typeface="微软雅黑" panose="020B0503020204020204" charset="-122"/>
              </a:rPr>
              <a:t>陈氏大家庭（临桂）</a:t>
            </a:r>
            <a:endParaRPr lang="zh-CN" altLang="en-US" sz="1000" b="1" dirty="0">
              <a:solidFill>
                <a:schemeClr val="tx1"/>
              </a:solidFill>
              <a:latin typeface="微软雅黑" panose="020B0503020204020204" charset="-122"/>
              <a:ea typeface="微软雅黑" panose="020B0503020204020204" charset="-122"/>
            </a:endParaRPr>
          </a:p>
        </p:txBody>
      </p:sp>
      <p:sp>
        <p:nvSpPr>
          <p:cNvPr id="144" name="矩形 143"/>
          <p:cNvSpPr/>
          <p:nvPr/>
        </p:nvSpPr>
        <p:spPr>
          <a:xfrm>
            <a:off x="10778490" y="1581150"/>
            <a:ext cx="1224000" cy="5400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品牌运营</a:t>
            </a:r>
            <a:endParaRPr lang="zh-CN" altLang="en-US" sz="1000" b="1" dirty="0">
              <a:solidFill>
                <a:schemeClr val="tx1"/>
              </a:solidFill>
              <a:latin typeface="微软雅黑" panose="020B0503020204020204" charset="-122"/>
              <a:ea typeface="微软雅黑" panose="020B0503020204020204" charset="-122"/>
            </a:endParaRPr>
          </a:p>
        </p:txBody>
      </p:sp>
      <p:sp>
        <p:nvSpPr>
          <p:cNvPr id="145" name="矩形 144"/>
          <p:cNvSpPr/>
          <p:nvPr/>
        </p:nvSpPr>
        <p:spPr>
          <a:xfrm>
            <a:off x="10778490" y="4404360"/>
            <a:ext cx="1224280" cy="186626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ctr">
              <a:lnSpc>
                <a:spcPts val="1800"/>
              </a:lnSpc>
            </a:pPr>
            <a:r>
              <a:rPr lang="zh-CN" altLang="en-US" sz="1000" b="1" dirty="0">
                <a:solidFill>
                  <a:srgbClr val="000000"/>
                </a:solidFill>
                <a:latin typeface="宋体" panose="02010600030101010101" pitchFamily="2" charset="-122"/>
                <a:ea typeface="宋体" panose="02010600030101010101" pitchFamily="2" charset="-122"/>
              </a:rPr>
              <a:t>新东方</a:t>
            </a:r>
            <a:r>
              <a:rPr lang="en-US" altLang="zh-CN" sz="1000" b="1" dirty="0">
                <a:solidFill>
                  <a:srgbClr val="000000"/>
                </a:solidFill>
                <a:latin typeface="宋体" panose="02010600030101010101" pitchFamily="2" charset="-122"/>
                <a:ea typeface="宋体" panose="02010600030101010101" pitchFamily="2" charset="-122"/>
              </a:rPr>
              <a:t>(</a:t>
            </a:r>
            <a:r>
              <a:rPr lang="zh-CN" altLang="en-US" sz="1000" b="1" dirty="0">
                <a:solidFill>
                  <a:srgbClr val="000000"/>
                </a:solidFill>
                <a:latin typeface="宋体" panose="02010600030101010101" pitchFamily="2" charset="-122"/>
                <a:ea typeface="宋体" panose="02010600030101010101" pitchFamily="2" charset="-122"/>
              </a:rPr>
              <a:t>北京</a:t>
            </a:r>
            <a:r>
              <a:rPr lang="en-US" altLang="zh-CN" sz="1000" b="1" dirty="0">
                <a:solidFill>
                  <a:srgbClr val="000000"/>
                </a:solidFill>
                <a:latin typeface="宋体" panose="02010600030101010101" pitchFamily="2" charset="-122"/>
                <a:ea typeface="宋体" panose="02010600030101010101" pitchFamily="2" charset="-122"/>
              </a:rPr>
              <a:t>)</a:t>
            </a:r>
            <a:endParaRPr lang="zh-CN" altLang="en-US" sz="1000" b="1" dirty="0">
              <a:solidFill>
                <a:srgbClr val="000000"/>
              </a:solidFill>
              <a:latin typeface="宋体" panose="02010600030101010101" pitchFamily="2" charset="-122"/>
              <a:ea typeface="宋体" panose="02010600030101010101" pitchFamily="2" charset="-122"/>
            </a:endParaRPr>
          </a:p>
          <a:p>
            <a:pPr algn="ctr">
              <a:lnSpc>
                <a:spcPts val="1800"/>
              </a:lnSpc>
            </a:pPr>
            <a:r>
              <a:rPr lang="zh-CN" altLang="en-US" sz="1000" b="1" dirty="0">
                <a:solidFill>
                  <a:srgbClr val="000000"/>
                </a:solidFill>
                <a:latin typeface="宋体" panose="02010600030101010101" pitchFamily="2" charset="-122"/>
                <a:ea typeface="宋体" panose="02010600030101010101" pitchFamily="2" charset="-122"/>
              </a:rPr>
              <a:t>柠谷文化（上海）</a:t>
            </a:r>
            <a:endParaRPr lang="en-US" altLang="zh-CN" sz="1000" b="1" dirty="0">
              <a:solidFill>
                <a:srgbClr val="000000"/>
              </a:solidFill>
              <a:latin typeface="宋体" panose="02010600030101010101" pitchFamily="2" charset="-122"/>
              <a:ea typeface="宋体" panose="02010600030101010101" pitchFamily="2" charset="-122"/>
            </a:endParaRPr>
          </a:p>
          <a:p>
            <a:pPr algn="ctr">
              <a:lnSpc>
                <a:spcPts val="1800"/>
              </a:lnSpc>
            </a:pPr>
            <a:r>
              <a:rPr lang="zh-CN" altLang="en-US" sz="1000" b="1" dirty="0">
                <a:solidFill>
                  <a:schemeClr val="tx1"/>
                </a:solidFill>
                <a:latin typeface="宋体" panose="02010600030101010101" pitchFamily="2" charset="-122"/>
                <a:ea typeface="宋体" panose="02010600030101010101" pitchFamily="2" charset="-122"/>
              </a:rPr>
              <a:t>宁圣农业（上海）</a:t>
            </a:r>
            <a:endParaRPr lang="en-US" altLang="zh-CN" sz="1000" b="1" dirty="0">
              <a:solidFill>
                <a:schemeClr val="tx1"/>
              </a:solidFill>
              <a:latin typeface="宋体" panose="02010600030101010101" pitchFamily="2" charset="-122"/>
              <a:ea typeface="宋体" panose="02010600030101010101" pitchFamily="2" charset="-122"/>
            </a:endParaRPr>
          </a:p>
          <a:p>
            <a:pPr algn="ctr">
              <a:lnSpc>
                <a:spcPts val="1800"/>
              </a:lnSpc>
            </a:pPr>
            <a:r>
              <a:rPr lang="zh-CN" altLang="en-US" sz="1000" b="1" dirty="0">
                <a:solidFill>
                  <a:schemeClr val="tx1"/>
                </a:solidFill>
                <a:latin typeface="宋体" panose="02010600030101010101" pitchFamily="2" charset="-122"/>
                <a:ea typeface="宋体" panose="02010600030101010101" pitchFamily="2" charset="-122"/>
              </a:rPr>
              <a:t>精锐纵横（北京）</a:t>
            </a:r>
            <a:endParaRPr lang="en-US" altLang="zh-CN" sz="1000" b="1" dirty="0">
              <a:solidFill>
                <a:schemeClr val="tx1"/>
              </a:solidFill>
              <a:latin typeface="宋体" panose="02010600030101010101" pitchFamily="2" charset="-122"/>
              <a:ea typeface="宋体" panose="02010600030101010101" pitchFamily="2" charset="-122"/>
            </a:endParaRPr>
          </a:p>
          <a:p>
            <a:pPr algn="ctr">
              <a:lnSpc>
                <a:spcPts val="1800"/>
              </a:lnSpc>
            </a:pPr>
            <a:r>
              <a:rPr lang="zh-CN" altLang="en-US" sz="1000" b="1" dirty="0">
                <a:solidFill>
                  <a:schemeClr val="tx1"/>
                </a:solidFill>
                <a:latin typeface="宋体" panose="02010600030101010101" pitchFamily="2" charset="-122"/>
                <a:ea typeface="宋体" panose="02010600030101010101" pitchFamily="2" charset="-122"/>
              </a:rPr>
              <a:t>先知时代（北京）</a:t>
            </a:r>
            <a:endParaRPr lang="en-US" altLang="zh-CN" sz="1000" b="1" dirty="0">
              <a:solidFill>
                <a:schemeClr val="tx1"/>
              </a:solidFill>
              <a:latin typeface="宋体" panose="02010600030101010101" pitchFamily="2" charset="-122"/>
              <a:ea typeface="宋体" panose="02010600030101010101" pitchFamily="2" charset="-122"/>
            </a:endParaRPr>
          </a:p>
          <a:p>
            <a:pPr algn="ctr">
              <a:lnSpc>
                <a:spcPts val="1800"/>
              </a:lnSpc>
            </a:pPr>
            <a:r>
              <a:rPr lang="zh-CN" altLang="en-US" sz="1000" b="1" dirty="0">
                <a:solidFill>
                  <a:schemeClr val="tx1"/>
                </a:solidFill>
                <a:latin typeface="宋体" panose="02010600030101010101" pitchFamily="2" charset="-122"/>
                <a:ea typeface="宋体" panose="02010600030101010101" pitchFamily="2" charset="-122"/>
              </a:rPr>
              <a:t>优食库（北京）</a:t>
            </a:r>
            <a:endParaRPr lang="zh-CN" altLang="en-US" sz="1000" b="1" dirty="0">
              <a:solidFill>
                <a:schemeClr val="tx1"/>
              </a:solidFill>
              <a:latin typeface="宋体" panose="02010600030101010101" pitchFamily="2" charset="-122"/>
              <a:ea typeface="宋体" panose="02010600030101010101" pitchFamily="2" charset="-122"/>
            </a:endParaRPr>
          </a:p>
          <a:p>
            <a:pPr algn="ctr"/>
            <a:endParaRPr lang="zh-CN" altLang="en-US" sz="1000" b="1" dirty="0">
              <a:solidFill>
                <a:schemeClr val="tx1"/>
              </a:solidFill>
              <a:latin typeface="微软雅黑" panose="020B0503020204020204" charset="-122"/>
              <a:ea typeface="微软雅黑" panose="020B0503020204020204" charset="-122"/>
            </a:endParaRPr>
          </a:p>
        </p:txBody>
      </p:sp>
      <p:sp>
        <p:nvSpPr>
          <p:cNvPr id="146" name="矩形 145"/>
          <p:cNvSpPr/>
          <p:nvPr/>
        </p:nvSpPr>
        <p:spPr>
          <a:xfrm>
            <a:off x="10778490" y="2334260"/>
            <a:ext cx="1224000" cy="183600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ctr">
              <a:lnSpc>
                <a:spcPts val="1800"/>
              </a:lnSpc>
            </a:pPr>
            <a:r>
              <a:rPr lang="zh-CN" sz="1000" b="1" dirty="0">
                <a:solidFill>
                  <a:srgbClr val="000000"/>
                </a:solidFill>
                <a:latin typeface="宋体" panose="02010600030101010101" pitchFamily="2" charset="-122"/>
                <a:ea typeface="宋体" panose="02010600030101010101" pitchFamily="2" charset="-122"/>
                <a:sym typeface="+mn-ea"/>
              </a:rPr>
              <a:t>金顺昌（秀峰）</a:t>
            </a:r>
            <a:endParaRPr lang="zh-CN" sz="1000" b="1" dirty="0">
              <a:solidFill>
                <a:srgbClr val="000000"/>
              </a:solidFill>
              <a:latin typeface="宋体" panose="02010600030101010101" pitchFamily="2" charset="-122"/>
              <a:ea typeface="宋体" panose="02010600030101010101" pitchFamily="2" charset="-122"/>
              <a:sym typeface="+mn-ea"/>
            </a:endParaRPr>
          </a:p>
          <a:p>
            <a:pPr algn="ctr">
              <a:lnSpc>
                <a:spcPts val="1800"/>
              </a:lnSpc>
            </a:pPr>
            <a:endParaRPr lang="zh-CN" sz="1000" b="1" dirty="0">
              <a:solidFill>
                <a:srgbClr val="000000"/>
              </a:solidFill>
              <a:latin typeface="宋体" panose="02010600030101010101" pitchFamily="2" charset="-122"/>
              <a:ea typeface="宋体" panose="02010600030101010101" pitchFamily="2" charset="-122"/>
              <a:sym typeface="+mn-ea"/>
            </a:endParaRPr>
          </a:p>
        </p:txBody>
      </p:sp>
      <p:sp>
        <p:nvSpPr>
          <p:cNvPr id="155" name="矩形 154"/>
          <p:cNvSpPr/>
          <p:nvPr/>
        </p:nvSpPr>
        <p:spPr>
          <a:xfrm>
            <a:off x="2133600" y="4399280"/>
            <a:ext cx="1224280" cy="188087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dist">
              <a:lnSpc>
                <a:spcPts val="18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dist">
              <a:lnSpc>
                <a:spcPts val="18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皇氏乳业（南宁）</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dist">
              <a:lnSpc>
                <a:spcPts val="18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农垦集团‌（南宁）三元生物（山东）佳禾食品（江苏）浙江新和成（浙江）</a:t>
            </a: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sp>
        <p:nvSpPr>
          <p:cNvPr id="29" name="矩形 28"/>
          <p:cNvSpPr/>
          <p:nvPr/>
        </p:nvSpPr>
        <p:spPr>
          <a:xfrm>
            <a:off x="8747125" y="2352040"/>
            <a:ext cx="1224280" cy="183600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fontAlgn="auto">
              <a:lnSpc>
                <a:spcPts val="15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ctr" rtl="0" fontAlgn="auto">
              <a:lnSpc>
                <a:spcPts val="1500"/>
              </a:lnSpc>
            </a:pPr>
            <a:r>
              <a:rPr lang="zh-CN" altLang="en-US" sz="1000" b="1" dirty="0">
                <a:solidFill>
                  <a:schemeClr val="tx1"/>
                </a:solidFill>
                <a:latin typeface="宋体" panose="02010600030101010101" pitchFamily="2" charset="-122"/>
                <a:ea typeface="宋体" panose="02010600030101010101" pitchFamily="2" charset="-122"/>
                <a:sym typeface="+mn-ea"/>
              </a:rPr>
              <a:t>智强食品（荔浦）</a:t>
            </a:r>
            <a:endParaRPr lang="zh-CN" altLang="en-US" sz="1000" b="1" dirty="0">
              <a:solidFill>
                <a:schemeClr val="tx1"/>
              </a:solidFill>
              <a:latin typeface="宋体" panose="02010600030101010101" pitchFamily="2" charset="-122"/>
              <a:ea typeface="宋体" panose="02010600030101010101" pitchFamily="2" charset="-122"/>
              <a:sym typeface="+mn-ea"/>
            </a:endParaRPr>
          </a:p>
          <a:p>
            <a:pPr marR="0" algn="ctr" rtl="0" fontAlgn="auto">
              <a:lnSpc>
                <a:spcPts val="1500"/>
              </a:lnSpc>
            </a:pPr>
            <a:r>
              <a:rPr lang="zh-CN" altLang="en-US" sz="1000" b="1" dirty="0">
                <a:solidFill>
                  <a:schemeClr val="tx1"/>
                </a:solidFill>
                <a:latin typeface="宋体" panose="02010600030101010101" pitchFamily="2" charset="-122"/>
                <a:ea typeface="宋体" panose="02010600030101010101" pitchFamily="2" charset="-122"/>
                <a:sym typeface="+mn-ea"/>
              </a:rPr>
              <a:t>周氏食品里（荔浦）</a:t>
            </a:r>
            <a:endParaRPr lang="zh-CN" altLang="en-US" sz="1000" b="1" dirty="0">
              <a:solidFill>
                <a:schemeClr val="tx1"/>
              </a:solidFill>
              <a:latin typeface="宋体" panose="02010600030101010101" pitchFamily="2" charset="-122"/>
              <a:ea typeface="宋体" panose="02010600030101010101" pitchFamily="2" charset="-122"/>
              <a:sym typeface="+mn-ea"/>
            </a:endParaRPr>
          </a:p>
          <a:p>
            <a:pPr marR="0" algn="ctr" rtl="0" fontAlgn="auto">
              <a:lnSpc>
                <a:spcPts val="1500"/>
              </a:lnSpc>
            </a:pPr>
            <a:r>
              <a:rPr lang="zh-CN" altLang="en-US" sz="1000" b="1" dirty="0">
                <a:solidFill>
                  <a:schemeClr val="tx1"/>
                </a:solidFill>
                <a:latin typeface="宋体" panose="02010600030101010101" pitchFamily="2" charset="-122"/>
                <a:ea typeface="宋体" panose="02010600030101010101" pitchFamily="2" charset="-122"/>
                <a:sym typeface="+mn-ea"/>
              </a:rPr>
              <a:t>丰华园食品（恭城）</a:t>
            </a:r>
            <a:endParaRPr lang="zh-CN" altLang="en-US" sz="1000" b="1" dirty="0">
              <a:solidFill>
                <a:schemeClr val="tx1"/>
              </a:solidFill>
              <a:latin typeface="微软雅黑" panose="020B0503020204020204" charset="-122"/>
              <a:ea typeface="微软雅黑" panose="020B0503020204020204" charset="-122"/>
            </a:endParaRPr>
          </a:p>
          <a:p>
            <a:pPr marR="0" algn="ctr" rtl="0" fontAlgn="auto">
              <a:lnSpc>
                <a:spcPts val="1500"/>
              </a:lnSpc>
            </a:pPr>
            <a:r>
              <a:rPr lang="zh-CN" altLang="en-US" sz="1000" b="1" dirty="0">
                <a:solidFill>
                  <a:schemeClr val="tx1"/>
                </a:solidFill>
                <a:latin typeface="微软雅黑" panose="020B0503020204020204" charset="-122"/>
                <a:ea typeface="微软雅黑" panose="020B0503020204020204" charset="-122"/>
              </a:rPr>
              <a:t>志超罐头（荔浦）</a:t>
            </a:r>
            <a:endParaRPr lang="zh-CN" altLang="en-US" sz="1000" b="1" dirty="0">
              <a:solidFill>
                <a:schemeClr val="tx1"/>
              </a:solidFill>
              <a:latin typeface="微软雅黑" panose="020B0503020204020204" charset="-122"/>
              <a:ea typeface="微软雅黑" panose="020B0503020204020204" charset="-122"/>
            </a:endParaRPr>
          </a:p>
          <a:p>
            <a:pPr marR="0" algn="ctr" rtl="0" fontAlgn="auto">
              <a:lnSpc>
                <a:spcPts val="1500"/>
              </a:lnSpc>
            </a:pPr>
            <a:r>
              <a:rPr lang="zh-CN" altLang="en-US" sz="1000" b="1" dirty="0">
                <a:solidFill>
                  <a:schemeClr val="tx1"/>
                </a:solidFill>
                <a:latin typeface="宋体" panose="02010600030101010101" pitchFamily="2" charset="-122"/>
                <a:ea typeface="宋体" panose="02010600030101010101" pitchFamily="2" charset="-122"/>
                <a:sym typeface="+mn-ea"/>
              </a:rPr>
              <a:t>日盛食品（兴安）</a:t>
            </a:r>
            <a:endParaRPr lang="zh-CN" altLang="en-US" sz="1000" b="1" dirty="0">
              <a:solidFill>
                <a:schemeClr val="tx1"/>
              </a:solidFill>
              <a:latin typeface="宋体" panose="02010600030101010101" pitchFamily="2" charset="-122"/>
              <a:ea typeface="宋体" panose="02010600030101010101" pitchFamily="2" charset="-122"/>
              <a:sym typeface="+mn-ea"/>
            </a:endParaRPr>
          </a:p>
          <a:p>
            <a:pPr marR="0" algn="ctr" rtl="0"/>
            <a:endParaRPr lang="zh-CN" altLang="en-US" sz="1000" b="1" dirty="0">
              <a:solidFill>
                <a:schemeClr val="tx1"/>
              </a:solidFill>
              <a:latin typeface="微软雅黑" panose="020B0503020204020204" charset="-122"/>
              <a:ea typeface="微软雅黑" panose="020B0503020204020204" charset="-122"/>
            </a:endParaRPr>
          </a:p>
        </p:txBody>
      </p:sp>
      <p:sp>
        <p:nvSpPr>
          <p:cNvPr id="12" name="矩形 11"/>
          <p:cNvSpPr/>
          <p:nvPr/>
        </p:nvSpPr>
        <p:spPr>
          <a:xfrm>
            <a:off x="7247255" y="4413250"/>
            <a:ext cx="1224000" cy="187261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fontAlgn="auto">
              <a:lnSpc>
                <a:spcPts val="15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fontAlgn="auto">
              <a:lnSpc>
                <a:spcPts val="15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盐津铺子（湖南）</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fontAlgn="auto">
              <a:lnSpc>
                <a:spcPts val="15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良品铺子（湖北）</a:t>
            </a:r>
            <a:endParaRPr lang="zh-CN" altLang="en-US" sz="1000" b="1" dirty="0">
              <a:solidFill>
                <a:srgbClr val="000000"/>
              </a:solidFill>
              <a:latin typeface="宋体" panose="02010600030101010101" pitchFamily="2" charset="-122"/>
              <a:ea typeface="宋体" panose="02010600030101010101" pitchFamily="2" charset="-122"/>
            </a:endParaRPr>
          </a:p>
          <a:p>
            <a:pPr marR="0" algn="dist" rtl="0" fontAlgn="auto">
              <a:lnSpc>
                <a:spcPts val="1500"/>
              </a:lnSpc>
              <a:buClrTx/>
              <a:buSzTx/>
              <a:buNone/>
            </a:pPr>
            <a:r>
              <a:rPr lang="zh-CN" altLang="en-US" sz="1000" b="1" dirty="0">
                <a:solidFill>
                  <a:srgbClr val="000000"/>
                </a:solidFill>
                <a:latin typeface="宋体" panose="02010600030101010101" pitchFamily="2" charset="-122"/>
                <a:ea typeface="宋体" panose="02010600030101010101" pitchFamily="2" charset="-122"/>
              </a:rPr>
              <a:t>绝味食品（长沙）</a:t>
            </a:r>
            <a:endParaRPr lang="zh-CN" altLang="en-US" sz="1000" b="1" dirty="0">
              <a:solidFill>
                <a:srgbClr val="000000"/>
              </a:solidFill>
              <a:latin typeface="宋体" panose="02010600030101010101" pitchFamily="2" charset="-122"/>
              <a:ea typeface="宋体" panose="02010600030101010101" pitchFamily="2" charset="-122"/>
            </a:endParaRPr>
          </a:p>
          <a:p>
            <a:pPr marR="0" algn="dist" rtl="0" fontAlgn="auto">
              <a:lnSpc>
                <a:spcPts val="15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三只松鼠（安徽）</a:t>
            </a:r>
            <a:endParaRPr lang="zh-CN" altLang="en-US" sz="1000" b="1" dirty="0">
              <a:solidFill>
                <a:srgbClr val="000000"/>
              </a:solidFill>
              <a:latin typeface="宋体" panose="02010600030101010101" pitchFamily="2" charset="-122"/>
              <a:ea typeface="宋体" panose="02010600030101010101" pitchFamily="2" charset="-122"/>
            </a:endParaRPr>
          </a:p>
          <a:p>
            <a:pPr marR="0" algn="dist" rtl="0" fontAlgn="auto">
              <a:lnSpc>
                <a:spcPts val="1500"/>
              </a:lnSpc>
              <a:buClrTx/>
              <a:buSzTx/>
              <a:buNone/>
            </a:pPr>
            <a:r>
              <a:rPr lang="zh-CN" altLang="en-US" sz="1000" b="1" dirty="0">
                <a:solidFill>
                  <a:srgbClr val="000000"/>
                </a:solidFill>
                <a:latin typeface="宋体" panose="02010600030101010101" pitchFamily="2" charset="-122"/>
                <a:ea typeface="宋体" panose="02010600030101010101" pitchFamily="2" charset="-122"/>
              </a:rPr>
              <a:t>大希地（浙江）</a:t>
            </a:r>
            <a:endParaRPr lang="zh-CN" altLang="en-US" sz="1000" b="1" dirty="0">
              <a:solidFill>
                <a:srgbClr val="000000"/>
              </a:solidFill>
              <a:latin typeface="宋体" panose="02010600030101010101" pitchFamily="2" charset="-122"/>
              <a:ea typeface="宋体" panose="02010600030101010101" pitchFamily="2" charset="-122"/>
            </a:endParaRPr>
          </a:p>
          <a:p>
            <a:pPr marR="0" algn="dist" rtl="0" fontAlgn="auto">
              <a:lnSpc>
                <a:spcPts val="1500"/>
              </a:lnSpc>
              <a:buClrTx/>
              <a:buSzTx/>
              <a:buNone/>
            </a:pPr>
            <a:r>
              <a:rPr lang="zh-CN" altLang="en-US" sz="1000" b="1" dirty="0">
                <a:solidFill>
                  <a:srgbClr val="000000"/>
                </a:solidFill>
                <a:latin typeface="宋体" panose="02010600030101010101" pitchFamily="2" charset="-122"/>
                <a:ea typeface="宋体" panose="02010600030101010101" pitchFamily="2" charset="-122"/>
              </a:rPr>
              <a:t>煌上煌（江西）</a:t>
            </a:r>
            <a:endParaRPr lang="zh-CN" altLang="en-US" sz="1000" b="1" dirty="0">
              <a:solidFill>
                <a:srgbClr val="000000"/>
              </a:solidFill>
              <a:latin typeface="宋体" panose="02010600030101010101" pitchFamily="2" charset="-122"/>
              <a:ea typeface="宋体" panose="02010600030101010101" pitchFamily="2" charset="-122"/>
            </a:endParaRPr>
          </a:p>
          <a:p>
            <a:pPr marR="0" algn="dist" rtl="0" fontAlgn="auto">
              <a:lnSpc>
                <a:spcPts val="1500"/>
              </a:lnSpc>
              <a:buClrTx/>
              <a:buSzTx/>
              <a:buNone/>
            </a:pPr>
            <a:r>
              <a:rPr lang="zh-CN" altLang="en-US" sz="1000" b="1" dirty="0">
                <a:solidFill>
                  <a:srgbClr val="000000"/>
                </a:solidFill>
                <a:latin typeface="宋体" panose="02010600030101010101" pitchFamily="2" charset="-122"/>
                <a:ea typeface="宋体" panose="02010600030101010101" pitchFamily="2" charset="-122"/>
              </a:rPr>
              <a:t>有友食品（重庆</a:t>
            </a:r>
            <a:r>
              <a:rPr lang="zh-CN" altLang="en-US" sz="1000" b="1" dirty="0">
                <a:solidFill>
                  <a:schemeClr val="tx1"/>
                </a:solidFill>
                <a:latin typeface="宋体" panose="02010600030101010101" pitchFamily="2" charset="-122"/>
                <a:ea typeface="宋体" panose="02010600030101010101" pitchFamily="2" charset="-122"/>
              </a:rPr>
              <a:t>）</a:t>
            </a:r>
            <a:endParaRPr lang="zh-CN" altLang="en-US" sz="1000" b="1" dirty="0">
              <a:solidFill>
                <a:schemeClr val="tx1"/>
              </a:solidFill>
              <a:latin typeface="宋体" panose="02010600030101010101" pitchFamily="2" charset="-122"/>
              <a:ea typeface="宋体" panose="02010600030101010101" pitchFamily="2" charset="-122"/>
            </a:endParaRPr>
          </a:p>
        </p:txBody>
      </p:sp>
      <p:sp>
        <p:nvSpPr>
          <p:cNvPr id="32" name="矩形 31"/>
          <p:cNvSpPr/>
          <p:nvPr/>
        </p:nvSpPr>
        <p:spPr>
          <a:xfrm>
            <a:off x="8747125" y="4399280"/>
            <a:ext cx="1224280" cy="187200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a:lnSpc>
                <a:spcPts val="18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buClrTx/>
              <a:buSzTx/>
              <a:buNone/>
            </a:pPr>
            <a:r>
              <a:rPr lang="zh-CN" sz="1000" b="1" dirty="0">
                <a:solidFill>
                  <a:schemeClr val="tx1"/>
                </a:solidFill>
                <a:latin typeface="宋体" panose="02010600030101010101" pitchFamily="2" charset="-122"/>
                <a:ea typeface="宋体" panose="02010600030101010101" pitchFamily="2" charset="-122"/>
                <a:sym typeface="+mn-ea"/>
              </a:rPr>
              <a:t>佳农食品（上海）佳沃集团（浙江）杨氏果业（江西）农夫山泉（浙江）</a:t>
            </a:r>
            <a:endParaRPr lang="zh-CN" sz="1000" b="1" dirty="0">
              <a:solidFill>
                <a:schemeClr val="tx1"/>
              </a:solidFill>
              <a:latin typeface="宋体" panose="02010600030101010101" pitchFamily="2" charset="-122"/>
              <a:ea typeface="宋体" panose="02010600030101010101" pitchFamily="2" charset="-122"/>
            </a:endParaRPr>
          </a:p>
          <a:p>
            <a:pPr marR="0" algn="dist" rtl="0">
              <a:lnSpc>
                <a:spcPts val="1800"/>
              </a:lnSpc>
              <a:buClrTx/>
              <a:buSzTx/>
              <a:buNone/>
            </a:pPr>
            <a:endParaRPr lang="zh-CN" altLang="en-US" sz="1000" b="1" dirty="0">
              <a:solidFill>
                <a:schemeClr val="tx1"/>
              </a:solidFill>
              <a:latin typeface="宋体" panose="02010600030101010101" pitchFamily="2" charset="-122"/>
              <a:ea typeface="宋体" panose="02010600030101010101" pitchFamily="2" charset="-122"/>
            </a:endParaRPr>
          </a:p>
        </p:txBody>
      </p:sp>
      <p:sp>
        <p:nvSpPr>
          <p:cNvPr id="33" name="文本框 32"/>
          <p:cNvSpPr txBox="true"/>
          <p:nvPr/>
        </p:nvSpPr>
        <p:spPr>
          <a:xfrm>
            <a:off x="10603865" y="6861175"/>
            <a:ext cx="3275965" cy="953135"/>
          </a:xfrm>
          <a:prstGeom prst="rect">
            <a:avLst/>
          </a:prstGeom>
          <a:noFill/>
        </p:spPr>
        <p:txBody>
          <a:bodyPr wrap="square" rtlCol="0" anchor="ctr" anchorCtr="false">
            <a:spAutoFit/>
          </a:bodyPr>
          <a:lstStyle/>
          <a:p>
            <a:pPr algn="l">
              <a:buClrTx/>
              <a:buSzTx/>
              <a:buNone/>
            </a:pPr>
            <a:r>
              <a:rPr lang="zh-CN" altLang="en-US" sz="1400" b="1" dirty="0">
                <a:latin typeface="微软雅黑" panose="020B0503020204020204" charset="-122"/>
                <a:ea typeface="微软雅黑" panose="020B0503020204020204" charset="-122"/>
              </a:rPr>
              <a:t>在谈项目：</a:t>
            </a:r>
            <a:endParaRPr lang="zh-CN" altLang="en-US" sz="1400" b="1" dirty="0">
              <a:latin typeface="微软雅黑" panose="020B0503020204020204" charset="-122"/>
              <a:ea typeface="微软雅黑" panose="020B0503020204020204" charset="-122"/>
            </a:endParaRPr>
          </a:p>
          <a:p>
            <a:pPr algn="l">
              <a:buClrTx/>
              <a:buSzTx/>
              <a:buNone/>
            </a:pPr>
            <a:r>
              <a:rPr lang="zh-CN" sz="1400">
                <a:latin typeface="宋体" panose="02010600030101010101" pitchFamily="2" charset="-122"/>
                <a:ea typeface="宋体" panose="02010600030101010101" pitchFamily="2" charset="-122"/>
                <a:sym typeface="+mn-ea"/>
              </a:rPr>
              <a:t>桂林特色食品三产融合示范园项目（临桂）、雁山区新雅泽园食品生产基地项目</a:t>
            </a:r>
            <a:endParaRPr lang="zh-CN" sz="1400">
              <a:latin typeface="宋体" panose="02010600030101010101" pitchFamily="2" charset="-122"/>
              <a:ea typeface="宋体" panose="02010600030101010101" pitchFamily="2" charset="-122"/>
              <a:sym typeface="+mn-ea"/>
            </a:endParaRPr>
          </a:p>
        </p:txBody>
      </p:sp>
      <p:cxnSp>
        <p:nvCxnSpPr>
          <p:cNvPr id="41" name="肘形连接符 40"/>
          <p:cNvCxnSpPr/>
          <p:nvPr/>
        </p:nvCxnSpPr>
        <p:spPr>
          <a:xfrm rot="5400000" flipV="true">
            <a:off x="2101771" y="981391"/>
            <a:ext cx="396000" cy="864000"/>
          </a:xfrm>
          <a:prstGeom prst="bentConnector3">
            <a:avLst>
              <a:gd name="adj1" fmla="val 49951"/>
            </a:avLst>
          </a:prstGeom>
        </p:spPr>
        <p:style>
          <a:lnRef idx="3">
            <a:schemeClr val="dk1"/>
          </a:lnRef>
          <a:fillRef idx="0">
            <a:schemeClr val="dk1"/>
          </a:fillRef>
          <a:effectRef idx="2">
            <a:schemeClr val="dk1"/>
          </a:effectRef>
          <a:fontRef idx="minor">
            <a:schemeClr val="tx1"/>
          </a:fontRef>
        </p:style>
      </p:cxnSp>
      <p:cxnSp>
        <p:nvCxnSpPr>
          <p:cNvPr id="43" name="肘形连接符 42"/>
          <p:cNvCxnSpPr/>
          <p:nvPr/>
        </p:nvCxnSpPr>
        <p:spPr>
          <a:xfrm rot="5400000">
            <a:off x="1251725" y="999390"/>
            <a:ext cx="396000" cy="828000"/>
          </a:xfrm>
          <a:prstGeom prst="bentConnector3">
            <a:avLst>
              <a:gd name="adj1" fmla="val 49951"/>
            </a:avLst>
          </a:prstGeom>
        </p:spPr>
        <p:style>
          <a:lnRef idx="3">
            <a:schemeClr val="dk1"/>
          </a:lnRef>
          <a:fillRef idx="0">
            <a:schemeClr val="dk1"/>
          </a:fillRef>
          <a:effectRef idx="2">
            <a:schemeClr val="dk1"/>
          </a:effectRef>
          <a:fontRef idx="minor">
            <a:schemeClr val="tx1"/>
          </a:fontRef>
        </p:style>
      </p:cxnSp>
      <p:graphicFrame>
        <p:nvGraphicFramePr>
          <p:cNvPr id="44" name="table 728"/>
          <p:cNvGraphicFramePr>
            <a:graphicFrameLocks noGrp="true"/>
          </p:cNvGraphicFramePr>
          <p:nvPr>
            <p:custDataLst>
              <p:tags r:id="rId2"/>
            </p:custDataLst>
          </p:nvPr>
        </p:nvGraphicFramePr>
        <p:xfrm>
          <a:off x="419735" y="811530"/>
          <a:ext cx="2947035" cy="403860"/>
        </p:xfrm>
        <a:graphic>
          <a:graphicData uri="http://schemas.openxmlformats.org/drawingml/2006/table">
            <a:tbl>
              <a:tblPr>
                <a:solidFill>
                  <a:srgbClr val="C5E0B3"/>
                </a:solidFill>
              </a:tblPr>
              <a:tblGrid>
                <a:gridCol w="2947035"/>
              </a:tblGrid>
              <a:tr h="403860">
                <a:tc>
                  <a:txBody>
                    <a:bodyPr/>
                    <a:lstStyle/>
                    <a:p>
                      <a:pPr algn="ctr" rtl="0" eaLnBrk="0">
                        <a:lnSpc>
                          <a:spcPct val="109000"/>
                        </a:lnSpc>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上游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anchor="ctr">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C5E0B3"/>
                    </a:solidFill>
                  </a:tcPr>
                </a:tc>
              </a:tr>
            </a:tbl>
          </a:graphicData>
        </a:graphic>
      </p:graphicFrame>
      <p:graphicFrame>
        <p:nvGraphicFramePr>
          <p:cNvPr id="45" name="table 730"/>
          <p:cNvGraphicFramePr>
            <a:graphicFrameLocks noGrp="true"/>
          </p:cNvGraphicFramePr>
          <p:nvPr>
            <p:custDataLst>
              <p:tags r:id="rId3"/>
            </p:custDataLst>
          </p:nvPr>
        </p:nvGraphicFramePr>
        <p:xfrm>
          <a:off x="10778490" y="791845"/>
          <a:ext cx="4145915" cy="403860"/>
        </p:xfrm>
        <a:graphic>
          <a:graphicData uri="http://schemas.openxmlformats.org/drawingml/2006/table">
            <a:tbl>
              <a:tblPr>
                <a:solidFill>
                  <a:srgbClr val="B7DDE8"/>
                </a:solidFill>
              </a:tblPr>
              <a:tblGrid>
                <a:gridCol w="4145915"/>
              </a:tblGrid>
              <a:tr h="403860">
                <a:tc>
                  <a:txBody>
                    <a:bodyPr/>
                    <a:lstStyle/>
                    <a:p>
                      <a:pPr algn="ctr" rtl="0" eaLnBrk="0">
                        <a:lnSpc>
                          <a:spcPct val="109000"/>
                        </a:lnSpc>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下游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anchor="ctr">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B7DDE8"/>
                    </a:solidFill>
                  </a:tcPr>
                </a:tc>
              </a:tr>
            </a:tbl>
          </a:graphicData>
        </a:graphic>
      </p:graphicFrame>
      <p:graphicFrame>
        <p:nvGraphicFramePr>
          <p:cNvPr id="46" name="table 732"/>
          <p:cNvGraphicFramePr>
            <a:graphicFrameLocks noGrp="true"/>
          </p:cNvGraphicFramePr>
          <p:nvPr>
            <p:custDataLst>
              <p:tags r:id="rId4"/>
            </p:custDataLst>
          </p:nvPr>
        </p:nvGraphicFramePr>
        <p:xfrm>
          <a:off x="4090035" y="784225"/>
          <a:ext cx="5881370" cy="390525"/>
        </p:xfrm>
        <a:graphic>
          <a:graphicData uri="http://schemas.openxmlformats.org/drawingml/2006/table">
            <a:tbl>
              <a:tblPr>
                <a:solidFill>
                  <a:srgbClr val="99CCFF"/>
                </a:solidFill>
              </a:tblPr>
              <a:tblGrid>
                <a:gridCol w="5881370"/>
              </a:tblGrid>
              <a:tr h="390525">
                <a:tc>
                  <a:txBody>
                    <a:bodyPr/>
                    <a:lstStyle/>
                    <a:p>
                      <a:pPr algn="ctr" rtl="0" eaLnBrk="0">
                        <a:lnSpc>
                          <a:spcPct val="109000"/>
                        </a:lnSpc>
                      </a:pPr>
                      <a:r>
                        <a:rPr sz="14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中游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anchor="ctr">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99CCFF"/>
                    </a:solidFill>
                  </a:tcPr>
                </a:tc>
              </a:tr>
            </a:tbl>
          </a:graphicData>
        </a:graphic>
      </p:graphicFrame>
      <p:sp>
        <p:nvSpPr>
          <p:cNvPr id="47" name="右箭头 46"/>
          <p:cNvSpPr/>
          <p:nvPr/>
        </p:nvSpPr>
        <p:spPr>
          <a:xfrm>
            <a:off x="3514725" y="865505"/>
            <a:ext cx="446405" cy="295910"/>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48" name="右箭头 47"/>
          <p:cNvSpPr/>
          <p:nvPr/>
        </p:nvSpPr>
        <p:spPr>
          <a:xfrm>
            <a:off x="10170795" y="842328"/>
            <a:ext cx="433070" cy="288925"/>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cxnSp>
        <p:nvCxnSpPr>
          <p:cNvPr id="49" name="直接连接符 48"/>
          <p:cNvCxnSpPr/>
          <p:nvPr/>
        </p:nvCxnSpPr>
        <p:spPr>
          <a:xfrm>
            <a:off x="1029335" y="2136775"/>
            <a:ext cx="4445" cy="21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2752090" y="2141220"/>
            <a:ext cx="4445" cy="21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2743835" y="4188460"/>
            <a:ext cx="4445" cy="21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肘形连接符 52"/>
          <p:cNvCxnSpPr/>
          <p:nvPr/>
        </p:nvCxnSpPr>
        <p:spPr>
          <a:xfrm rot="5400000" flipV="true">
            <a:off x="7965425" y="190050"/>
            <a:ext cx="432000" cy="2376000"/>
          </a:xfrm>
          <a:prstGeom prst="bentConnector3">
            <a:avLst>
              <a:gd name="adj1" fmla="val 49951"/>
            </a:avLst>
          </a:prstGeom>
        </p:spPr>
        <p:style>
          <a:lnRef idx="3">
            <a:schemeClr val="dk1"/>
          </a:lnRef>
          <a:fillRef idx="0">
            <a:schemeClr val="dk1"/>
          </a:fillRef>
          <a:effectRef idx="2">
            <a:schemeClr val="dk1"/>
          </a:effectRef>
          <a:fontRef idx="minor">
            <a:schemeClr val="tx1"/>
          </a:fontRef>
        </p:style>
      </p:cxnSp>
      <p:cxnSp>
        <p:nvCxnSpPr>
          <p:cNvPr id="54" name="肘形连接符 53"/>
          <p:cNvCxnSpPr/>
          <p:nvPr/>
        </p:nvCxnSpPr>
        <p:spPr>
          <a:xfrm rot="5400000">
            <a:off x="5661890" y="262050"/>
            <a:ext cx="432000" cy="2232000"/>
          </a:xfrm>
          <a:prstGeom prst="bentConnector3">
            <a:avLst>
              <a:gd name="adj1" fmla="val 49951"/>
            </a:avLst>
          </a:prstGeom>
        </p:spPr>
        <p:style>
          <a:lnRef idx="3">
            <a:schemeClr val="dk1"/>
          </a:lnRef>
          <a:fillRef idx="0">
            <a:schemeClr val="dk1"/>
          </a:fillRef>
          <a:effectRef idx="2">
            <a:schemeClr val="dk1"/>
          </a:effectRef>
          <a:fontRef idx="minor">
            <a:schemeClr val="tx1"/>
          </a:fontRef>
        </p:style>
      </p:cxnSp>
      <p:cxnSp>
        <p:nvCxnSpPr>
          <p:cNvPr id="55" name="肘形连接符 54"/>
          <p:cNvCxnSpPr/>
          <p:nvPr/>
        </p:nvCxnSpPr>
        <p:spPr>
          <a:xfrm rot="5400000" flipV="true">
            <a:off x="7234475" y="940750"/>
            <a:ext cx="396000" cy="864000"/>
          </a:xfrm>
          <a:prstGeom prst="bentConnector3">
            <a:avLst>
              <a:gd name="adj1" fmla="val 49951"/>
            </a:avLst>
          </a:prstGeom>
        </p:spPr>
        <p:style>
          <a:lnRef idx="3">
            <a:schemeClr val="dk1"/>
          </a:lnRef>
          <a:fillRef idx="0">
            <a:schemeClr val="dk1"/>
          </a:fillRef>
          <a:effectRef idx="2">
            <a:schemeClr val="dk1"/>
          </a:effectRef>
          <a:fontRef idx="minor">
            <a:schemeClr val="tx1"/>
          </a:fontRef>
        </p:style>
      </p:cxnSp>
      <p:cxnSp>
        <p:nvCxnSpPr>
          <p:cNvPr id="56" name="肘形连接符 55"/>
          <p:cNvCxnSpPr/>
          <p:nvPr/>
        </p:nvCxnSpPr>
        <p:spPr>
          <a:xfrm rot="5400000">
            <a:off x="6453890" y="1030750"/>
            <a:ext cx="396000" cy="684000"/>
          </a:xfrm>
          <a:prstGeom prst="bentConnector3">
            <a:avLst>
              <a:gd name="adj1" fmla="val 49951"/>
            </a:avLst>
          </a:prstGeom>
        </p:spPr>
        <p:style>
          <a:lnRef idx="3">
            <a:schemeClr val="dk1"/>
          </a:lnRef>
          <a:fillRef idx="0">
            <a:schemeClr val="dk1"/>
          </a:fillRef>
          <a:effectRef idx="2">
            <a:schemeClr val="dk1"/>
          </a:effectRef>
          <a:fontRef idx="minor">
            <a:schemeClr val="tx1"/>
          </a:fontRef>
        </p:style>
      </p:cxnSp>
      <p:cxnSp>
        <p:nvCxnSpPr>
          <p:cNvPr id="64" name="直接连接符 63"/>
          <p:cNvCxnSpPr/>
          <p:nvPr/>
        </p:nvCxnSpPr>
        <p:spPr>
          <a:xfrm>
            <a:off x="6309995" y="4188460"/>
            <a:ext cx="4445" cy="21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矩形 4"/>
          <p:cNvSpPr/>
          <p:nvPr/>
        </p:nvSpPr>
        <p:spPr>
          <a:xfrm>
            <a:off x="10778490" y="635"/>
            <a:ext cx="2143125" cy="49530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ct val="100000"/>
              </a:lnSpc>
              <a:buClrTx/>
              <a:buSzTx/>
              <a:buNone/>
            </a:pPr>
            <a:r>
              <a:rPr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现有产业链环节、落地企业</a:t>
            </a:r>
            <a:endParaRPr lang="zh-CN" altLang="en-US" sz="1000" b="1" dirty="0">
              <a:solidFill>
                <a:schemeClr val="tx1"/>
              </a:solidFill>
              <a:latin typeface="微软雅黑" panose="020B0503020204020204" charset="-122"/>
              <a:ea typeface="微软雅黑" panose="020B0503020204020204" charset="-122"/>
              <a:sym typeface="+mn-ea"/>
            </a:endParaRPr>
          </a:p>
        </p:txBody>
      </p:sp>
      <p:sp>
        <p:nvSpPr>
          <p:cNvPr id="18" name="矩形 17"/>
          <p:cNvSpPr/>
          <p:nvPr/>
        </p:nvSpPr>
        <p:spPr>
          <a:xfrm>
            <a:off x="13136245" y="635"/>
            <a:ext cx="1894840" cy="49593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lnSpc>
                <a:spcPts val="1400"/>
              </a:lnSpc>
              <a:buClrTx/>
              <a:buSzTx/>
              <a:buNone/>
            </a:pPr>
            <a:endPar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marR="0" algn="ctr" rtl="0">
              <a:lnSpc>
                <a:spcPts val="1400"/>
              </a:lnSpc>
              <a:buClrTx/>
              <a:buSzTx/>
              <a:buNone/>
            </a:pPr>
            <a:endPar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marR="0" algn="ctr" rtl="0">
              <a:lnSpc>
                <a:spcPts val="1400"/>
              </a:lnSpc>
              <a:buClrTx/>
              <a:buSzTx/>
              <a:buNone/>
            </a:pPr>
            <a:r>
              <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重点补链</a:t>
            </a:r>
            <a:r>
              <a:rPr lang="zh-CN"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、强链、延链</a:t>
            </a:r>
            <a:r>
              <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环节、</a:t>
            </a:r>
            <a:r>
              <a:rPr sz="1000" kern="0" spc="-220" dirty="0">
                <a:solidFill>
                  <a:srgbClr val="000000">
                    <a:alpha val="100000"/>
                  </a:srgbClr>
                </a:solidFill>
                <a:latin typeface="黑体" panose="02010609060101010101" charset="-122"/>
                <a:ea typeface="黑体" panose="02010609060101010101" charset="-122"/>
                <a:cs typeface="黑体" panose="02010609060101010101" charset="-122"/>
                <a:sym typeface="+mn-ea"/>
              </a:rPr>
              <a:t> </a:t>
            </a:r>
            <a:r>
              <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目标企业</a:t>
            </a:r>
            <a:endParaRPr sz="1000" strike="noStrike" noProof="1">
              <a:latin typeface="黑体" panose="02010609060101010101" charset="-122"/>
              <a:ea typeface="黑体" panose="02010609060101010101" charset="-122"/>
              <a:cs typeface="黑体" panose="02010609060101010101" charset="-122"/>
            </a:endParaRPr>
          </a:p>
          <a:p>
            <a:pPr marR="0" algn="ctr" rtl="0">
              <a:lnSpc>
                <a:spcPts val="1400"/>
              </a:lnSpc>
              <a:buClrTx/>
              <a:buSzTx/>
              <a:buNone/>
            </a:pP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ctr" rtl="0"/>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8" name="picture 718"/>
          <p:cNvPicPr>
            <a:picLocks noChangeAspect="true"/>
          </p:cNvPicPr>
          <p:nvPr/>
        </p:nvPicPr>
        <p:blipFill>
          <a:blip r:embed="rId1"/>
          <a:stretch>
            <a:fillRect/>
          </a:stretch>
        </p:blipFill>
        <p:spPr>
          <a:xfrm rot="21600000">
            <a:off x="4756848" y="1302130"/>
            <a:ext cx="15548" cy="7596000"/>
          </a:xfrm>
          <a:prstGeom prst="rect">
            <a:avLst/>
          </a:prstGeom>
        </p:spPr>
      </p:pic>
      <p:pic>
        <p:nvPicPr>
          <p:cNvPr id="720" name="picture 720"/>
          <p:cNvPicPr>
            <a:picLocks noChangeAspect="true"/>
          </p:cNvPicPr>
          <p:nvPr/>
        </p:nvPicPr>
        <p:blipFill>
          <a:blip r:embed="rId2"/>
          <a:stretch>
            <a:fillRect/>
          </a:stretch>
        </p:blipFill>
        <p:spPr>
          <a:xfrm rot="21600000">
            <a:off x="10519219" y="1309750"/>
            <a:ext cx="15600" cy="7596000"/>
          </a:xfrm>
          <a:prstGeom prst="rect">
            <a:avLst/>
          </a:prstGeom>
        </p:spPr>
      </p:pic>
      <p:graphicFrame>
        <p:nvGraphicFramePr>
          <p:cNvPr id="728" name="table 728"/>
          <p:cNvGraphicFramePr>
            <a:graphicFrameLocks noGrp="true"/>
          </p:cNvGraphicFramePr>
          <p:nvPr>
            <p:custDataLst>
              <p:tags r:id="rId3"/>
            </p:custDataLst>
          </p:nvPr>
        </p:nvGraphicFramePr>
        <p:xfrm>
          <a:off x="188595" y="774065"/>
          <a:ext cx="4210685" cy="421640"/>
        </p:xfrm>
        <a:graphic>
          <a:graphicData uri="http://schemas.openxmlformats.org/drawingml/2006/table">
            <a:tbl>
              <a:tblPr>
                <a:solidFill>
                  <a:srgbClr val="C5E0B3"/>
                </a:solidFill>
              </a:tblPr>
              <a:tblGrid>
                <a:gridCol w="4210685"/>
              </a:tblGrid>
              <a:tr h="421640">
                <a:tc>
                  <a:txBody>
                    <a:bodyPr/>
                    <a:lstStyle/>
                    <a:p>
                      <a:pPr algn="ctr" rtl="0" eaLnBrk="0">
                        <a:lnSpc>
                          <a:spcPct val="109000"/>
                        </a:lnSpc>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上游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anchor="ctr">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C5E0B3"/>
                    </a:solidFill>
                  </a:tcPr>
                </a:tc>
              </a:tr>
            </a:tbl>
          </a:graphicData>
        </a:graphic>
      </p:graphicFrame>
      <p:graphicFrame>
        <p:nvGraphicFramePr>
          <p:cNvPr id="730" name="table 730"/>
          <p:cNvGraphicFramePr>
            <a:graphicFrameLocks noGrp="true"/>
          </p:cNvGraphicFramePr>
          <p:nvPr>
            <p:custDataLst>
              <p:tags r:id="rId4"/>
            </p:custDataLst>
          </p:nvPr>
        </p:nvGraphicFramePr>
        <p:xfrm>
          <a:off x="11141075" y="758825"/>
          <a:ext cx="3610610" cy="436245"/>
        </p:xfrm>
        <a:graphic>
          <a:graphicData uri="http://schemas.openxmlformats.org/drawingml/2006/table">
            <a:tbl>
              <a:tblPr>
                <a:solidFill>
                  <a:srgbClr val="B7DDE8"/>
                </a:solidFill>
              </a:tblPr>
              <a:tblGrid>
                <a:gridCol w="3610610"/>
              </a:tblGrid>
              <a:tr h="436245">
                <a:tc>
                  <a:txBody>
                    <a:bodyPr/>
                    <a:lstStyle/>
                    <a:p>
                      <a:pPr algn="ctr" rtl="0" eaLnBrk="0">
                        <a:lnSpc>
                          <a:spcPct val="109000"/>
                        </a:lnSpc>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下游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anchor="ctr">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B7DDE8"/>
                    </a:solidFill>
                  </a:tcPr>
                </a:tc>
              </a:tr>
            </a:tbl>
          </a:graphicData>
        </a:graphic>
      </p:graphicFrame>
      <p:graphicFrame>
        <p:nvGraphicFramePr>
          <p:cNvPr id="732" name="table 732"/>
          <p:cNvGraphicFramePr>
            <a:graphicFrameLocks noGrp="true"/>
          </p:cNvGraphicFramePr>
          <p:nvPr>
            <p:custDataLst>
              <p:tags r:id="rId5"/>
            </p:custDataLst>
          </p:nvPr>
        </p:nvGraphicFramePr>
        <p:xfrm>
          <a:off x="5189855" y="789940"/>
          <a:ext cx="4775200" cy="401955"/>
        </p:xfrm>
        <a:graphic>
          <a:graphicData uri="http://schemas.openxmlformats.org/drawingml/2006/table">
            <a:tbl>
              <a:tblPr>
                <a:solidFill>
                  <a:srgbClr val="99CCFF"/>
                </a:solidFill>
              </a:tblPr>
              <a:tblGrid>
                <a:gridCol w="4775200"/>
              </a:tblGrid>
              <a:tr h="401955">
                <a:tc>
                  <a:txBody>
                    <a:bodyPr/>
                    <a:lstStyle/>
                    <a:p>
                      <a:pPr algn="ctr" rtl="0" eaLnBrk="0">
                        <a:lnSpc>
                          <a:spcPct val="109000"/>
                        </a:lnSpc>
                      </a:pPr>
                      <a:r>
                        <a:rPr sz="14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中游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anchor="ctr">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99CCFF"/>
                    </a:solidFill>
                  </a:tcPr>
                </a:tc>
              </a:tr>
            </a:tbl>
          </a:graphicData>
        </a:graphic>
      </p:graphicFrame>
      <p:sp>
        <p:nvSpPr>
          <p:cNvPr id="2" name="圆角矩形 1"/>
          <p:cNvSpPr/>
          <p:nvPr/>
        </p:nvSpPr>
        <p:spPr>
          <a:xfrm>
            <a:off x="414020" y="8870950"/>
            <a:ext cx="14420850" cy="1238250"/>
          </a:xfrm>
          <a:prstGeom prst="roundRect">
            <a:avLst/>
          </a:prstGeom>
          <a:solidFill>
            <a:schemeClr val="accent1">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l"/>
            <a:r>
              <a:rPr lang="zh-CN" altLang="en-US" sz="1400">
                <a:solidFill>
                  <a:schemeClr val="tx1"/>
                </a:solidFill>
                <a:latin typeface="黑体" panose="02010609060101010101" charset="-122"/>
                <a:ea typeface="黑体" panose="02010609060101010101" charset="-122"/>
                <a:cs typeface="黑体" panose="02010609060101010101" charset="-122"/>
                <a:sym typeface="+mn-ea"/>
              </a:rPr>
              <a:t>桂林米粉产业链：以保联、康乐人、三养胶麦、金土地粮油等为龙头企业，共有干湿米粉和预包装米粉生产等规上企业</a:t>
            </a:r>
            <a:r>
              <a:rPr lang="en-US" altLang="zh-CN" sz="1400">
                <a:solidFill>
                  <a:schemeClr val="tx1"/>
                </a:solidFill>
                <a:latin typeface="黑体" panose="02010609060101010101" charset="-122"/>
                <a:ea typeface="黑体" panose="02010609060101010101" charset="-122"/>
                <a:cs typeface="黑体" panose="02010609060101010101" charset="-122"/>
                <a:sym typeface="+mn-ea"/>
              </a:rPr>
              <a:t>8</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家。202</a:t>
            </a:r>
            <a:r>
              <a:rPr lang="en-US" altLang="zh-CN" sz="1400">
                <a:solidFill>
                  <a:schemeClr val="tx1"/>
                </a:solidFill>
                <a:latin typeface="黑体" panose="02010609060101010101" charset="-122"/>
                <a:ea typeface="黑体" panose="02010609060101010101" charset="-122"/>
                <a:cs typeface="黑体" panose="02010609060101010101" charset="-122"/>
                <a:sym typeface="+mn-ea"/>
              </a:rPr>
              <a:t>4</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年实现规模工业总产值</a:t>
            </a:r>
            <a:r>
              <a:rPr lang="en-US" altLang="zh-CN" sz="1400">
                <a:solidFill>
                  <a:schemeClr val="tx1"/>
                </a:solidFill>
                <a:latin typeface="黑体" panose="02010609060101010101" charset="-122"/>
                <a:ea typeface="黑体" panose="02010609060101010101" charset="-122"/>
                <a:cs typeface="黑体" panose="02010609060101010101" charset="-122"/>
                <a:sym typeface="+mn-ea"/>
              </a:rPr>
              <a:t>4.81</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亿元。目前，已经初步形成从上游米糠油加工，到中游干、湿米粉和预包装米粉生产，到下游各线下米粉店、线上店铺等较为完整的产业链条。产业链缺项、弱项主要集中在高端干米粉、预包装米粉口味保存和米粉品牌运营上。下一步，桂林市米粉产业链中游将主要围绕产品保存、下游将主要围绕米粉品牌</a:t>
            </a:r>
            <a:r>
              <a:rPr lang="en-US" altLang="zh-CN" sz="1400">
                <a:solidFill>
                  <a:schemeClr val="tx1"/>
                </a:solidFill>
                <a:latin typeface="黑体" panose="02010609060101010101" charset="-122"/>
                <a:ea typeface="黑体" panose="02010609060101010101" charset="-122"/>
                <a:cs typeface="黑体" panose="02010609060101010101" charset="-122"/>
                <a:sym typeface="+mn-ea"/>
              </a:rPr>
              <a:t>IP</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运营等重点缺项、弱项环节进行招商引资，力争到</a:t>
            </a:r>
            <a:r>
              <a:rPr lang="en-US" altLang="zh-CN" sz="1400">
                <a:solidFill>
                  <a:schemeClr val="tx1"/>
                </a:solidFill>
                <a:latin typeface="黑体" panose="02010609060101010101" charset="-122"/>
                <a:ea typeface="黑体" panose="02010609060101010101" charset="-122"/>
                <a:cs typeface="黑体" panose="02010609060101010101" charset="-122"/>
                <a:sym typeface="+mn-ea"/>
              </a:rPr>
              <a:t>2035</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年实现米粉产业产值</a:t>
            </a:r>
            <a:r>
              <a:rPr lang="en-US" altLang="zh-CN" sz="1400">
                <a:solidFill>
                  <a:schemeClr val="tx1"/>
                </a:solidFill>
                <a:latin typeface="黑体" panose="02010609060101010101" charset="-122"/>
                <a:ea typeface="黑体" panose="02010609060101010101" charset="-122"/>
                <a:cs typeface="黑体" panose="02010609060101010101" charset="-122"/>
                <a:sym typeface="+mn-ea"/>
              </a:rPr>
              <a:t>200</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亿元目标。</a:t>
            </a:r>
            <a:endParaRPr lang="zh-CN" altLang="en-US" sz="1400">
              <a:solidFill>
                <a:schemeClr val="tx1"/>
              </a:solidFill>
              <a:latin typeface="黑体" panose="02010609060101010101" charset="-122"/>
              <a:ea typeface="黑体" panose="02010609060101010101" charset="-122"/>
              <a:cs typeface="黑体" panose="02010609060101010101" charset="-122"/>
            </a:endParaRPr>
          </a:p>
        </p:txBody>
      </p:sp>
      <p:sp>
        <p:nvSpPr>
          <p:cNvPr id="25" name="文本框 24"/>
          <p:cNvSpPr txBox="true"/>
          <p:nvPr/>
        </p:nvSpPr>
        <p:spPr>
          <a:xfrm>
            <a:off x="5189855" y="6490335"/>
            <a:ext cx="4739640" cy="1599565"/>
          </a:xfrm>
          <a:prstGeom prst="rect">
            <a:avLst/>
          </a:prstGeom>
          <a:noFill/>
        </p:spPr>
        <p:txBody>
          <a:bodyPr wrap="square" rtlCol="0" anchor="ctr" anchorCtr="false">
            <a:spAutoFit/>
          </a:bodyPr>
          <a:lstStyle/>
          <a:p>
            <a:pPr algn="l">
              <a:buClrTx/>
              <a:buSzTx/>
              <a:buNone/>
            </a:pPr>
            <a:r>
              <a:rPr lang="zh-CN" altLang="en-US" sz="1400" b="1">
                <a:latin typeface="宋体" panose="02010600030101010101" pitchFamily="2" charset="-122"/>
                <a:ea typeface="宋体" panose="02010600030101010101" pitchFamily="2" charset="-122"/>
              </a:rPr>
              <a:t>重</a:t>
            </a:r>
            <a:r>
              <a:rPr lang="zh-CN" altLang="en-US" sz="1400" b="1" dirty="0">
                <a:latin typeface="微软雅黑" panose="020B0503020204020204" charset="-122"/>
                <a:ea typeface="微软雅黑" panose="020B0503020204020204" charset="-122"/>
              </a:rPr>
              <a:t>点的发展方向：</a:t>
            </a:r>
            <a:endParaRPr lang="zh-CN" altLang="en-US" sz="1400" b="1" dirty="0">
              <a:latin typeface="微软雅黑" panose="020B0503020204020204" charset="-122"/>
              <a:ea typeface="微软雅黑" panose="020B0503020204020204" charset="-122"/>
            </a:endParaRPr>
          </a:p>
          <a:p>
            <a:pPr algn="l">
              <a:buClrTx/>
              <a:buSzTx/>
              <a:buNone/>
            </a:pPr>
            <a:r>
              <a:rPr lang="zh-CN" sz="1400">
                <a:latin typeface="宋体" panose="02010600030101010101" pitchFamily="2" charset="-122"/>
                <a:ea typeface="宋体" panose="02010600030101010101" pitchFamily="2" charset="-122"/>
                <a:sym typeface="+mn-ea"/>
              </a:rPr>
              <a:t>按照“市场化导向、工业化生产、旅游化包装、网络化营销”的理念，全产业链推进，一二三产融合发展，走桂林特色的米粉产业化道路，推动桂林米粉从“小特产”向“大产业”转变，将桂林米粉打造成为世界闻名、永续发展、永葆魅力的“桂林经典”品牌。实现桂林米粉向</a:t>
            </a:r>
            <a:r>
              <a:rPr lang="en-US" altLang="zh-CN" sz="1400">
                <a:latin typeface="宋体" panose="02010600030101010101" pitchFamily="2" charset="-122"/>
                <a:ea typeface="宋体" panose="02010600030101010101" pitchFamily="2" charset="-122"/>
                <a:sym typeface="+mn-ea"/>
              </a:rPr>
              <a:t>200</a:t>
            </a:r>
            <a:r>
              <a:rPr lang="zh-CN" sz="1400">
                <a:latin typeface="宋体" panose="02010600030101010101" pitchFamily="2" charset="-122"/>
                <a:ea typeface="宋体" panose="02010600030101010101" pitchFamily="2" charset="-122"/>
                <a:sym typeface="+mn-ea"/>
              </a:rPr>
              <a:t>亿级大产业升级发展。</a:t>
            </a:r>
            <a:endParaRPr lang="zh-CN" sz="1400">
              <a:latin typeface="宋体" panose="02010600030101010101" pitchFamily="2" charset="-122"/>
              <a:ea typeface="宋体" panose="02010600030101010101" pitchFamily="2" charset="-122"/>
              <a:sym typeface="+mn-ea"/>
            </a:endParaRPr>
          </a:p>
        </p:txBody>
      </p:sp>
      <p:sp>
        <p:nvSpPr>
          <p:cNvPr id="26" name="文本框 25"/>
          <p:cNvSpPr txBox="true"/>
          <p:nvPr/>
        </p:nvSpPr>
        <p:spPr>
          <a:xfrm>
            <a:off x="36830" y="6490336"/>
            <a:ext cx="4515485" cy="1383665"/>
          </a:xfrm>
          <a:prstGeom prst="rect">
            <a:avLst/>
          </a:prstGeom>
          <a:noFill/>
        </p:spPr>
        <p:txBody>
          <a:bodyPr wrap="square" rtlCol="0" anchor="ctr" anchorCtr="false">
            <a:spAutoFit/>
          </a:bodyPr>
          <a:lstStyle/>
          <a:p>
            <a:pPr algn="l">
              <a:buClrTx/>
              <a:buSzTx/>
              <a:buNone/>
            </a:pPr>
            <a:r>
              <a:rPr lang="zh-CN" altLang="en-US" sz="1400" b="1" dirty="0">
                <a:latin typeface="微软雅黑" panose="020B0503020204020204" charset="-122"/>
                <a:ea typeface="微软雅黑" panose="020B0503020204020204" charset="-122"/>
              </a:rPr>
              <a:t>在建的重大项目：</a:t>
            </a:r>
            <a:endParaRPr lang="zh-CN" altLang="en-US" sz="1400" b="1" dirty="0">
              <a:latin typeface="微软雅黑" panose="020B0503020204020204" charset="-122"/>
              <a:ea typeface="微软雅黑" panose="020B0503020204020204" charset="-122"/>
            </a:endParaRPr>
          </a:p>
          <a:p>
            <a:pPr algn="l">
              <a:buClrTx/>
              <a:buSzTx/>
              <a:buNone/>
            </a:pPr>
            <a:r>
              <a:rPr lang="zh-CN" altLang="en-US" sz="1400">
                <a:latin typeface="宋体" panose="02010600030101010101" pitchFamily="2" charset="-122"/>
                <a:ea typeface="宋体" panose="02010600030101010101" pitchFamily="2" charset="-122"/>
                <a:sym typeface="+mn-ea"/>
              </a:rPr>
              <a:t>（</a:t>
            </a:r>
            <a:r>
              <a:rPr lang="en-US" altLang="zh-CN" sz="1400">
                <a:latin typeface="宋体" panose="02010600030101010101" pitchFamily="2" charset="-122"/>
                <a:ea typeface="宋体" panose="02010600030101010101" pitchFamily="2" charset="-122"/>
                <a:sym typeface="+mn-ea"/>
              </a:rPr>
              <a:t>1</a:t>
            </a:r>
            <a:r>
              <a:rPr lang="zh-CN" altLang="en-US" sz="1400">
                <a:latin typeface="宋体" panose="02010600030101010101" pitchFamily="2" charset="-122"/>
                <a:ea typeface="宋体" panose="02010600030101010101" pitchFamily="2" charset="-122"/>
                <a:sym typeface="+mn-ea"/>
              </a:rPr>
              <a:t>）干米粉：桂林七星粉业食品科技有限公司产20000吨高端干制米粉生产线建设项目</a:t>
            </a:r>
            <a:endParaRPr lang="zh-CN" altLang="en-US" sz="1400">
              <a:latin typeface="宋体" panose="02010600030101010101" pitchFamily="2" charset="-122"/>
              <a:ea typeface="宋体" panose="02010600030101010101" pitchFamily="2" charset="-122"/>
              <a:sym typeface="+mn-ea"/>
            </a:endParaRPr>
          </a:p>
          <a:p>
            <a:pPr algn="l">
              <a:buClrTx/>
              <a:buSzTx/>
              <a:buNone/>
            </a:pPr>
            <a:r>
              <a:rPr lang="en-US" altLang="zh-CN" sz="1400">
                <a:latin typeface="宋体" panose="02010600030101010101" pitchFamily="2" charset="-122"/>
                <a:ea typeface="宋体" panose="02010600030101010101" pitchFamily="2" charset="-122"/>
              </a:rPr>
              <a:t>（2）鲜湿和预包装米粉：广西荔浦保联米粉产业</a:t>
            </a:r>
            <a:endParaRPr lang="en-US" altLang="zh-CN" sz="1400">
              <a:latin typeface="宋体" panose="02010600030101010101" pitchFamily="2" charset="-122"/>
              <a:ea typeface="宋体" panose="02010600030101010101" pitchFamily="2" charset="-122"/>
            </a:endParaRPr>
          </a:p>
          <a:p>
            <a:pPr algn="l">
              <a:buClrTx/>
              <a:buSzTx/>
              <a:buNone/>
            </a:pPr>
            <a:r>
              <a:rPr lang="en-US" altLang="zh-CN" sz="1400">
                <a:latin typeface="宋体" panose="02010600030101010101" pitchFamily="2" charset="-122"/>
                <a:ea typeface="宋体" panose="02010600030101010101" pitchFamily="2" charset="-122"/>
              </a:rPr>
              <a:t>建设项目。地道桂林米粉科技股份有限公司米粉加工项目。</a:t>
            </a:r>
            <a:endParaRPr lang="en-US" altLang="zh-CN" sz="1400">
              <a:latin typeface="宋体" panose="02010600030101010101" pitchFamily="2" charset="-122"/>
              <a:ea typeface="宋体" panose="02010600030101010101" pitchFamily="2" charset="-122"/>
            </a:endParaRPr>
          </a:p>
        </p:txBody>
      </p:sp>
      <p:sp>
        <p:nvSpPr>
          <p:cNvPr id="218" name="右箭头 217"/>
          <p:cNvSpPr/>
          <p:nvPr/>
        </p:nvSpPr>
        <p:spPr>
          <a:xfrm>
            <a:off x="4541520" y="833755"/>
            <a:ext cx="446405" cy="295910"/>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219" name="右箭头 218"/>
          <p:cNvSpPr/>
          <p:nvPr/>
        </p:nvSpPr>
        <p:spPr>
          <a:xfrm>
            <a:off x="10311130" y="832168"/>
            <a:ext cx="433070" cy="288925"/>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75" name="矩形 74"/>
          <p:cNvSpPr/>
          <p:nvPr/>
        </p:nvSpPr>
        <p:spPr>
          <a:xfrm>
            <a:off x="188595" y="1627505"/>
            <a:ext cx="1334770" cy="636270"/>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原材料</a:t>
            </a:r>
            <a:endParaRPr lang="zh-CN" altLang="en-US" sz="1000" b="1" dirty="0">
              <a:solidFill>
                <a:schemeClr val="tx1"/>
              </a:solidFill>
              <a:latin typeface="微软雅黑" panose="020B0503020204020204" charset="-122"/>
              <a:ea typeface="微软雅黑" panose="020B0503020204020204" charset="-122"/>
            </a:endParaRPr>
          </a:p>
          <a:p>
            <a:pPr algn="ctr"/>
            <a:r>
              <a:rPr lang="zh-CN" altLang="en-US" sz="1000" b="1" dirty="0">
                <a:solidFill>
                  <a:schemeClr val="tx1"/>
                </a:solidFill>
                <a:latin typeface="微软雅黑" panose="020B0503020204020204" charset="-122"/>
                <a:ea typeface="微软雅黑" panose="020B0503020204020204" charset="-122"/>
              </a:rPr>
              <a:t>大米、酸菜、卤水、肉制品等</a:t>
            </a:r>
            <a:endParaRPr lang="zh-CN" altLang="en-US" sz="1000" b="1" dirty="0">
              <a:solidFill>
                <a:schemeClr val="tx1"/>
              </a:solidFill>
              <a:latin typeface="微软雅黑" panose="020B0503020204020204" charset="-122"/>
              <a:ea typeface="微软雅黑" panose="020B0503020204020204" charset="-122"/>
            </a:endParaRPr>
          </a:p>
        </p:txBody>
      </p:sp>
      <p:sp>
        <p:nvSpPr>
          <p:cNvPr id="81" name="矩形 80"/>
          <p:cNvSpPr/>
          <p:nvPr/>
        </p:nvSpPr>
        <p:spPr>
          <a:xfrm>
            <a:off x="3063875" y="1628140"/>
            <a:ext cx="1335600" cy="63627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大米加工</a:t>
            </a:r>
            <a:endParaRPr lang="zh-CN" altLang="en-US" sz="1000" b="1" dirty="0">
              <a:solidFill>
                <a:schemeClr val="tx1"/>
              </a:solidFill>
              <a:latin typeface="微软雅黑" panose="020B0503020204020204" charset="-122"/>
              <a:ea typeface="微软雅黑" panose="020B0503020204020204" charset="-122"/>
            </a:endParaRPr>
          </a:p>
        </p:txBody>
      </p:sp>
      <p:sp>
        <p:nvSpPr>
          <p:cNvPr id="91" name="矩形 90"/>
          <p:cNvSpPr/>
          <p:nvPr/>
        </p:nvSpPr>
        <p:spPr>
          <a:xfrm>
            <a:off x="3063875" y="2560320"/>
            <a:ext cx="1334770" cy="164084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chemeClr val="tx1"/>
                </a:solidFill>
                <a:latin typeface="微软雅黑" panose="020B0503020204020204" charset="-122"/>
                <a:ea typeface="微软雅黑" panose="020B0503020204020204" charset="-122"/>
              </a:rPr>
              <a:t>金土地（灵川）</a:t>
            </a:r>
            <a:endParaRPr lang="en-US" altLang="zh-CN"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玉基米业（兴安）</a:t>
            </a:r>
            <a:endParaRPr lang="en-US" altLang="zh-CN"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绿苑米业（灵川）</a:t>
            </a:r>
            <a:endParaRPr lang="en-US" altLang="zh-CN"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永祥米业（灵川）</a:t>
            </a:r>
            <a:endParaRPr lang="en-US" altLang="zh-CN"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福寿米业（永福）</a:t>
            </a:r>
            <a:endParaRPr lang="en-US" altLang="zh-CN" sz="1000" b="1" dirty="0">
              <a:solidFill>
                <a:schemeClr val="tx1"/>
              </a:solidFill>
              <a:latin typeface="微软雅黑" panose="020B0503020204020204" charset="-122"/>
              <a:ea typeface="微软雅黑" panose="020B0503020204020204" charset="-122"/>
            </a:endParaRPr>
          </a:p>
          <a:p>
            <a:pPr algn="ctr"/>
            <a:endParaRPr lang="zh-CN" altLang="en-US" sz="1000" b="1" dirty="0">
              <a:solidFill>
                <a:schemeClr val="tx1"/>
              </a:solidFill>
              <a:latin typeface="微软雅黑" panose="020B0503020204020204" charset="-122"/>
              <a:ea typeface="微软雅黑" panose="020B0503020204020204" charset="-122"/>
            </a:endParaRPr>
          </a:p>
        </p:txBody>
      </p:sp>
      <p:sp>
        <p:nvSpPr>
          <p:cNvPr id="93" name="矩形 92"/>
          <p:cNvSpPr/>
          <p:nvPr/>
        </p:nvSpPr>
        <p:spPr>
          <a:xfrm>
            <a:off x="1626235" y="1628140"/>
            <a:ext cx="1335600" cy="635635"/>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食品包装</a:t>
            </a:r>
            <a:endParaRPr lang="zh-CN" altLang="en-US" sz="1000" b="1" dirty="0">
              <a:solidFill>
                <a:schemeClr val="tx1"/>
              </a:solidFill>
              <a:latin typeface="微软雅黑" panose="020B0503020204020204" charset="-122"/>
              <a:ea typeface="微软雅黑" panose="020B0503020204020204" charset="-122"/>
            </a:endParaRPr>
          </a:p>
        </p:txBody>
      </p:sp>
      <p:sp>
        <p:nvSpPr>
          <p:cNvPr id="98" name="矩形 97"/>
          <p:cNvSpPr/>
          <p:nvPr/>
        </p:nvSpPr>
        <p:spPr>
          <a:xfrm>
            <a:off x="1617345" y="2550795"/>
            <a:ext cx="1306195" cy="164084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已有企业：</a:t>
            </a:r>
            <a:endParaRPr lang="zh-CN" altLang="en-US"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恒丰塑业（灵川）金美包装（永福</a:t>
            </a:r>
            <a:r>
              <a:rPr lang="zh-CN" altLang="en-US" sz="1000" b="1" i="0" u="none" strike="noStrike" baseline="0" dirty="0">
                <a:solidFill>
                  <a:srgbClr val="000000"/>
                </a:solidFill>
                <a:latin typeface="宋体" panose="02010600030101010101" pitchFamily="2" charset="-122"/>
                <a:ea typeface="宋体" panose="02010600030101010101" pitchFamily="2" charset="-122"/>
              </a:rPr>
              <a:t>）</a:t>
            </a:r>
            <a:endParaRPr lang="en-US" altLang="zh-CN" sz="1000" b="1" i="0" u="none" strike="noStrike" baseline="0"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膜宝包科技（象山）</a:t>
            </a:r>
            <a:endParaRPr lang="en-US" altLang="zh-CN"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鑫康包装</a:t>
            </a:r>
            <a:r>
              <a:rPr lang="en-US" altLang="zh-CN" sz="1000" b="1" dirty="0">
                <a:solidFill>
                  <a:schemeClr val="tx1"/>
                </a:solidFill>
                <a:latin typeface="微软雅黑" panose="020B0503020204020204" charset="-122"/>
                <a:ea typeface="微软雅黑" panose="020B0503020204020204" charset="-122"/>
              </a:rPr>
              <a:t>(</a:t>
            </a:r>
            <a:r>
              <a:rPr lang="zh-CN" altLang="en-US" sz="1000" b="1" dirty="0">
                <a:solidFill>
                  <a:schemeClr val="tx1"/>
                </a:solidFill>
                <a:latin typeface="微软雅黑" panose="020B0503020204020204" charset="-122"/>
                <a:ea typeface="微软雅黑" panose="020B0503020204020204" charset="-122"/>
              </a:rPr>
              <a:t>临桂</a:t>
            </a:r>
            <a:r>
              <a:rPr lang="en-US" altLang="zh-CN" sz="1000" b="1" dirty="0">
                <a:solidFill>
                  <a:schemeClr val="tx1"/>
                </a:solidFill>
                <a:latin typeface="微软雅黑" panose="020B0503020204020204" charset="-122"/>
                <a:ea typeface="微软雅黑" panose="020B0503020204020204" charset="-122"/>
              </a:rPr>
              <a:t>)</a:t>
            </a:r>
            <a:endParaRPr lang="zh-CN" altLang="en-US" sz="1000" b="1" dirty="0">
              <a:solidFill>
                <a:schemeClr val="tx1"/>
              </a:solidFill>
              <a:latin typeface="微软雅黑" panose="020B0503020204020204" charset="-122"/>
              <a:ea typeface="微软雅黑" panose="020B0503020204020204" charset="-122"/>
            </a:endParaRPr>
          </a:p>
        </p:txBody>
      </p:sp>
      <p:sp>
        <p:nvSpPr>
          <p:cNvPr id="99" name="矩形 98"/>
          <p:cNvSpPr/>
          <p:nvPr/>
        </p:nvSpPr>
        <p:spPr>
          <a:xfrm>
            <a:off x="161290" y="2559685"/>
            <a:ext cx="1390015" cy="1641475"/>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大米：力源（叠彩）金土地（灵川）</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酸菜：典林食品（永福）李大姐（灵川）</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卤水：明桂（临桂）等</a:t>
            </a: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cxnSp>
        <p:nvCxnSpPr>
          <p:cNvPr id="102" name="直接连接符 101"/>
          <p:cNvCxnSpPr/>
          <p:nvPr/>
        </p:nvCxnSpPr>
        <p:spPr>
          <a:xfrm flipH="true">
            <a:off x="844707" y="2263635"/>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3" name="矩形 122"/>
          <p:cNvSpPr/>
          <p:nvPr/>
        </p:nvSpPr>
        <p:spPr>
          <a:xfrm>
            <a:off x="8624726" y="1627560"/>
            <a:ext cx="1335600" cy="6372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预包装米粉</a:t>
            </a:r>
            <a:endParaRPr lang="zh-CN" altLang="en-US" sz="1000" b="1" dirty="0">
              <a:solidFill>
                <a:schemeClr val="tx1"/>
              </a:solidFill>
              <a:latin typeface="微软雅黑" panose="020B0503020204020204" charset="-122"/>
              <a:ea typeface="微软雅黑" panose="020B0503020204020204" charset="-122"/>
            </a:endParaRPr>
          </a:p>
        </p:txBody>
      </p:sp>
      <p:sp>
        <p:nvSpPr>
          <p:cNvPr id="124" name="矩形 123"/>
          <p:cNvSpPr/>
          <p:nvPr/>
        </p:nvSpPr>
        <p:spPr>
          <a:xfrm>
            <a:off x="8624570" y="2557145"/>
            <a:ext cx="1341120" cy="1548765"/>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三养胶麦（临桂）</a:t>
            </a:r>
            <a:endParaRPr lang="zh-CN" altLang="en-US"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sym typeface="+mn-ea"/>
              </a:rPr>
              <a:t>保联食品（荔浦）</a:t>
            </a:r>
            <a:endParaRPr lang="en-US" altLang="zh-CN"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康乐人粉业（灌阳）</a:t>
            </a:r>
            <a:endParaRPr lang="en-US" altLang="zh-CN"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就是地道（临桂）</a:t>
            </a:r>
            <a:endParaRPr lang="zh-CN" altLang="en-US" sz="1000" b="1" dirty="0">
              <a:solidFill>
                <a:srgbClr val="000000"/>
              </a:solidFill>
              <a:latin typeface="宋体" panose="02010600030101010101" pitchFamily="2" charset="-122"/>
              <a:ea typeface="宋体" panose="02010600030101010101" pitchFamily="2" charset="-122"/>
            </a:endParaRPr>
          </a:p>
        </p:txBody>
      </p:sp>
      <p:sp>
        <p:nvSpPr>
          <p:cNvPr id="127" name="矩形 126"/>
          <p:cNvSpPr/>
          <p:nvPr/>
        </p:nvSpPr>
        <p:spPr>
          <a:xfrm>
            <a:off x="6965950" y="2545080"/>
            <a:ext cx="1318260" cy="1591945"/>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chemeClr val="tx1"/>
                </a:solidFill>
                <a:latin typeface="微软雅黑" panose="020B0503020204020204" charset="-122"/>
                <a:ea typeface="微软雅黑" panose="020B0503020204020204" charset="-122"/>
              </a:rPr>
              <a:t>金土地粮油（灵川）</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保联食品（荔浦）</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秦皇米粉（兴安）</a:t>
            </a:r>
            <a:endParaRPr lang="zh-CN" altLang="en-US" sz="1000" b="1" dirty="0">
              <a:solidFill>
                <a:schemeClr val="tx1"/>
              </a:solidFill>
              <a:latin typeface="微软雅黑" panose="020B0503020204020204" charset="-122"/>
              <a:ea typeface="微软雅黑" panose="020B0503020204020204" charset="-122"/>
            </a:endParaRPr>
          </a:p>
          <a:p>
            <a:pPr algn="dist">
              <a:lnSpc>
                <a:spcPts val="1800"/>
              </a:lnSpc>
            </a:pPr>
            <a:r>
              <a:rPr lang="zh-CN" altLang="en-US" sz="1000" b="1" dirty="0">
                <a:solidFill>
                  <a:schemeClr val="tx1"/>
                </a:solidFill>
                <a:latin typeface="微软雅黑" panose="020B0503020204020204" charset="-122"/>
                <a:ea typeface="微软雅黑" panose="020B0503020204020204" charset="-122"/>
              </a:rPr>
              <a:t>花桥荣记（灵川）</a:t>
            </a:r>
            <a:endParaRPr lang="zh-CN" altLang="en-US" sz="1000" b="1" dirty="0">
              <a:solidFill>
                <a:schemeClr val="tx1"/>
              </a:solidFill>
              <a:latin typeface="微软雅黑" panose="020B0503020204020204" charset="-122"/>
              <a:ea typeface="微软雅黑" panose="020B0503020204020204" charset="-122"/>
            </a:endParaRPr>
          </a:p>
        </p:txBody>
      </p:sp>
      <p:cxnSp>
        <p:nvCxnSpPr>
          <p:cNvPr id="129" name="直接连接符 128"/>
          <p:cNvCxnSpPr/>
          <p:nvPr/>
        </p:nvCxnSpPr>
        <p:spPr>
          <a:xfrm flipH="true">
            <a:off x="8153018" y="1751341"/>
            <a:ext cx="876" cy="45523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2" name="矩形 131"/>
          <p:cNvSpPr/>
          <p:nvPr/>
        </p:nvSpPr>
        <p:spPr>
          <a:xfrm>
            <a:off x="5189855" y="2546350"/>
            <a:ext cx="1208405" cy="159766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米兰香食品（全州）七星粉业（临桂）日清食品（临桂）</a:t>
            </a:r>
            <a:endParaRPr lang="en-US" altLang="zh-CN"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康乐人（全州）</a:t>
            </a:r>
            <a:endParaRPr lang="en-US" altLang="zh-CN" sz="1000" b="1" dirty="0">
              <a:solidFill>
                <a:srgbClr val="000000"/>
              </a:solidFill>
              <a:latin typeface="宋体" panose="02010600030101010101" pitchFamily="2" charset="-122"/>
              <a:ea typeface="宋体" panose="02010600030101010101" pitchFamily="2" charset="-122"/>
            </a:endParaRPr>
          </a:p>
          <a:p>
            <a:pPr algn="ctr"/>
            <a:endParaRPr lang="zh-CN" altLang="en-US" sz="1000" b="1" dirty="0">
              <a:solidFill>
                <a:schemeClr val="tx1"/>
              </a:solidFill>
              <a:latin typeface="微软雅黑" panose="020B0503020204020204" charset="-122"/>
              <a:ea typeface="微软雅黑" panose="020B0503020204020204" charset="-122"/>
            </a:endParaRPr>
          </a:p>
        </p:txBody>
      </p:sp>
      <p:sp>
        <p:nvSpPr>
          <p:cNvPr id="139" name="矩形 138"/>
          <p:cNvSpPr/>
          <p:nvPr/>
        </p:nvSpPr>
        <p:spPr>
          <a:xfrm>
            <a:off x="12418060" y="1628140"/>
            <a:ext cx="1080000" cy="637200"/>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仓存物流</a:t>
            </a:r>
            <a:endParaRPr lang="zh-CN" altLang="en-US" sz="1000" b="1" dirty="0">
              <a:solidFill>
                <a:schemeClr val="tx1"/>
              </a:solidFill>
              <a:latin typeface="微软雅黑" panose="020B0503020204020204" charset="-122"/>
              <a:ea typeface="微软雅黑" panose="020B0503020204020204" charset="-122"/>
            </a:endParaRPr>
          </a:p>
        </p:txBody>
      </p:sp>
      <p:sp>
        <p:nvSpPr>
          <p:cNvPr id="140" name="矩形 139"/>
          <p:cNvSpPr/>
          <p:nvPr/>
        </p:nvSpPr>
        <p:spPr>
          <a:xfrm>
            <a:off x="13671550" y="1621155"/>
            <a:ext cx="1080000" cy="6372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产品销售</a:t>
            </a:r>
            <a:endParaRPr lang="zh-CN" altLang="en-US" sz="1000" b="1" dirty="0">
              <a:solidFill>
                <a:schemeClr val="tx1"/>
              </a:solidFill>
              <a:latin typeface="微软雅黑" panose="020B0503020204020204" charset="-122"/>
              <a:ea typeface="微软雅黑" panose="020B0503020204020204" charset="-122"/>
            </a:endParaRPr>
          </a:p>
        </p:txBody>
      </p:sp>
      <p:sp>
        <p:nvSpPr>
          <p:cNvPr id="142" name="矩形 141"/>
          <p:cNvSpPr/>
          <p:nvPr/>
        </p:nvSpPr>
        <p:spPr>
          <a:xfrm>
            <a:off x="13671550" y="4394200"/>
            <a:ext cx="1137285" cy="150050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r>
              <a:rPr lang="zh-CN" altLang="en-US" sz="1000" b="1" dirty="0">
                <a:solidFill>
                  <a:schemeClr val="tx1"/>
                </a:solidFill>
                <a:latin typeface="宋体" panose="02010600030101010101" pitchFamily="2" charset="-122"/>
                <a:ea typeface="宋体" panose="02010600030101010101" pitchFamily="2" charset="-122"/>
              </a:rPr>
              <a:t>京东商城（北京）</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淘宝网（浙江）</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东方甄选（北京）</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一号店（上海）</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盒马（上海）</a:t>
            </a:r>
            <a:endParaRPr lang="zh-CN" altLang="en-US" sz="1000" b="1" dirty="0">
              <a:solidFill>
                <a:schemeClr val="tx1"/>
              </a:solidFill>
              <a:latin typeface="宋体" panose="02010600030101010101" pitchFamily="2" charset="-122"/>
              <a:ea typeface="宋体" panose="02010600030101010101" pitchFamily="2" charset="-122"/>
            </a:endParaRPr>
          </a:p>
        </p:txBody>
      </p:sp>
      <p:sp>
        <p:nvSpPr>
          <p:cNvPr id="143" name="矩形 142"/>
          <p:cNvSpPr/>
          <p:nvPr/>
        </p:nvSpPr>
        <p:spPr>
          <a:xfrm>
            <a:off x="12418060" y="2545080"/>
            <a:ext cx="1080770" cy="155956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桂林申通（临桂）</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i="0" u="none" strike="noStrike" baseline="0" dirty="0">
                <a:solidFill>
                  <a:srgbClr val="000000"/>
                </a:solidFill>
                <a:latin typeface="宋体" panose="02010600030101010101" pitchFamily="2" charset="-122"/>
                <a:ea typeface="宋体" panose="02010600030101010101" pitchFamily="2" charset="-122"/>
                <a:sym typeface="+mn-ea"/>
              </a:rPr>
              <a:t>桂林中通（临桂）</a:t>
            </a:r>
            <a:endParaRPr lang="en-US" altLang="zh-CN" sz="1000" b="1" i="0" u="none" strike="noStrike" baseline="0" dirty="0">
              <a:solidFill>
                <a:srgbClr val="000000"/>
              </a:solidFill>
              <a:latin typeface="宋体" panose="02010600030101010101" pitchFamily="2" charset="-122"/>
              <a:ea typeface="宋体" panose="02010600030101010101" pitchFamily="2" charset="-122"/>
              <a:sym typeface="+mn-ea"/>
            </a:endParaRPr>
          </a:p>
          <a:p>
            <a:pPr marR="0" algn="dist" rtl="0">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广西顺丰（临桂）</a:t>
            </a: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p:txBody>
      </p:sp>
      <p:sp>
        <p:nvSpPr>
          <p:cNvPr id="144" name="矩形 143"/>
          <p:cNvSpPr/>
          <p:nvPr/>
        </p:nvSpPr>
        <p:spPr>
          <a:xfrm>
            <a:off x="11141075" y="1624330"/>
            <a:ext cx="1080000" cy="6372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品牌运营</a:t>
            </a:r>
            <a:endParaRPr lang="zh-CN" altLang="en-US" sz="1000" b="1" dirty="0">
              <a:solidFill>
                <a:schemeClr val="tx1"/>
              </a:solidFill>
              <a:latin typeface="微软雅黑" panose="020B0503020204020204" charset="-122"/>
              <a:ea typeface="微软雅黑" panose="020B0503020204020204" charset="-122"/>
            </a:endParaRPr>
          </a:p>
        </p:txBody>
      </p:sp>
      <p:sp>
        <p:nvSpPr>
          <p:cNvPr id="145" name="矩形 144"/>
          <p:cNvSpPr/>
          <p:nvPr/>
        </p:nvSpPr>
        <p:spPr>
          <a:xfrm>
            <a:off x="12405995" y="4440555"/>
            <a:ext cx="1080770" cy="192341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a:lnSpc>
                <a:spcPts val="16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重点引进企业：顺丰速运（广东）</a:t>
            </a: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dist" rtl="0">
              <a:lnSpc>
                <a:spcPts val="1600"/>
              </a:lnSpc>
            </a:pPr>
            <a:r>
              <a:rPr lang="zh-CN" altLang="en-US" sz="1000" b="1" dirty="0">
                <a:solidFill>
                  <a:srgbClr val="000000"/>
                </a:solidFill>
                <a:latin typeface="宋体" panose="02010600030101010101" pitchFamily="2" charset="-122"/>
                <a:ea typeface="宋体" panose="02010600030101010101" pitchFamily="2" charset="-122"/>
                <a:sym typeface="+mn-ea"/>
              </a:rPr>
              <a:t>中铁快运（北京）</a:t>
            </a: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dist" rtl="0">
              <a:lnSpc>
                <a:spcPts val="1600"/>
              </a:lnSpc>
            </a:pPr>
            <a:r>
              <a:rPr lang="zh-CN" altLang="en-US" sz="1000" b="1" dirty="0">
                <a:solidFill>
                  <a:srgbClr val="000000"/>
                </a:solidFill>
                <a:latin typeface="宋体" panose="02010600030101010101" pitchFamily="2" charset="-122"/>
                <a:ea typeface="宋体" panose="02010600030101010101" pitchFamily="2" charset="-122"/>
                <a:sym typeface="+mn-ea"/>
              </a:rPr>
              <a:t>中邮物流（台北）</a:t>
            </a: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dist" rtl="0">
              <a:lnSpc>
                <a:spcPts val="1600"/>
              </a:lnSpc>
            </a:pPr>
            <a:r>
              <a:rPr lang="zh-CN" altLang="en-US" sz="1000" b="1" dirty="0">
                <a:solidFill>
                  <a:srgbClr val="000000"/>
                </a:solidFill>
                <a:latin typeface="宋体" panose="02010600030101010101" pitchFamily="2" charset="-122"/>
                <a:ea typeface="宋体" panose="02010600030101010101" pitchFamily="2" charset="-122"/>
                <a:sym typeface="+mn-ea"/>
              </a:rPr>
              <a:t>德邦物流（上海）</a:t>
            </a:r>
            <a:endParaRPr lang="en-US" altLang="zh-CN" sz="1000" b="1" i="0" u="none" strike="noStrike" baseline="0" dirty="0">
              <a:solidFill>
                <a:srgbClr val="000000"/>
              </a:solidFill>
              <a:latin typeface="宋体" panose="02010600030101010101" pitchFamily="2" charset="-122"/>
              <a:ea typeface="宋体" panose="02010600030101010101" pitchFamily="2" charset="-122"/>
            </a:endParaRPr>
          </a:p>
          <a:p>
            <a:pPr marR="0" algn="dist" rtl="0">
              <a:lnSpc>
                <a:spcPts val="1600"/>
              </a:lnSpc>
            </a:pPr>
            <a:r>
              <a:rPr lang="zh-CN" altLang="en-US" sz="1000" b="1" dirty="0">
                <a:solidFill>
                  <a:srgbClr val="000000"/>
                </a:solidFill>
                <a:latin typeface="宋体" panose="02010600030101010101" pitchFamily="2" charset="-122"/>
                <a:ea typeface="宋体" panose="02010600030101010101" pitchFamily="2" charset="-122"/>
                <a:sym typeface="+mn-ea"/>
              </a:rPr>
              <a:t>京东物流（北京）</a:t>
            </a:r>
            <a:endParaRPr lang="en-US" altLang="zh-CN" sz="1000" b="1" i="0" u="none" strike="noStrike" baseline="0" dirty="0">
              <a:solidFill>
                <a:srgbClr val="000000"/>
              </a:solidFill>
              <a:latin typeface="宋体" panose="02010600030101010101" pitchFamily="2" charset="-122"/>
              <a:ea typeface="宋体" panose="02010600030101010101" pitchFamily="2" charset="-122"/>
            </a:endParaRPr>
          </a:p>
          <a:p>
            <a:pPr algn="dist">
              <a:lnSpc>
                <a:spcPts val="1600"/>
              </a:lnSpc>
            </a:pPr>
            <a:r>
              <a:rPr lang="zh-CN" altLang="en-US" sz="1000" b="1" dirty="0">
                <a:solidFill>
                  <a:schemeClr val="tx1"/>
                </a:solidFill>
                <a:latin typeface="宋体" panose="02010600030101010101" pitchFamily="2" charset="-122"/>
                <a:ea typeface="宋体" panose="02010600030101010101" pitchFamily="2" charset="-122"/>
                <a:sym typeface="+mn-ea"/>
              </a:rPr>
              <a:t>盒马物流（深圳）</a:t>
            </a:r>
            <a:endParaRPr lang="zh-CN" altLang="en-US" sz="1000" b="1" dirty="0">
              <a:solidFill>
                <a:schemeClr val="tx1"/>
              </a:solidFill>
              <a:latin typeface="微软雅黑" panose="020B0503020204020204" charset="-122"/>
              <a:ea typeface="微软雅黑" panose="020B0503020204020204" charset="-122"/>
            </a:endParaRPr>
          </a:p>
        </p:txBody>
      </p:sp>
      <p:sp>
        <p:nvSpPr>
          <p:cNvPr id="146" name="矩形 145"/>
          <p:cNvSpPr/>
          <p:nvPr/>
        </p:nvSpPr>
        <p:spPr>
          <a:xfrm>
            <a:off x="11141075" y="2560320"/>
            <a:ext cx="1079500" cy="1544955"/>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三养易食（临桂）</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花桥荣记（七星）</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崇善食品</a:t>
            </a:r>
            <a:r>
              <a:rPr lang="en-US" altLang="zh-CN" sz="1000" b="1" dirty="0">
                <a:solidFill>
                  <a:srgbClr val="000000"/>
                </a:solidFill>
                <a:latin typeface="宋体" panose="02010600030101010101" pitchFamily="2" charset="-122"/>
                <a:ea typeface="宋体" panose="02010600030101010101" pitchFamily="2" charset="-122"/>
                <a:sym typeface="+mn-ea"/>
              </a:rPr>
              <a:t>(</a:t>
            </a:r>
            <a:r>
              <a:rPr lang="zh-CN" altLang="en-US" sz="1000" b="1" dirty="0">
                <a:solidFill>
                  <a:srgbClr val="000000"/>
                </a:solidFill>
                <a:latin typeface="宋体" panose="02010600030101010101" pitchFamily="2" charset="-122"/>
                <a:ea typeface="宋体" panose="02010600030101010101" pitchFamily="2" charset="-122"/>
                <a:sym typeface="+mn-ea"/>
              </a:rPr>
              <a:t>临桂</a:t>
            </a:r>
            <a:r>
              <a:rPr lang="en-US" altLang="zh-CN" sz="1000" b="1" dirty="0">
                <a:solidFill>
                  <a:srgbClr val="000000"/>
                </a:solidFill>
                <a:latin typeface="宋体" panose="02010600030101010101" pitchFamily="2" charset="-122"/>
                <a:ea typeface="宋体" panose="02010600030101010101" pitchFamily="2" charset="-122"/>
                <a:sym typeface="+mn-ea"/>
              </a:rPr>
              <a:t>)</a:t>
            </a:r>
            <a:endParaRPr lang="en-US" altLang="zh-CN" sz="1000" b="1" dirty="0">
              <a:solidFill>
                <a:srgbClr val="000000"/>
              </a:solidFill>
              <a:latin typeface="宋体" panose="02010600030101010101" pitchFamily="2" charset="-122"/>
              <a:ea typeface="宋体" panose="02010600030101010101" pitchFamily="2" charset="-122"/>
              <a:sym typeface="+mn-ea"/>
            </a:endParaRPr>
          </a:p>
        </p:txBody>
      </p:sp>
      <p:sp>
        <p:nvSpPr>
          <p:cNvPr id="147" name="矩形 146"/>
          <p:cNvSpPr/>
          <p:nvPr/>
        </p:nvSpPr>
        <p:spPr>
          <a:xfrm>
            <a:off x="13682980" y="2558415"/>
            <a:ext cx="1087755" cy="154559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dist" rtl="0">
              <a:lnSpc>
                <a:spcPts val="1400"/>
              </a:lnSpc>
            </a:pPr>
            <a:r>
              <a:rPr lang="zh-CN" altLang="en-US" sz="1000" b="1" dirty="0">
                <a:solidFill>
                  <a:srgbClr val="000000"/>
                </a:solidFill>
                <a:latin typeface="宋体" panose="02010600030101010101" pitchFamily="2" charset="-122"/>
                <a:ea typeface="宋体" panose="02010600030101010101" pitchFamily="2" charset="-122"/>
                <a:sym typeface="+mn-ea"/>
              </a:rPr>
              <a:t>崇善米粉（七星）</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algn="dist">
              <a:lnSpc>
                <a:spcPts val="1400"/>
              </a:lnSpc>
            </a:pPr>
            <a:r>
              <a:rPr lang="zh-CN" altLang="en-US" sz="1000" b="1" dirty="0">
                <a:solidFill>
                  <a:srgbClr val="000000"/>
                </a:solidFill>
                <a:latin typeface="宋体" panose="02010600030101010101" pitchFamily="2" charset="-122"/>
                <a:ea typeface="宋体" panose="02010600030101010101" pitchFamily="2" charset="-122"/>
                <a:sym typeface="+mn-ea"/>
              </a:rPr>
              <a:t>米粉中心（七星）</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algn="dist">
              <a:lnSpc>
                <a:spcPts val="1400"/>
              </a:lnSpc>
            </a:pPr>
            <a:r>
              <a:rPr lang="zh-CN" altLang="en-US" sz="1000" b="1" dirty="0">
                <a:solidFill>
                  <a:srgbClr val="000000"/>
                </a:solidFill>
                <a:latin typeface="宋体" panose="02010600030101010101" pitchFamily="2" charset="-122"/>
                <a:ea typeface="宋体" panose="02010600030101010101" pitchFamily="2" charset="-122"/>
                <a:sym typeface="+mn-ea"/>
              </a:rPr>
              <a:t>崇善饮业（秀峰）</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algn="dist">
              <a:lnSpc>
                <a:spcPts val="1400"/>
              </a:lnSpc>
            </a:pPr>
            <a:r>
              <a:rPr lang="zh-CN" altLang="en-US" sz="1000" b="1" dirty="0">
                <a:solidFill>
                  <a:srgbClr val="000000"/>
                </a:solidFill>
                <a:latin typeface="宋体" panose="02010600030101010101" pitchFamily="2" charset="-122"/>
                <a:ea typeface="宋体" panose="02010600030101010101" pitchFamily="2" charset="-122"/>
                <a:sym typeface="+mn-ea"/>
              </a:rPr>
              <a:t>老盐街（秀峰）</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algn="dist">
              <a:lnSpc>
                <a:spcPts val="1400"/>
              </a:lnSpc>
            </a:pPr>
            <a:r>
              <a:rPr lang="zh-CN" altLang="en-US" sz="1000" b="1" dirty="0">
                <a:solidFill>
                  <a:srgbClr val="000000"/>
                </a:solidFill>
                <a:latin typeface="宋体" panose="02010600030101010101" pitchFamily="2" charset="-122"/>
                <a:ea typeface="宋体" panose="02010600030101010101" pitchFamily="2" charset="-122"/>
              </a:rPr>
              <a:t>明桂米粉（七星）</a:t>
            </a:r>
            <a:endParaRPr lang="en-US" altLang="zh-CN" sz="1000" b="1" dirty="0">
              <a:solidFill>
                <a:srgbClr val="000000"/>
              </a:solidFill>
              <a:latin typeface="宋体" panose="02010600030101010101" pitchFamily="2" charset="-122"/>
              <a:ea typeface="宋体" panose="02010600030101010101" pitchFamily="2" charset="-122"/>
            </a:endParaRPr>
          </a:p>
          <a:p>
            <a:pPr algn="dist">
              <a:lnSpc>
                <a:spcPts val="1400"/>
              </a:lnSpc>
            </a:pPr>
            <a:r>
              <a:rPr lang="zh-CN" altLang="en-US" sz="1000" b="1" dirty="0">
                <a:solidFill>
                  <a:srgbClr val="000000"/>
                </a:solidFill>
                <a:latin typeface="宋体" panose="02010600030101010101" pitchFamily="2" charset="-122"/>
                <a:ea typeface="宋体" panose="02010600030101010101" pitchFamily="2" charset="-122"/>
              </a:rPr>
              <a:t>日头火（雁山）等连锁店</a:t>
            </a: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p:txBody>
      </p:sp>
      <p:sp>
        <p:nvSpPr>
          <p:cNvPr id="154" name="矩形 153"/>
          <p:cNvSpPr/>
          <p:nvPr/>
        </p:nvSpPr>
        <p:spPr>
          <a:xfrm>
            <a:off x="-635" y="0"/>
            <a:ext cx="15120620" cy="64643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sz="2800" dirty="0">
                <a:solidFill>
                  <a:schemeClr val="tx1"/>
                </a:solidFill>
                <a:latin typeface="方正小标宋简体" panose="02000000000000000000" charset="-122"/>
                <a:ea typeface="方正小标宋简体" panose="02000000000000000000" charset="-122"/>
              </a:rPr>
              <a:t>米粉产业</a:t>
            </a:r>
            <a:r>
              <a:rPr lang="zh-CN" altLang="en-US" sz="2800">
                <a:solidFill>
                  <a:schemeClr val="tx1"/>
                </a:solidFill>
                <a:latin typeface="方正小标宋简体" panose="02000000000000000000" charset="-122"/>
                <a:ea typeface="方正小标宋简体" panose="02000000000000000000" charset="-122"/>
              </a:rPr>
              <a:t>链</a:t>
            </a:r>
            <a:r>
              <a:rPr lang="zh-CN" altLang="en-US" sz="2800" smtClean="0">
                <a:solidFill>
                  <a:schemeClr val="tx1"/>
                </a:solidFill>
                <a:latin typeface="方正小标宋简体" panose="02000000000000000000" charset="-122"/>
                <a:ea typeface="方正小标宋简体" panose="02000000000000000000" charset="-122"/>
              </a:rPr>
              <a:t>图谱</a:t>
            </a:r>
            <a:endParaRPr lang="zh-CN" altLang="en-US" sz="2800" dirty="0" smtClean="0">
              <a:solidFill>
                <a:schemeClr val="tx1"/>
              </a:solidFill>
              <a:latin typeface="方正小标宋简体" panose="02000000000000000000" charset="-122"/>
              <a:ea typeface="方正小标宋简体" panose="02000000000000000000" charset="-122"/>
            </a:endParaRPr>
          </a:p>
        </p:txBody>
      </p:sp>
      <p:sp>
        <p:nvSpPr>
          <p:cNvPr id="157" name="矩形 156"/>
          <p:cNvSpPr/>
          <p:nvPr/>
        </p:nvSpPr>
        <p:spPr>
          <a:xfrm>
            <a:off x="6938645" y="1627505"/>
            <a:ext cx="1335600" cy="6372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sym typeface="+mn-ea"/>
              </a:rPr>
              <a:t>鲜湿米粉</a:t>
            </a:r>
            <a:endParaRPr lang="zh-CN" altLang="en-US" sz="1000" b="1" dirty="0">
              <a:solidFill>
                <a:schemeClr val="tx1"/>
              </a:solidFill>
              <a:latin typeface="微软雅黑" panose="020B0503020204020204" charset="-122"/>
              <a:ea typeface="微软雅黑" panose="020B0503020204020204" charset="-122"/>
            </a:endParaRPr>
          </a:p>
        </p:txBody>
      </p:sp>
      <p:sp>
        <p:nvSpPr>
          <p:cNvPr id="158" name="矩形 157"/>
          <p:cNvSpPr/>
          <p:nvPr/>
        </p:nvSpPr>
        <p:spPr>
          <a:xfrm>
            <a:off x="5189855" y="1627505"/>
            <a:ext cx="1335600" cy="63720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sym typeface="+mn-ea"/>
              </a:rPr>
              <a:t>干米粉</a:t>
            </a:r>
            <a:endParaRPr lang="zh-CN" altLang="en-US" sz="1000" b="1" dirty="0">
              <a:solidFill>
                <a:schemeClr val="tx1"/>
              </a:solidFill>
              <a:latin typeface="微软雅黑" panose="020B0503020204020204" charset="-122"/>
              <a:ea typeface="微软雅黑" panose="020B0503020204020204" charset="-122"/>
            </a:endParaRPr>
          </a:p>
        </p:txBody>
      </p:sp>
      <p:sp>
        <p:nvSpPr>
          <p:cNvPr id="6" name="矩形 5"/>
          <p:cNvSpPr/>
          <p:nvPr/>
        </p:nvSpPr>
        <p:spPr>
          <a:xfrm>
            <a:off x="8629650" y="4403725"/>
            <a:ext cx="1330960" cy="140779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益海嘉里（上海）康师傅（天津）</a:t>
            </a:r>
            <a:endParaRPr lang="en-US" altLang="zh-CN"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统一（上海）</a:t>
            </a:r>
            <a:endParaRPr lang="zh-CN" altLang="en-US" sz="1000" b="1" dirty="0">
              <a:solidFill>
                <a:schemeClr val="tx1"/>
              </a:solidFill>
              <a:latin typeface="宋体" panose="02010600030101010101" pitchFamily="2" charset="-122"/>
              <a:ea typeface="宋体" panose="02010600030101010101" pitchFamily="2" charset="-122"/>
            </a:endParaRPr>
          </a:p>
        </p:txBody>
      </p:sp>
      <p:cxnSp>
        <p:nvCxnSpPr>
          <p:cNvPr id="60" name="直接连接符 59"/>
          <p:cNvCxnSpPr/>
          <p:nvPr/>
        </p:nvCxnSpPr>
        <p:spPr>
          <a:xfrm flipH="true" flipV="true">
            <a:off x="2283460" y="1195705"/>
            <a:ext cx="1270" cy="43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肘形连接符 60"/>
          <p:cNvCxnSpPr/>
          <p:nvPr/>
        </p:nvCxnSpPr>
        <p:spPr>
          <a:xfrm rot="5400000" flipV="true">
            <a:off x="2790815" y="691705"/>
            <a:ext cx="432000" cy="1440000"/>
          </a:xfrm>
          <a:prstGeom prst="bentConnector3">
            <a:avLst>
              <a:gd name="adj1" fmla="val 50188"/>
            </a:avLst>
          </a:prstGeom>
        </p:spPr>
        <p:style>
          <a:lnRef idx="3">
            <a:schemeClr val="dk1"/>
          </a:lnRef>
          <a:fillRef idx="0">
            <a:schemeClr val="dk1"/>
          </a:fillRef>
          <a:effectRef idx="2">
            <a:schemeClr val="dk1"/>
          </a:effectRef>
          <a:fontRef idx="minor">
            <a:schemeClr val="tx1"/>
          </a:fontRef>
        </p:style>
      </p:cxnSp>
      <p:cxnSp>
        <p:nvCxnSpPr>
          <p:cNvPr id="63" name="肘形连接符 62"/>
          <p:cNvCxnSpPr/>
          <p:nvPr/>
        </p:nvCxnSpPr>
        <p:spPr>
          <a:xfrm rot="5400000">
            <a:off x="1349047" y="692022"/>
            <a:ext cx="432000" cy="1440000"/>
          </a:xfrm>
          <a:prstGeom prst="bentConnector3">
            <a:avLst>
              <a:gd name="adj1" fmla="val 50000"/>
            </a:avLst>
          </a:prstGeom>
        </p:spPr>
        <p:style>
          <a:lnRef idx="3">
            <a:schemeClr val="dk1"/>
          </a:lnRef>
          <a:fillRef idx="0">
            <a:schemeClr val="dk1"/>
          </a:fillRef>
          <a:effectRef idx="2">
            <a:schemeClr val="dk1"/>
          </a:effectRef>
          <a:fontRef idx="minor">
            <a:schemeClr val="tx1"/>
          </a:fontRef>
        </p:style>
      </p:cxnSp>
      <p:cxnSp>
        <p:nvCxnSpPr>
          <p:cNvPr id="12" name="直接连接符 11"/>
          <p:cNvCxnSpPr/>
          <p:nvPr/>
        </p:nvCxnSpPr>
        <p:spPr>
          <a:xfrm flipH="true">
            <a:off x="2282982" y="2257920"/>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flipH="true">
            <a:off x="3726337" y="2262365"/>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flipH="true" flipV="true">
            <a:off x="7605395" y="1205230"/>
            <a:ext cx="1270" cy="43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肘形连接符 23"/>
          <p:cNvCxnSpPr/>
          <p:nvPr/>
        </p:nvCxnSpPr>
        <p:spPr>
          <a:xfrm rot="5400000" flipV="true">
            <a:off x="8233765" y="570785"/>
            <a:ext cx="432000" cy="1692000"/>
          </a:xfrm>
          <a:prstGeom prst="bentConnector3">
            <a:avLst>
              <a:gd name="adj1" fmla="val 50188"/>
            </a:avLst>
          </a:prstGeom>
        </p:spPr>
        <p:style>
          <a:lnRef idx="3">
            <a:schemeClr val="dk1"/>
          </a:lnRef>
          <a:fillRef idx="0">
            <a:schemeClr val="dk1"/>
          </a:fillRef>
          <a:effectRef idx="2">
            <a:schemeClr val="dk1"/>
          </a:effectRef>
          <a:fontRef idx="minor">
            <a:schemeClr val="tx1"/>
          </a:fontRef>
        </p:style>
      </p:cxnSp>
      <p:cxnSp>
        <p:nvCxnSpPr>
          <p:cNvPr id="28" name="肘形连接符 27"/>
          <p:cNvCxnSpPr/>
          <p:nvPr/>
        </p:nvCxnSpPr>
        <p:spPr>
          <a:xfrm rot="5400000">
            <a:off x="6670982" y="701547"/>
            <a:ext cx="432000" cy="1440000"/>
          </a:xfrm>
          <a:prstGeom prst="bentConnector3">
            <a:avLst>
              <a:gd name="adj1" fmla="val 50000"/>
            </a:avLst>
          </a:prstGeom>
        </p:spPr>
        <p:style>
          <a:lnRef idx="3">
            <a:schemeClr val="dk1"/>
          </a:lnRef>
          <a:fillRef idx="0">
            <a:schemeClr val="dk1"/>
          </a:fillRef>
          <a:effectRef idx="2">
            <a:schemeClr val="dk1"/>
          </a:effectRef>
          <a:fontRef idx="minor">
            <a:schemeClr val="tx1"/>
          </a:fontRef>
        </p:style>
      </p:cxnSp>
      <p:cxnSp>
        <p:nvCxnSpPr>
          <p:cNvPr id="29" name="直接连接符 28"/>
          <p:cNvCxnSpPr/>
          <p:nvPr/>
        </p:nvCxnSpPr>
        <p:spPr>
          <a:xfrm flipH="true">
            <a:off x="5793897" y="2264270"/>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flipH="true">
            <a:off x="7608092" y="2264270"/>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flipH="true">
            <a:off x="9286397" y="2258555"/>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true">
            <a:off x="5794532" y="4136885"/>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flipH="true">
            <a:off x="9295287" y="4115295"/>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flipH="true" flipV="true">
            <a:off x="12976860" y="1196340"/>
            <a:ext cx="1270" cy="43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肘形连接符 35"/>
          <p:cNvCxnSpPr/>
          <p:nvPr/>
        </p:nvCxnSpPr>
        <p:spPr>
          <a:xfrm rot="5400000" flipV="true">
            <a:off x="13384985" y="777895"/>
            <a:ext cx="432000" cy="1260000"/>
          </a:xfrm>
          <a:prstGeom prst="bentConnector3">
            <a:avLst>
              <a:gd name="adj1" fmla="val 50188"/>
            </a:avLst>
          </a:prstGeom>
        </p:spPr>
        <p:style>
          <a:lnRef idx="3">
            <a:schemeClr val="dk1"/>
          </a:lnRef>
          <a:fillRef idx="0">
            <a:schemeClr val="dk1"/>
          </a:fillRef>
          <a:effectRef idx="2">
            <a:schemeClr val="dk1"/>
          </a:effectRef>
          <a:fontRef idx="minor">
            <a:schemeClr val="tx1"/>
          </a:fontRef>
        </p:style>
      </p:cxnSp>
      <p:cxnSp>
        <p:nvCxnSpPr>
          <p:cNvPr id="37" name="肘形连接符 36"/>
          <p:cNvCxnSpPr/>
          <p:nvPr/>
        </p:nvCxnSpPr>
        <p:spPr>
          <a:xfrm rot="5400000">
            <a:off x="12114447" y="764657"/>
            <a:ext cx="432000" cy="1296000"/>
          </a:xfrm>
          <a:prstGeom prst="bentConnector3">
            <a:avLst>
              <a:gd name="adj1" fmla="val 50000"/>
            </a:avLst>
          </a:prstGeom>
        </p:spPr>
        <p:style>
          <a:lnRef idx="3">
            <a:schemeClr val="dk1"/>
          </a:lnRef>
          <a:fillRef idx="0">
            <a:schemeClr val="dk1"/>
          </a:fillRef>
          <a:effectRef idx="2">
            <a:schemeClr val="dk1"/>
          </a:effectRef>
          <a:fontRef idx="minor">
            <a:schemeClr val="tx1"/>
          </a:fontRef>
        </p:style>
      </p:cxnSp>
      <p:cxnSp>
        <p:nvCxnSpPr>
          <p:cNvPr id="38" name="直接连接符 37"/>
          <p:cNvCxnSpPr/>
          <p:nvPr/>
        </p:nvCxnSpPr>
        <p:spPr>
          <a:xfrm flipH="true">
            <a:off x="14231142" y="2261730"/>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flipH="true">
            <a:off x="12970667" y="2256650"/>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flipH="true">
            <a:off x="11680982" y="2262365"/>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flipH="true">
            <a:off x="14231777" y="4096245"/>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true">
            <a:off x="11680347" y="4105770"/>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矩形 2"/>
          <p:cNvSpPr/>
          <p:nvPr/>
        </p:nvSpPr>
        <p:spPr>
          <a:xfrm>
            <a:off x="9970135" y="181610"/>
            <a:ext cx="2249805" cy="42164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ct val="100000"/>
              </a:lnSpc>
              <a:buClrTx/>
              <a:buSzTx/>
              <a:buNone/>
            </a:pPr>
            <a:r>
              <a:rPr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现有产业链环节、落地企业</a:t>
            </a:r>
            <a:endParaRPr lang="zh-CN" altLang="en-US" sz="1000" b="1" dirty="0">
              <a:solidFill>
                <a:schemeClr val="tx1"/>
              </a:solidFill>
              <a:latin typeface="微软雅黑" panose="020B0503020204020204" charset="-122"/>
              <a:ea typeface="微软雅黑" panose="020B0503020204020204" charset="-122"/>
              <a:sym typeface="+mn-ea"/>
            </a:endParaRPr>
          </a:p>
        </p:txBody>
      </p:sp>
      <p:sp>
        <p:nvSpPr>
          <p:cNvPr id="7" name="矩形 6"/>
          <p:cNvSpPr/>
          <p:nvPr/>
        </p:nvSpPr>
        <p:spPr>
          <a:xfrm>
            <a:off x="12341860" y="184150"/>
            <a:ext cx="2590165" cy="41719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lnSpc>
                <a:spcPts val="1400"/>
              </a:lnSpc>
              <a:buClrTx/>
              <a:buSzTx/>
              <a:buNone/>
            </a:pPr>
            <a:endPar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marR="0" algn="ctr" rtl="0">
              <a:lnSpc>
                <a:spcPts val="1400"/>
              </a:lnSpc>
              <a:buClrTx/>
              <a:buSzTx/>
              <a:buNone/>
            </a:pPr>
            <a:endPar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marR="0" algn="ctr" rtl="0">
              <a:lnSpc>
                <a:spcPts val="1400"/>
              </a:lnSpc>
              <a:buClrTx/>
              <a:buSzTx/>
              <a:buNone/>
            </a:pPr>
            <a:r>
              <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重点补链</a:t>
            </a:r>
            <a:r>
              <a:rPr lang="zh-CN"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、强链、延链</a:t>
            </a:r>
            <a:r>
              <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环节、</a:t>
            </a:r>
            <a:r>
              <a:rPr sz="1000" kern="0" spc="-220" dirty="0">
                <a:solidFill>
                  <a:srgbClr val="000000">
                    <a:alpha val="100000"/>
                  </a:srgbClr>
                </a:solidFill>
                <a:latin typeface="黑体" panose="02010609060101010101" charset="-122"/>
                <a:ea typeface="黑体" panose="02010609060101010101" charset="-122"/>
                <a:cs typeface="黑体" panose="02010609060101010101" charset="-122"/>
                <a:sym typeface="+mn-ea"/>
              </a:rPr>
              <a:t> </a:t>
            </a:r>
            <a:r>
              <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目标企业</a:t>
            </a:r>
            <a:endParaRPr sz="1000" strike="noStrike" noProof="1">
              <a:latin typeface="黑体" panose="02010609060101010101" charset="-122"/>
              <a:ea typeface="黑体" panose="02010609060101010101" charset="-122"/>
              <a:cs typeface="黑体" panose="02010609060101010101" charset="-122"/>
            </a:endParaRPr>
          </a:p>
          <a:p>
            <a:pPr marR="0" algn="ctr" rtl="0">
              <a:lnSpc>
                <a:spcPts val="1400"/>
              </a:lnSpc>
              <a:buClrTx/>
              <a:buSzTx/>
              <a:buNone/>
            </a:pP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ctr" rtl="0"/>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p:txBody>
      </p:sp>
      <p:sp>
        <p:nvSpPr>
          <p:cNvPr id="4" name="矩形 3"/>
          <p:cNvSpPr/>
          <p:nvPr/>
        </p:nvSpPr>
        <p:spPr>
          <a:xfrm>
            <a:off x="5128260" y="4440555"/>
            <a:ext cx="1330960" cy="140779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克明面业（湖南）</a:t>
            </a:r>
            <a:endParaRPr lang="en-US" altLang="zh-CN"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五丰食品（江西）</a:t>
            </a:r>
            <a:endParaRPr lang="zh-CN" altLang="en-US" sz="1000" b="1" dirty="0">
              <a:solidFill>
                <a:schemeClr val="tx1"/>
              </a:solidFill>
              <a:latin typeface="宋体" panose="02010600030101010101" pitchFamily="2" charset="-122"/>
              <a:ea typeface="宋体" panose="02010600030101010101" pitchFamily="2" charset="-122"/>
            </a:endParaRPr>
          </a:p>
        </p:txBody>
      </p:sp>
      <p:sp>
        <p:nvSpPr>
          <p:cNvPr id="8" name="矩形 7"/>
          <p:cNvSpPr/>
          <p:nvPr/>
        </p:nvSpPr>
        <p:spPr>
          <a:xfrm>
            <a:off x="11139170" y="4383405"/>
            <a:ext cx="1080770" cy="192341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r>
              <a:rPr lang="zh-CN" altLang="en-US" sz="1000" b="1" dirty="0">
                <a:solidFill>
                  <a:srgbClr val="000000"/>
                </a:solidFill>
                <a:latin typeface="宋体" panose="02010600030101010101" pitchFamily="2" charset="-122"/>
                <a:ea typeface="宋体" panose="02010600030101010101" pitchFamily="2" charset="-122"/>
              </a:rPr>
              <a:t>新东方（北京）</a:t>
            </a:r>
            <a:endParaRPr lang="zh-CN" altLang="en-US"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rgbClr val="000000"/>
                </a:solidFill>
                <a:latin typeface="宋体" panose="02010600030101010101" pitchFamily="2" charset="-122"/>
                <a:ea typeface="宋体" panose="02010600030101010101" pitchFamily="2" charset="-122"/>
              </a:rPr>
              <a:t>柠谷文化（上海）</a:t>
            </a:r>
            <a:endParaRPr lang="en-US" altLang="zh-CN" sz="1000" b="1" dirty="0">
              <a:solidFill>
                <a:srgbClr val="000000"/>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宁圣农业（上海）</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精锐纵横（北京）</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先知时代（北京）</a:t>
            </a:r>
            <a:endParaRPr lang="en-US" altLang="zh-CN" sz="1000" b="1" dirty="0">
              <a:solidFill>
                <a:schemeClr val="tx1"/>
              </a:solidFill>
              <a:latin typeface="宋体" panose="02010600030101010101" pitchFamily="2" charset="-122"/>
              <a:ea typeface="宋体" panose="02010600030101010101" pitchFamily="2" charset="-122"/>
            </a:endParaRPr>
          </a:p>
          <a:p>
            <a:pPr algn="dist">
              <a:lnSpc>
                <a:spcPts val="1800"/>
              </a:lnSpc>
            </a:pPr>
            <a:r>
              <a:rPr lang="zh-CN" altLang="en-US" sz="1000" b="1" dirty="0">
                <a:solidFill>
                  <a:schemeClr val="tx1"/>
                </a:solidFill>
                <a:latin typeface="宋体" panose="02010600030101010101" pitchFamily="2" charset="-122"/>
                <a:ea typeface="宋体" panose="02010600030101010101" pitchFamily="2" charset="-122"/>
              </a:rPr>
              <a:t>优食库（北京）</a:t>
            </a:r>
            <a:endParaRPr lang="zh-CN" altLang="en-US" sz="1000" b="1" dirty="0">
              <a:solidFill>
                <a:schemeClr val="tx1"/>
              </a:solidFill>
              <a:latin typeface="宋体" panose="02010600030101010101" pitchFamily="2" charset="-122"/>
              <a:ea typeface="宋体" panose="02010600030101010101" pitchFamily="2" charset="-122"/>
            </a:endParaRPr>
          </a:p>
          <a:p>
            <a:pPr algn="ctr"/>
            <a:endParaRPr lang="zh-CN" altLang="en-US" sz="1000" b="1" dirty="0">
              <a:solidFill>
                <a:schemeClr val="tx1"/>
              </a:solidFill>
              <a:latin typeface="微软雅黑" panose="020B0503020204020204" charset="-122"/>
              <a:ea typeface="微软雅黑" panose="020B0503020204020204" charset="-122"/>
            </a:endParaRPr>
          </a:p>
        </p:txBody>
      </p:sp>
      <p:cxnSp>
        <p:nvCxnSpPr>
          <p:cNvPr id="9" name="直接连接符 8"/>
          <p:cNvCxnSpPr/>
          <p:nvPr/>
        </p:nvCxnSpPr>
        <p:spPr>
          <a:xfrm flipH="true">
            <a:off x="12946537" y="4105770"/>
            <a:ext cx="876" cy="28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ags/tag1.xml><?xml version="1.0" encoding="utf-8"?>
<p:tagLst xmlns:p="http://schemas.openxmlformats.org/presentationml/2006/main">
  <p:tag name="TABLE_ENDDRAG_ORIGIN_RECT" val="359*31"/>
  <p:tag name="TABLE_ENDDRAG_RECT" val="32*62*359*31"/>
</p:tagLst>
</file>

<file path=ppt/tags/tag10.xml><?xml version="1.0" encoding="utf-8"?>
<p:tagLst xmlns:p="http://schemas.openxmlformats.org/presentationml/2006/main">
  <p:tag name="TABLE_ENDDRAG_ORIGIN_RECT" val="359*31"/>
  <p:tag name="TABLE_ENDDRAG_RECT" val="32*62*359*31"/>
</p:tagLst>
</file>

<file path=ppt/tags/tag11.xml><?xml version="1.0" encoding="utf-8"?>
<p:tagLst xmlns:p="http://schemas.openxmlformats.org/presentationml/2006/main">
  <p:tag name="TABLE_ENDDRAG_ORIGIN_RECT" val="285*31"/>
  <p:tag name="TABLE_ENDDRAG_RECT" val="874*62*285*31"/>
</p:tagLst>
</file>

<file path=ppt/tags/tag12.xml><?xml version="1.0" encoding="utf-8"?>
<p:tagLst xmlns:p="http://schemas.openxmlformats.org/presentationml/2006/main">
  <p:tag name="TABLE_ENDDRAG_ORIGIN_RECT" val="375*31"/>
  <p:tag name="TABLE_ENDDRAG_RECT" val="453*62*375*31"/>
</p:tagLst>
</file>

<file path=ppt/tags/tag2.xml><?xml version="1.0" encoding="utf-8"?>
<p:tagLst xmlns:p="http://schemas.openxmlformats.org/presentationml/2006/main">
  <p:tag name="TABLE_ENDDRAG_ORIGIN_RECT" val="285*31"/>
  <p:tag name="TABLE_ENDDRAG_RECT" val="874*62*285*31"/>
</p:tagLst>
</file>

<file path=ppt/tags/tag3.xml><?xml version="1.0" encoding="utf-8"?>
<p:tagLst xmlns:p="http://schemas.openxmlformats.org/presentationml/2006/main">
  <p:tag name="TABLE_ENDDRAG_ORIGIN_RECT" val="375*31"/>
  <p:tag name="TABLE_ENDDRAG_RECT" val="453*62*375*31"/>
</p:tagLst>
</file>

<file path=ppt/tags/tag4.xml><?xml version="1.0" encoding="utf-8"?>
<p:tagLst xmlns:p="http://schemas.openxmlformats.org/presentationml/2006/main">
  <p:tag name="TABLE_ENDDRAG_ORIGIN_RECT" val="359*31"/>
  <p:tag name="TABLE_ENDDRAG_RECT" val="32*62*359*31"/>
</p:tagLst>
</file>

<file path=ppt/tags/tag5.xml><?xml version="1.0" encoding="utf-8"?>
<p:tagLst xmlns:p="http://schemas.openxmlformats.org/presentationml/2006/main">
  <p:tag name="TABLE_ENDDRAG_ORIGIN_RECT" val="285*31"/>
  <p:tag name="TABLE_ENDDRAG_RECT" val="874*62*285*31"/>
</p:tagLst>
</file>

<file path=ppt/tags/tag6.xml><?xml version="1.0" encoding="utf-8"?>
<p:tagLst xmlns:p="http://schemas.openxmlformats.org/presentationml/2006/main">
  <p:tag name="TABLE_ENDDRAG_ORIGIN_RECT" val="375*31"/>
  <p:tag name="TABLE_ENDDRAG_RECT" val="453*62*375*31"/>
</p:tagLst>
</file>

<file path=ppt/tags/tag7.xml><?xml version="1.0" encoding="utf-8"?>
<p:tagLst xmlns:p="http://schemas.openxmlformats.org/presentationml/2006/main">
  <p:tag name="TABLE_ENDDRAG_ORIGIN_RECT" val="359*31"/>
  <p:tag name="TABLE_ENDDRAG_RECT" val="32*62*359*31"/>
</p:tagLst>
</file>

<file path=ppt/tags/tag8.xml><?xml version="1.0" encoding="utf-8"?>
<p:tagLst xmlns:p="http://schemas.openxmlformats.org/presentationml/2006/main">
  <p:tag name="TABLE_ENDDRAG_ORIGIN_RECT" val="285*31"/>
  <p:tag name="TABLE_ENDDRAG_RECT" val="874*62*285*31"/>
</p:tagLst>
</file>

<file path=ppt/tags/tag9.xml><?xml version="1.0" encoding="utf-8"?>
<p:tagLst xmlns:p="http://schemas.openxmlformats.org/presentationml/2006/main">
  <p:tag name="TABLE_ENDDRAG_ORIGIN_RECT" val="375*31"/>
  <p:tag name="TABLE_ENDDRAG_RECT" val="453*62*375*31"/>
</p:tagLst>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
        <a:ea typeface=""/>
        <a:cs typeface=""/>
      </a:majorFont>
      <a:minorFont>
        <a:latin typeface=""/>
        <a:ea typeface=""/>
        <a:cs typeface=""/>
      </a:minorFont>
    </a:fontScheme>
    <a:fmtScheme name="Office">
      <a:fillStyleLst>
        <a:solidFill>
          <a:schemeClr val="phClr"/>
        </a:solidFill>
        <a:gradFill rotWithShape="true">
          <a:gsLst>
            <a:gs pos="0">
              <a:schemeClr val="phClr">
                <a:satMod val="110000"/>
                <a:lumMod val="105000"/>
                <a:tint val="67000"/>
              </a:schemeClr>
            </a:gs>
            <a:gs pos="50000">
              <a:schemeClr val="phClr">
                <a:lumMod val="105000"/>
                <a:satMod val="103000"/>
                <a:tint val="73000"/>
              </a:schemeClr>
            </a:gs>
            <a:gs pos="100000">
              <a:schemeClr val="phClr">
                <a:satMod val="105000"/>
                <a:lumMod val="109000"/>
                <a:tint val="81000"/>
              </a:schemeClr>
            </a:gs>
          </a:gsLst>
          <a:lin ang="5400000" scaled="false"/>
        </a:gradFill>
        <a:gradFill rotWithShape="true">
          <a:gsLst>
            <a:gs pos="0">
              <a:schemeClr val="phClr">
                <a:satMod val="103000"/>
                <a:lumMod val="102000"/>
                <a:shade val="94000"/>
              </a:schemeClr>
            </a:gs>
            <a:gs pos="50000">
              <a:schemeClr val="phClr">
                <a:lumMod val="110000"/>
                <a:satMod val="100000"/>
                <a:tint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4841</Words>
  <Application>WPS 演示</Application>
  <PresentationFormat>自定义</PresentationFormat>
  <Paragraphs>538</Paragraphs>
  <Slides>4</Slides>
  <Notes>1</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4</vt:i4>
      </vt:variant>
    </vt:vector>
  </HeadingPairs>
  <TitlesOfParts>
    <vt:vector size="17" baseType="lpstr">
      <vt:lpstr>Arial</vt:lpstr>
      <vt:lpstr>宋体</vt:lpstr>
      <vt:lpstr>Wingdings</vt:lpstr>
      <vt:lpstr>Times New Roman</vt:lpstr>
      <vt:lpstr>黑体</vt:lpstr>
      <vt:lpstr>方正黑体_GBK</vt:lpstr>
      <vt:lpstr>微软雅黑</vt:lpstr>
      <vt:lpstr>方正小标宋简体</vt:lpstr>
      <vt:lpstr>方正小标宋_GBK</vt:lpstr>
      <vt:lpstr>Arial Unicode MS</vt:lpstr>
      <vt:lpstr>Calibri</vt:lpstr>
      <vt:lpstr>DejaVu Sans</vt:lpstr>
      <vt:lpstr>Office theme</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lenovo</dc:creator>
  <cp:lastModifiedBy>gxxc</cp:lastModifiedBy>
  <cp:revision>92</cp:revision>
  <dcterms:created xsi:type="dcterms:W3CDTF">2025-02-07T07:35:04Z</dcterms:created>
  <dcterms:modified xsi:type="dcterms:W3CDTF">2025-02-07T07:35:04Z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O">
    <vt:lpwstr>wqlLaW5nc29mdCBQREYgdG8gV1BTIDEwMA</vt:lpwstr>
  </property>
  <property fmtid="{D5CDD505-2E9C-101B-9397-08002B2CF9AE}" pid="3" name="Created">
    <vt:filetime>2024-10-18T10:57:24Z</vt:filetime>
  </property>
  <property fmtid="{D5CDD505-2E9C-101B-9397-08002B2CF9AE}" pid="4" name="ICV">
    <vt:lpwstr>E5F0DA48F4754B35AD7B97654B8B736A_13</vt:lpwstr>
  </property>
  <property fmtid="{D5CDD505-2E9C-101B-9397-08002B2CF9AE}" pid="5" name="KSOProductBuildVer">
    <vt:lpwstr>2052-11.8.2.10489</vt:lpwstr>
  </property>
</Properties>
</file>