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1B1"/>
    <a:srgbClr val="CCFFCC"/>
    <a:srgbClr val="CEF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E16B-3B78-45FA-9FB5-38A3E1F71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3156B-A9C9-4131-8B09-9AE9D16DAC6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718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8901493" y="1056385"/>
            <a:ext cx="9580" cy="4680000"/>
          </a:xfrm>
          <a:prstGeom prst="rect">
            <a:avLst/>
          </a:prstGeom>
        </p:spPr>
      </p:pic>
      <p:cxnSp>
        <p:nvCxnSpPr>
          <p:cNvPr id="83" name="直接连接符 82"/>
          <p:cNvCxnSpPr/>
          <p:nvPr/>
        </p:nvCxnSpPr>
        <p:spPr>
          <a:xfrm flipV="true">
            <a:off x="11404600" y="1334135"/>
            <a:ext cx="1270" cy="129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/>
          <p:cNvCxnSpPr/>
          <p:nvPr/>
        </p:nvCxnSpPr>
        <p:spPr>
          <a:xfrm flipV="true">
            <a:off x="9933940" y="1345565"/>
            <a:ext cx="1270" cy="144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肘形连接符 78"/>
          <p:cNvCxnSpPr/>
          <p:nvPr/>
        </p:nvCxnSpPr>
        <p:spPr>
          <a:xfrm rot="5400000" flipV="true">
            <a:off x="10847871" y="782246"/>
            <a:ext cx="396000" cy="720000"/>
          </a:xfrm>
          <a:prstGeom prst="bentConnector3">
            <a:avLst>
              <a:gd name="adj1" fmla="val 4995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肘形连接符 62"/>
          <p:cNvCxnSpPr/>
          <p:nvPr/>
        </p:nvCxnSpPr>
        <p:spPr>
          <a:xfrm>
            <a:off x="11771630" y="1262380"/>
            <a:ext cx="3175" cy="31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肘形连接符 80"/>
          <p:cNvCxnSpPr/>
          <p:nvPr/>
        </p:nvCxnSpPr>
        <p:spPr>
          <a:xfrm rot="5400000">
            <a:off x="10114225" y="761705"/>
            <a:ext cx="396000" cy="756000"/>
          </a:xfrm>
          <a:prstGeom prst="bentConnector3">
            <a:avLst>
              <a:gd name="adj1" fmla="val 4995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 flipV="true">
            <a:off x="7949565" y="1744345"/>
            <a:ext cx="1270" cy="237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flipV="true">
            <a:off x="6577330" y="1873885"/>
            <a:ext cx="1270" cy="237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 flipV="true">
            <a:off x="3520440" y="1744345"/>
            <a:ext cx="1270" cy="237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肘形连接符 66"/>
          <p:cNvCxnSpPr/>
          <p:nvPr/>
        </p:nvCxnSpPr>
        <p:spPr>
          <a:xfrm rot="5400000" flipV="true">
            <a:off x="6635565" y="24145"/>
            <a:ext cx="432000" cy="2196000"/>
          </a:xfrm>
          <a:prstGeom prst="bentConnector3">
            <a:avLst>
              <a:gd name="adj1" fmla="val 4995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肘形连接符 67"/>
          <p:cNvCxnSpPr/>
          <p:nvPr/>
        </p:nvCxnSpPr>
        <p:spPr>
          <a:xfrm rot="5400000">
            <a:off x="4420465" y="11225"/>
            <a:ext cx="432000" cy="2232000"/>
          </a:xfrm>
          <a:prstGeom prst="bentConnector3">
            <a:avLst>
              <a:gd name="adj1" fmla="val 4995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肘形连接符 68"/>
          <p:cNvCxnSpPr/>
          <p:nvPr/>
        </p:nvCxnSpPr>
        <p:spPr>
          <a:xfrm rot="5400000" flipV="true">
            <a:off x="5965330" y="707925"/>
            <a:ext cx="396000" cy="828000"/>
          </a:xfrm>
          <a:prstGeom prst="bentConnector3">
            <a:avLst>
              <a:gd name="adj1" fmla="val 4995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肘形连接符 69"/>
          <p:cNvCxnSpPr/>
          <p:nvPr/>
        </p:nvCxnSpPr>
        <p:spPr>
          <a:xfrm rot="5400000">
            <a:off x="5212465" y="779925"/>
            <a:ext cx="396000" cy="684000"/>
          </a:xfrm>
          <a:prstGeom prst="bentConnector3">
            <a:avLst>
              <a:gd name="adj1" fmla="val 4995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直接连接符 64"/>
          <p:cNvCxnSpPr/>
          <p:nvPr/>
        </p:nvCxnSpPr>
        <p:spPr>
          <a:xfrm flipV="true">
            <a:off x="1471295" y="3403600"/>
            <a:ext cx="127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/>
          <p:cNvCxnSpPr/>
          <p:nvPr/>
        </p:nvCxnSpPr>
        <p:spPr>
          <a:xfrm flipV="true">
            <a:off x="1487805" y="1751330"/>
            <a:ext cx="127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/>
          <p:cNvCxnSpPr/>
          <p:nvPr/>
        </p:nvCxnSpPr>
        <p:spPr>
          <a:xfrm flipV="true">
            <a:off x="1490345" y="911225"/>
            <a:ext cx="1270" cy="46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17145" y="8255"/>
            <a:ext cx="12157710" cy="480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tx1"/>
                </a:solidFill>
                <a:latin typeface="方正小标宋简体" panose="02000000000000000000" charset="-122"/>
                <a:ea typeface="方正小标宋简体" panose="02000000000000000000" charset="-122"/>
              </a:rPr>
              <a:t>旅游和文创产业</a:t>
            </a:r>
            <a:r>
              <a:rPr lang="zh-CN" altLang="en-US" sz="2400">
                <a:solidFill>
                  <a:schemeClr val="tx1"/>
                </a:solidFill>
                <a:latin typeface="方正小标宋简体" panose="02000000000000000000" charset="-122"/>
                <a:ea typeface="方正小标宋简体" panose="02000000000000000000" charset="-122"/>
              </a:rPr>
              <a:t>链</a:t>
            </a:r>
            <a:r>
              <a:rPr lang="zh-CN" altLang="en-US" sz="2400" smtClean="0">
                <a:solidFill>
                  <a:schemeClr val="tx1"/>
                </a:solidFill>
                <a:latin typeface="方正小标宋简体" panose="02000000000000000000" charset="-122"/>
                <a:ea typeface="方正小标宋简体" panose="02000000000000000000" charset="-122"/>
              </a:rPr>
              <a:t>图谱</a:t>
            </a:r>
            <a:endParaRPr lang="zh-CN" altLang="en-US" sz="2400" dirty="0">
              <a:solidFill>
                <a:schemeClr val="tx1"/>
              </a:solidFill>
              <a:latin typeface="方正小标宋简体" panose="02000000000000000000" charset="-122"/>
              <a:ea typeface="方正小标宋简体" panose="02000000000000000000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770890" y="2005330"/>
            <a:ext cx="1440000" cy="1440000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false"/>
          </a:gradFill>
          <a:ln>
            <a:prstDash val="solid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已有企业：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桂林博物馆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桂林大剧院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广西师范大学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桂林电子科技大学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桂林理工大学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市工艺美术协会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市文联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0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力港网络（秀峰）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0" name="文本框 29"/>
          <p:cNvSpPr txBox="true"/>
          <p:nvPr/>
        </p:nvSpPr>
        <p:spPr>
          <a:xfrm>
            <a:off x="17145" y="4662805"/>
            <a:ext cx="2998470" cy="1014730"/>
          </a:xfrm>
          <a:prstGeom prst="rect">
            <a:avLst/>
          </a:prstGeom>
          <a:noFill/>
        </p:spPr>
        <p:txBody>
          <a:bodyPr wrap="square" rtlCol="0" anchor="ctr" anchorCtr="false">
            <a:spAutoFit/>
          </a:bodyPr>
          <a:lstStyle/>
          <a:p>
            <a:r>
              <a:rPr lang="zh-CN" altLang="en-US" sz="1000" b="1">
                <a:latin typeface="宋体" panose="02010600030101010101" pitchFamily="2" charset="-122"/>
                <a:ea typeface="宋体" panose="02010600030101010101" pitchFamily="2" charset="-122"/>
              </a:rPr>
              <a:t>在建的重大项目：</a:t>
            </a:r>
            <a:endParaRPr lang="zh-CN" altLang="en-US" sz="10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</a:rPr>
              <a:t>（一）纺织服装：巴斯波（桂林）皮件有限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</a:rPr>
              <a:t>公司基于柔性化皮件数智化转型建设项目。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</a:rPr>
              <a:t>（二）鞋业：耶拉体育鞋面项目。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</a:rPr>
              <a:t>（三）电子运动设备：广西九轮科技有限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</a:rPr>
              <a:t>公司恭城九轮轮滑和滑板体育器材生产项目。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1" name="文本框 30"/>
          <p:cNvSpPr txBox="true"/>
          <p:nvPr/>
        </p:nvSpPr>
        <p:spPr>
          <a:xfrm>
            <a:off x="3014345" y="4739958"/>
            <a:ext cx="5675630" cy="860425"/>
          </a:xfrm>
          <a:prstGeom prst="rect">
            <a:avLst/>
          </a:prstGeom>
          <a:noFill/>
        </p:spPr>
        <p:txBody>
          <a:bodyPr wrap="square" rtlCol="0" anchor="ctr" anchorCtr="false">
            <a:spAutoFit/>
          </a:bodyPr>
          <a:lstStyle/>
          <a:p>
            <a:r>
              <a:rPr lang="zh-CN" altLang="en-US" sz="1000" b="1">
                <a:latin typeface="宋体" panose="02010600030101010101" pitchFamily="2" charset="-122"/>
                <a:ea typeface="宋体" panose="02010600030101010101" pitchFamily="2" charset="-122"/>
              </a:rPr>
              <a:t>重点的发展方向：</a:t>
            </a:r>
            <a:endParaRPr lang="zh-CN" altLang="en-US" sz="10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sz="1000">
                <a:latin typeface="宋体" panose="02010600030101010101" pitchFamily="2" charset="-122"/>
                <a:ea typeface="宋体" panose="02010600030101010101" pitchFamily="2" charset="-122"/>
              </a:rPr>
              <a:t>重点发展文化礼品、纺织服装、鞋业和电子运动设备产业。深度挖掘民族文化资源,重点发展工艺美术及礼仪用品、</a:t>
            </a:r>
            <a:r>
              <a:rPr lang="zh-CN" sz="1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引进服装鞋业等龙头企业，重点发展时尚服装服饰业、时尚制鞋产业等领域；</a:t>
            </a:r>
            <a:r>
              <a:rPr lang="zh-CN" sz="1000">
                <a:latin typeface="宋体" panose="02010600030101010101" pitchFamily="2" charset="-122"/>
                <a:ea typeface="宋体" panose="02010600030101010101" pitchFamily="2" charset="-122"/>
              </a:rPr>
              <a:t>依托我市电子信息产业资源优势,大力引进强优企业,重点发展智能穿戴设备、智能旅游装备、数字化体验产品等电子运动设备。</a:t>
            </a:r>
            <a:endParaRPr lang="zh-CN" sz="10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18" name="picture 718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625153" y="1056385"/>
            <a:ext cx="9580" cy="4680000"/>
          </a:xfrm>
          <a:prstGeom prst="rect">
            <a:avLst/>
          </a:prstGeom>
        </p:spPr>
      </p:pic>
      <p:sp>
        <p:nvSpPr>
          <p:cNvPr id="21" name="圆角矩形 20"/>
          <p:cNvSpPr/>
          <p:nvPr/>
        </p:nvSpPr>
        <p:spPr>
          <a:xfrm>
            <a:off x="238760" y="5736590"/>
            <a:ext cx="11936095" cy="9791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桂林市文创产业链：以溢达纺织、赐佳鞋业、智神科技、飞宇科技为龙头企业，共有纺织服装、鞋业、文化礼品和电子运动设备等规模以上企业</a:t>
            </a:r>
            <a:r>
              <a:rPr lang="en-US" altLang="zh-CN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16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家。202</a:t>
            </a:r>
            <a:r>
              <a:rPr lang="en-US" altLang="zh-CN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4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年实现规模工业总产值</a:t>
            </a:r>
            <a:r>
              <a:rPr lang="en-US" altLang="zh-CN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21.59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亿元。目前，已经初步形成从上游文化创意，到中游纺织服装、鞋业、文化礼品、电子运动设备，到下游线下场所和电商平台等较为完整的产业链条。产业链缺项、弱项主要集中在文化创意、纺织服装、鞋业、文化礼品等环节。下一步，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桂林市文创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产业链上游主要围影视、游戏、动漫等行业，中游主要围绕纺织服装、鞋业、文化礼品等重点缺项、弱项环节招商引资，抓好</a:t>
            </a:r>
            <a:r>
              <a:rPr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巴斯波（桂林）皮件有限公司基于柔性化皮件数智化转型建设项目</a:t>
            </a:r>
            <a:r>
              <a:rPr lang="zh-CN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、桂林赛尔康消费电子配套项目二期、恭城九轮轮滑和滑板体育器材生产项目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等重点项目建设，力争到</a:t>
            </a:r>
            <a:r>
              <a:rPr lang="en-US" altLang="zh-CN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2035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年实现</a:t>
            </a:r>
            <a:r>
              <a:rPr lang="en-US" altLang="zh-CN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200</a:t>
            </a:r>
            <a:r>
              <a:rPr lang="zh-CN" altLang="en-US" sz="10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亿元目标。</a:t>
            </a:r>
            <a:endParaRPr lang="zh-CN" altLang="en-US" sz="10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325995" y="1982470"/>
            <a:ext cx="1188720" cy="1440815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false"/>
          </a:gradFill>
          <a:ln>
            <a:prstDash val="solid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 fontAlgn="auto">
              <a:lnSpc>
                <a:spcPts val="11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已有企业：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 fontAlgn="auto">
              <a:lnSpc>
                <a:spcPts val="11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智神科技（七星）</a:t>
            </a:r>
            <a:endParaRPr lang="zh-CN" altLang="en-US" sz="800" b="1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R="0" algn="ctr" rtl="0" fontAlgn="auto">
              <a:lnSpc>
                <a:spcPts val="11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飞宇科技（七星）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 fontAlgn="auto">
              <a:lnSpc>
                <a:spcPts val="11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海威科技（七星）迈特光学（七星）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 fontAlgn="auto">
              <a:lnSpc>
                <a:spcPts val="11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华谊智测（临桂）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 fontAlgn="auto">
              <a:lnSpc>
                <a:spcPts val="11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晶瑞传感（七星）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 fontAlgn="auto">
              <a:lnSpc>
                <a:spcPts val="11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赛尔康（临桂）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325995" y="1345565"/>
            <a:ext cx="1188720" cy="53975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电子运动设备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7325995" y="3549650"/>
            <a:ext cx="1188720" cy="1007745"/>
          </a:xfrm>
          <a:prstGeom prst="rect">
            <a:avLst/>
          </a:prstGeom>
          <a:solidFill>
            <a:srgbClr val="FFB1B1"/>
          </a:solidFill>
          <a:ln>
            <a:prstDash val="sysDash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重点引进企业：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大疆创新（深圳）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格力电器（珠海）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小米科技（北京）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1" name="文本框 10"/>
          <p:cNvSpPr txBox="true"/>
          <p:nvPr/>
        </p:nvSpPr>
        <p:spPr>
          <a:xfrm>
            <a:off x="9018270" y="4662807"/>
            <a:ext cx="2880360" cy="553085"/>
          </a:xfrm>
          <a:prstGeom prst="rect">
            <a:avLst/>
          </a:prstGeom>
          <a:noFill/>
        </p:spPr>
        <p:txBody>
          <a:bodyPr wrap="square" rtlCol="0" anchor="ctr" anchorCtr="false">
            <a:spAutoFit/>
          </a:bodyPr>
          <a:lstStyle/>
          <a:p>
            <a:r>
              <a:rPr lang="zh-CN" altLang="en-US" sz="1000" b="1">
                <a:latin typeface="宋体" panose="02010600030101010101" pitchFamily="2" charset="-122"/>
                <a:ea typeface="宋体" panose="02010600030101010101" pitchFamily="2" charset="-122"/>
              </a:rPr>
              <a:t>在谈项目：</a:t>
            </a:r>
            <a:endParaRPr lang="zh-CN" altLang="en-US" sz="10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1000">
                <a:latin typeface="宋体" panose="02010600030101010101" pitchFamily="2" charset="-122"/>
                <a:ea typeface="宋体" panose="02010600030101010101" pitchFamily="2" charset="-122"/>
              </a:rPr>
              <a:t>象山区根雕奇石产业园、雁山太空舱新型文旅产业示范基地项目。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770890" y="1343025"/>
            <a:ext cx="1440000" cy="54000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文化创意：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>
              <a:buNone/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音乐、影视、游戏、动漫、文学等文化资源和时尚设计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>
              <a:buNone/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印染工艺：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755015" y="3549650"/>
            <a:ext cx="1440000" cy="1007110"/>
          </a:xfrm>
          <a:prstGeom prst="rect">
            <a:avLst/>
          </a:prstGeom>
          <a:solidFill>
            <a:srgbClr val="FFB1B1"/>
          </a:solidFill>
          <a:ln>
            <a:prstDash val="sysDash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重点引进企业：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创意：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创源文化（宁波）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美盛文化（杭州）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印染：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浙江龙盛（浙江）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>
              <a:buClrTx/>
              <a:buSzTx/>
              <a:buFontTx/>
            </a:pP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闰土股份（浙江）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9323070" y="1320439"/>
            <a:ext cx="1188000" cy="54000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线下场所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10819369" y="1320059"/>
            <a:ext cx="1188000" cy="540000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电商平台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9322435" y="1982470"/>
            <a:ext cx="1188085" cy="1440000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false"/>
          </a:gradFill>
          <a:ln>
            <a:prstDash val="solid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博物馆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文化展览馆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旅游景区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公园景点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演出场馆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书店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影院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画廊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10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音像中心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0819090" y="1997514"/>
            <a:ext cx="1188000" cy="1440000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false"/>
          </a:gradFill>
          <a:ln>
            <a:prstDash val="solid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京东平台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淘宝平台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拼多多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小红书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抖音平台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腾讯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3014980" y="1341338"/>
            <a:ext cx="1188000" cy="54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服装鞋帽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014980" y="1997710"/>
            <a:ext cx="1188085" cy="1424940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false"/>
          </a:gradFill>
          <a:ln>
            <a:prstDash val="solid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auto">
              <a:lnSpc>
                <a:spcPts val="14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已有企业：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4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溢达纺织（象山）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4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金陵服装（七星）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4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大行环创（临桂）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4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桂林绮织（七星）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6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赐佳鞋业（全州）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6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杰强鞋业（全州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3014980" y="3549650"/>
            <a:ext cx="1188720" cy="1007745"/>
          </a:xfrm>
          <a:prstGeom prst="rect">
            <a:avLst/>
          </a:prstGeom>
          <a:solidFill>
            <a:srgbClr val="FFB1B1"/>
          </a:solidFill>
          <a:ln>
            <a:prstDash val="sysDash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重点引进企业</a:t>
            </a:r>
            <a:r>
              <a:rPr lang="en-US" altLang="zh-CN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</a:t>
            </a:r>
            <a:endParaRPr lang="en-US" altLang="zh-CN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李宁（北京）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安踏（福建）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en-US" altLang="zh-CN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361</a:t>
            </a:r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（福建）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七匹狼（福建）</a:t>
            </a:r>
            <a:endParaRPr lang="zh-CN" altLang="en-US" sz="800" b="1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R="0" algn="ctr" rtl="0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百丽鞋业（北京）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魏桥创业（山东）</a:t>
            </a:r>
            <a:endParaRPr lang="zh-CN" altLang="en-US" sz="800" b="1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4476064" y="1320317"/>
            <a:ext cx="1188000" cy="54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布艺玩具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4504055" y="2328545"/>
            <a:ext cx="1167765" cy="1492885"/>
          </a:xfrm>
          <a:prstGeom prst="rect">
            <a:avLst/>
          </a:prstGeom>
          <a:solidFill>
            <a:srgbClr val="FFB1B1"/>
          </a:solidFill>
          <a:ln>
            <a:prstDash val="sysDash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重点引进企业：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奥飞娱乐（广州）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星辉娱乐（广东）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泡泡玛特（北京）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凯智乐国际（北京）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美乐雅（浙江）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R="0" algn="ctr" rtl="0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高乐股份（广东）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5975985" y="1334135"/>
            <a:ext cx="1188000" cy="540000"/>
          </a:xfrm>
          <a:prstGeom prst="rect">
            <a:avLst/>
          </a:prstGeom>
          <a:solidFill>
            <a:srgbClr val="FFB1B1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文化礼品：</a:t>
            </a: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雕刻（木雕、石雕）、纸扇、刺绣、瓷器、金银首饰、鸡血玉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5973445" y="2004695"/>
            <a:ext cx="1188085" cy="1436370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false"/>
          </a:gradFill>
          <a:ln>
            <a:prstDash val="solid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已有企业：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桂林广恒（荔浦）桂林集扇斋（灵川）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桂林月利（七星）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桂林苏盛堂（象山）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 fontAlgn="auto">
              <a:lnSpc>
                <a:spcPts val="1560"/>
              </a:lnSpc>
            </a:pPr>
            <a:r>
              <a:rPr lang="zh-CN" altLang="en-US" sz="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桂林永盛（灵川）</a:t>
            </a:r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5975350" y="3549650"/>
            <a:ext cx="1188720" cy="1007745"/>
          </a:xfrm>
          <a:prstGeom prst="rect">
            <a:avLst/>
          </a:prstGeom>
          <a:solidFill>
            <a:srgbClr val="FFB1B1"/>
          </a:solidFill>
          <a:ln>
            <a:prstDash val="sysDash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重点引进企业：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广东文化长城（广东）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谭木匠（重庆）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铜师傅（浙江）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元隆雅图（北京）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r>
              <a:rPr lang="zh-CN" altLang="en-US" sz="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贝发集团（浙江）</a:t>
            </a:r>
            <a:endParaRPr lang="zh-CN" altLang="en-US" sz="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lvl="0" algn="ctr"/>
            <a:endParaRPr lang="zh-CN" altLang="en-US" sz="8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728" name="table 728"/>
          <p:cNvGraphicFramePr>
            <a:graphicFrameLocks noGrp="true"/>
          </p:cNvGraphicFramePr>
          <p:nvPr>
            <p:custDataLst>
              <p:tags r:id="rId2"/>
            </p:custDataLst>
          </p:nvPr>
        </p:nvGraphicFramePr>
        <p:xfrm>
          <a:off x="770890" y="596265"/>
          <a:ext cx="1435735" cy="403860"/>
        </p:xfrm>
        <a:graphic>
          <a:graphicData uri="http://schemas.openxmlformats.org/drawingml/2006/table">
            <a:tbl>
              <a:tblPr>
                <a:solidFill>
                  <a:srgbClr val="C5E0B3"/>
                </a:solidFill>
              </a:tblPr>
              <a:tblGrid>
                <a:gridCol w="1435735"/>
              </a:tblGrid>
              <a:tr h="403860">
                <a:tc>
                  <a:txBody>
                    <a:bodyPr/>
                    <a:lstStyle/>
                    <a:p>
                      <a:pPr algn="ctr" rtl="0" eaLnBrk="0">
                        <a:lnSpc>
                          <a:spcPct val="109000"/>
                        </a:lnSpc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上游</a:t>
                      </a:r>
                      <a:endParaRPr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0" name="table 730"/>
          <p:cNvGraphicFramePr>
            <a:graphicFrameLocks noGrp="true"/>
          </p:cNvGraphicFramePr>
          <p:nvPr>
            <p:custDataLst>
              <p:tags r:id="rId3"/>
            </p:custDataLst>
          </p:nvPr>
        </p:nvGraphicFramePr>
        <p:xfrm>
          <a:off x="9323070" y="599440"/>
          <a:ext cx="2683510" cy="403860"/>
        </p:xfrm>
        <a:graphic>
          <a:graphicData uri="http://schemas.openxmlformats.org/drawingml/2006/table">
            <a:tbl>
              <a:tblPr>
                <a:solidFill>
                  <a:srgbClr val="B7DDE8"/>
                </a:solidFill>
              </a:tblPr>
              <a:tblGrid>
                <a:gridCol w="2683510"/>
              </a:tblGrid>
              <a:tr h="403860">
                <a:tc>
                  <a:txBody>
                    <a:bodyPr/>
                    <a:lstStyle/>
                    <a:p>
                      <a:pPr algn="ctr" rtl="0" eaLnBrk="0">
                        <a:lnSpc>
                          <a:spcPct val="109000"/>
                        </a:lnSpc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下游</a:t>
                      </a:r>
                      <a:endParaRPr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D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2" name="table 732"/>
          <p:cNvGraphicFramePr>
            <a:graphicFrameLocks noGrp="true"/>
          </p:cNvGraphicFramePr>
          <p:nvPr>
            <p:custDataLst>
              <p:tags r:id="rId4"/>
            </p:custDataLst>
          </p:nvPr>
        </p:nvGraphicFramePr>
        <p:xfrm>
          <a:off x="3014980" y="598170"/>
          <a:ext cx="5499735" cy="403860"/>
        </p:xfrm>
        <a:graphic>
          <a:graphicData uri="http://schemas.openxmlformats.org/drawingml/2006/table">
            <a:tbl>
              <a:tblPr>
                <a:solidFill>
                  <a:srgbClr val="99CCFF"/>
                </a:solidFill>
              </a:tblPr>
              <a:tblGrid>
                <a:gridCol w="5499735"/>
              </a:tblGrid>
              <a:tr h="403860">
                <a:tc>
                  <a:txBody>
                    <a:bodyPr/>
                    <a:lstStyle/>
                    <a:p>
                      <a:pPr algn="ctr" rtl="0" eaLnBrk="0">
                        <a:lnSpc>
                          <a:spcPct val="109000"/>
                        </a:lnSpc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中游</a:t>
                      </a:r>
                      <a:endParaRPr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61" name="右箭头 60"/>
          <p:cNvSpPr/>
          <p:nvPr/>
        </p:nvSpPr>
        <p:spPr>
          <a:xfrm>
            <a:off x="2413000" y="714058"/>
            <a:ext cx="433070" cy="288925"/>
          </a:xfrm>
          <a:prstGeom prst="rightArrow">
            <a:avLst/>
          </a:prstGeom>
          <a:solidFill>
            <a:srgbClr val="FFFFFF">
              <a:alpha val="100000"/>
            </a:srgb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9" name="右箭头 218"/>
          <p:cNvSpPr/>
          <p:nvPr/>
        </p:nvSpPr>
        <p:spPr>
          <a:xfrm>
            <a:off x="8689975" y="656273"/>
            <a:ext cx="433070" cy="288925"/>
          </a:xfrm>
          <a:prstGeom prst="rightArrow">
            <a:avLst/>
          </a:prstGeom>
          <a:solidFill>
            <a:srgbClr val="FFFFFF">
              <a:alpha val="100000"/>
            </a:srgb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8096250" y="76200"/>
            <a:ext cx="1779905" cy="421640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false"/>
          </a:gradFill>
          <a:ln>
            <a:prstDash val="solid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false" anchor="ctr" anchorCtr="false" forceAA="false" compatLnSpc="true">
            <a:noAutofit/>
          </a:bodyPr>
          <a:lstStyle/>
          <a:p>
            <a:pPr lvl="0" algn="ctr">
              <a:lnSpc>
                <a:spcPct val="100000"/>
              </a:lnSpc>
              <a:buClrTx/>
              <a:buSzTx/>
              <a:buNone/>
            </a:pPr>
            <a:r>
              <a:rPr sz="800" kern="0" spc="90" dirty="0">
                <a:solidFill>
                  <a:srgbClr val="000000">
                    <a:alpha val="10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现有产业链环节、落地企业</a:t>
            </a:r>
            <a:endParaRPr lang="zh-CN" altLang="en-US" sz="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9933940" y="76200"/>
            <a:ext cx="2155190" cy="412115"/>
          </a:xfrm>
          <a:prstGeom prst="rect">
            <a:avLst/>
          </a:prstGeom>
          <a:solidFill>
            <a:srgbClr val="FFB1B1"/>
          </a:solidFill>
          <a:ln>
            <a:prstDash val="sysDash"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>
              <a:lnSpc>
                <a:spcPts val="1400"/>
              </a:lnSpc>
              <a:buClrTx/>
              <a:buSzTx/>
              <a:buNone/>
            </a:pPr>
            <a:endParaRPr sz="1000" kern="0" spc="70" dirty="0">
              <a:solidFill>
                <a:srgbClr val="000000">
                  <a:alpha val="100000"/>
                </a:srgbClr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marR="0" algn="ctr" rtl="0">
              <a:lnSpc>
                <a:spcPts val="1400"/>
              </a:lnSpc>
              <a:buClrTx/>
              <a:buSzTx/>
              <a:buNone/>
            </a:pPr>
            <a:endParaRPr sz="1000" kern="0" spc="70" dirty="0">
              <a:solidFill>
                <a:srgbClr val="000000">
                  <a:alpha val="100000"/>
                </a:srgbClr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marR="0" algn="ctr" rtl="0">
              <a:lnSpc>
                <a:spcPts val="1400"/>
              </a:lnSpc>
              <a:buClrTx/>
              <a:buSzTx/>
              <a:buNone/>
            </a:pPr>
            <a:r>
              <a:rPr sz="800" kern="0" spc="70" dirty="0">
                <a:solidFill>
                  <a:srgbClr val="000000">
                    <a:alpha val="10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重点补链</a:t>
            </a:r>
            <a:r>
              <a:rPr lang="zh-CN" sz="800" kern="0" spc="70" dirty="0">
                <a:solidFill>
                  <a:srgbClr val="000000">
                    <a:alpha val="10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、强链、延链</a:t>
            </a:r>
            <a:r>
              <a:rPr sz="800" kern="0" spc="70" dirty="0">
                <a:solidFill>
                  <a:srgbClr val="000000">
                    <a:alpha val="10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环节、</a:t>
            </a:r>
            <a:r>
              <a:rPr sz="800" kern="0" spc="-220" dirty="0">
                <a:solidFill>
                  <a:srgbClr val="000000">
                    <a:alpha val="10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800" kern="0" spc="70" dirty="0">
                <a:solidFill>
                  <a:srgbClr val="000000">
                    <a:alpha val="10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目标企业</a:t>
            </a:r>
            <a:endParaRPr sz="800" strike="noStrike" noProof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R="0" algn="ctr" rtl="0">
              <a:lnSpc>
                <a:spcPts val="1400"/>
              </a:lnSpc>
              <a:buClrTx/>
              <a:buSzTx/>
              <a:buNone/>
            </a:pPr>
            <a:endParaRPr lang="zh-CN" altLang="en-US" sz="1000" b="1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R="0" algn="ctr" rtl="0"/>
            <a:endParaRPr lang="zh-CN" altLang="en-US" sz="1000" b="1" i="0" u="none" strike="noStrike" baseline="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 flipV="true">
            <a:off x="5087620" y="1859915"/>
            <a:ext cx="1270" cy="46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359*31"/>
  <p:tag name="TABLE_ENDDRAG_RECT" val="32*62*359*31"/>
</p:tagLst>
</file>

<file path=ppt/tags/tag2.xml><?xml version="1.0" encoding="utf-8"?>
<p:tagLst xmlns:p="http://schemas.openxmlformats.org/presentationml/2006/main">
  <p:tag name="TABLE_ENDDRAG_ORIGIN_RECT" val="285*31"/>
  <p:tag name="TABLE_ENDDRAG_RECT" val="874*62*285*31"/>
</p:tagLst>
</file>

<file path=ppt/tags/tag3.xml><?xml version="1.0" encoding="utf-8"?>
<p:tagLst xmlns:p="http://schemas.openxmlformats.org/presentationml/2006/main">
  <p:tag name="TABLE_ENDDRAG_ORIGIN_RECT" val="375*31"/>
  <p:tag name="TABLE_ENDDRAG_RECT" val="453*62*375*3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>
    <a:spDef>
      <a:spPr>
        <a:gradFill>
          <a:gsLst>
            <a:gs pos="0">
              <a:srgbClr val="FBFB11"/>
            </a:gs>
            <a:gs pos="100000">
              <a:srgbClr val="838309"/>
            </a:gs>
          </a:gsLst>
          <a:lin ang="5400000" scaled="false"/>
        </a:gradFill>
        <a:ln>
          <a:prstDash val="sysDash"/>
        </a:ln>
      </a:spPr>
      <a:bodyPr rtlCol="0" anchor="ctr"/>
      <a:lstStyle>
        <a:defPPr marR="0" algn="ctr" rtl="0">
          <a:defRPr sz="800" b="1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5">
            <a:shade val="15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1247</Words>
  <Application>WPS 演示</Application>
  <PresentationFormat>宽屏</PresentationFormat>
  <Paragraphs>134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方正黑体_GBK</vt:lpstr>
      <vt:lpstr>Times New Roman</vt:lpstr>
      <vt:lpstr>方正小标宋简体</vt:lpstr>
      <vt:lpstr>黑体</vt:lpstr>
      <vt:lpstr>仿宋_GB2312</vt:lpstr>
      <vt:lpstr>等线</vt:lpstr>
      <vt:lpstr>Arial Unicode MS</vt:lpstr>
      <vt:lpstr>等线 Light</vt:lpstr>
      <vt:lpstr>Calibri</vt:lpstr>
      <vt:lpstr>DejaVu Sans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建新 文</dc:creator>
  <cp:lastModifiedBy>gxxc</cp:lastModifiedBy>
  <cp:revision>97</cp:revision>
  <dcterms:created xsi:type="dcterms:W3CDTF">2025-02-07T07:33:46Z</dcterms:created>
  <dcterms:modified xsi:type="dcterms:W3CDTF">2025-02-07T07:33:46Z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2052-11.8.2.10489</vt:lpwstr>
  </property>
</Properties>
</file>