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0" r:id="rId3"/>
    <p:sldId id="261" r:id="rId5"/>
  </p:sldIdLst>
  <p:sldSz cx="15119350" cy="1069022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000000"/>
    <a:srgbClr val="ABC0E4"/>
    <a:srgbClr val="FFCCCC"/>
    <a:srgbClr val="5B9BD5"/>
    <a:srgbClr val="FEE599"/>
    <a:srgbClr val="4F88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7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true"/>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true"/>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true" noRot="true" noChangeAspect="true"/>
          </p:cNvSpPr>
          <p:nvPr>
            <p:ph type="sldImg" idx="2"/>
          </p:nvPr>
        </p:nvSpPr>
        <p:spPr>
          <a:xfrm>
            <a:off x="1246641" y="1143000"/>
            <a:ext cx="4364719"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true"/>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true"/>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true"/>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true" noRot="true" noChangeAspect="true"/>
          </p:cNvSpPr>
          <p:nvPr>
            <p:ph type="sldImg" idx="2"/>
          </p:nvPr>
        </p:nvSpPr>
        <p:spPr>
          <a:xfrm>
            <a:off x="1246188" y="1143000"/>
            <a:ext cx="4365625" cy="3086100"/>
          </a:xfrm>
        </p:spPr>
      </p:sp>
      <p:sp>
        <p:nvSpPr>
          <p:cNvPr id="3" name="文本占位符 2"/>
          <p:cNvSpPr>
            <a:spLocks noGrp="true"/>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a:xfrm>
            <a:off x="1039455" y="569155"/>
            <a:ext cx="13040439" cy="2066283"/>
          </a:xfrm>
        </p:spPr>
        <p:txBody>
          <a:bodyPr/>
          <a:lstStyle/>
          <a:p>
            <a:r>
              <a:rPr lang="zh-CN" altLang="en-US"/>
              <a:t>单击此处编辑母版标题样式</a:t>
            </a:r>
            <a:endParaRPr lang="zh-CN" altLang="en-US"/>
          </a:p>
        </p:txBody>
      </p:sp>
      <p:sp>
        <p:nvSpPr>
          <p:cNvPr id="3" name="内容占位符 2"/>
          <p:cNvSpPr>
            <a:spLocks noGrp="true"/>
          </p:cNvSpPr>
          <p:nvPr>
            <p:ph idx="1"/>
          </p:nvPr>
        </p:nvSpPr>
        <p:spPr>
          <a:xfrm>
            <a:off x="1039455" y="2845777"/>
            <a:ext cx="13040439" cy="678285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true"/>
          </p:cNvSpPr>
          <p:nvPr>
            <p:ph type="dt" sz="half" idx="10"/>
          </p:nvPr>
        </p:nvSpPr>
        <p:spPr>
          <a:xfrm>
            <a:off x="1039455" y="9908255"/>
            <a:ext cx="3401854" cy="569155"/>
          </a:xfrm>
        </p:spPr>
        <p:txBody>
          <a:bodyPr/>
          <a:lstStyle/>
          <a:p>
            <a:fld id="{4538E16B-3B78-45FA-9FB5-38A3E1F71BEB}" type="datetimeFigureOut">
              <a:rPr lang="zh-CN" altLang="en-US" smtClean="0"/>
            </a:fld>
            <a:endParaRPr lang="zh-CN" altLang="en-US"/>
          </a:p>
        </p:txBody>
      </p:sp>
      <p:sp>
        <p:nvSpPr>
          <p:cNvPr id="5" name="页脚占位符 4"/>
          <p:cNvSpPr>
            <a:spLocks noGrp="true"/>
          </p:cNvSpPr>
          <p:nvPr>
            <p:ph type="ftr" sz="quarter" idx="11"/>
          </p:nvPr>
        </p:nvSpPr>
        <p:spPr>
          <a:xfrm>
            <a:off x="5008285" y="9908255"/>
            <a:ext cx="5102781" cy="569155"/>
          </a:xfrm>
        </p:spPr>
        <p:txBody>
          <a:bodyPr/>
          <a:lstStyle/>
          <a:p>
            <a:endParaRPr lang="zh-CN" altLang="en-US"/>
          </a:p>
        </p:txBody>
      </p:sp>
      <p:sp>
        <p:nvSpPr>
          <p:cNvPr id="6" name="灯片编号占位符 5"/>
          <p:cNvSpPr>
            <a:spLocks noGrp="true"/>
          </p:cNvSpPr>
          <p:nvPr>
            <p:ph type="sldNum" sz="quarter" idx="12"/>
          </p:nvPr>
        </p:nvSpPr>
        <p:spPr>
          <a:xfrm>
            <a:off x="10678041" y="9908255"/>
            <a:ext cx="3401854" cy="569155"/>
          </a:xfrm>
        </p:spPr>
        <p:txBody>
          <a:bodyPr/>
          <a:lstStyle/>
          <a:p>
            <a:fld id="{4A93156B-A9C9-4131-8B09-9AE9D16DAC61}"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8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8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8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8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718" name="picture 718"/>
          <p:cNvPicPr>
            <a:picLocks noChangeAspect="true"/>
          </p:cNvPicPr>
          <p:nvPr/>
        </p:nvPicPr>
        <p:blipFill>
          <a:blip r:embed="rId1"/>
          <a:stretch>
            <a:fillRect/>
          </a:stretch>
        </p:blipFill>
        <p:spPr>
          <a:xfrm rot="21600000">
            <a:off x="3314763" y="1196720"/>
            <a:ext cx="15990" cy="7812000"/>
          </a:xfrm>
          <a:prstGeom prst="rect">
            <a:avLst/>
          </a:prstGeom>
        </p:spPr>
      </p:pic>
      <p:pic>
        <p:nvPicPr>
          <p:cNvPr id="720" name="picture 720"/>
          <p:cNvPicPr>
            <a:picLocks noChangeAspect="true"/>
          </p:cNvPicPr>
          <p:nvPr/>
        </p:nvPicPr>
        <p:blipFill>
          <a:blip r:embed="rId2"/>
          <a:stretch>
            <a:fillRect/>
          </a:stretch>
        </p:blipFill>
        <p:spPr>
          <a:xfrm rot="21600000">
            <a:off x="11010074" y="1194180"/>
            <a:ext cx="15821" cy="7704000"/>
          </a:xfrm>
          <a:prstGeom prst="rect">
            <a:avLst/>
          </a:prstGeom>
        </p:spPr>
      </p:pic>
      <p:graphicFrame>
        <p:nvGraphicFramePr>
          <p:cNvPr id="728" name="table 728"/>
          <p:cNvGraphicFramePr>
            <a:graphicFrameLocks noGrp="true"/>
          </p:cNvGraphicFramePr>
          <p:nvPr>
            <p:custDataLst>
              <p:tags r:id="rId3"/>
            </p:custDataLst>
          </p:nvPr>
        </p:nvGraphicFramePr>
        <p:xfrm>
          <a:off x="944245" y="793115"/>
          <a:ext cx="2035175" cy="403860"/>
        </p:xfrm>
        <a:graphic>
          <a:graphicData uri="http://schemas.openxmlformats.org/drawingml/2006/table">
            <a:tbl>
              <a:tblPr>
                <a:solidFill>
                  <a:srgbClr val="C5E0B3"/>
                </a:solidFill>
              </a:tblPr>
              <a:tblGrid>
                <a:gridCol w="2035175"/>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上游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C5E0B3"/>
                    </a:solidFill>
                  </a:tcPr>
                </a:tc>
              </a:tr>
            </a:tbl>
          </a:graphicData>
        </a:graphic>
      </p:graphicFrame>
      <p:graphicFrame>
        <p:nvGraphicFramePr>
          <p:cNvPr id="730" name="table 730"/>
          <p:cNvGraphicFramePr>
            <a:graphicFrameLocks noGrp="true"/>
          </p:cNvGraphicFramePr>
          <p:nvPr>
            <p:custDataLst>
              <p:tags r:id="rId4"/>
            </p:custDataLst>
          </p:nvPr>
        </p:nvGraphicFramePr>
        <p:xfrm>
          <a:off x="11364595" y="795020"/>
          <a:ext cx="3163570" cy="403860"/>
        </p:xfrm>
        <a:graphic>
          <a:graphicData uri="http://schemas.openxmlformats.org/drawingml/2006/table">
            <a:tbl>
              <a:tblPr>
                <a:solidFill>
                  <a:srgbClr val="B7DDE8"/>
                </a:solidFill>
              </a:tblPr>
              <a:tblGrid>
                <a:gridCol w="3163570"/>
              </a:tblGrid>
              <a:tr h="403860">
                <a:tc>
                  <a:txBody>
                    <a:bodyPr/>
                    <a:lstStyle/>
                    <a:p>
                      <a:pPr algn="ctr" rtl="0" eaLnBrk="0">
                        <a:lnSpc>
                          <a:spcPct val="109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下游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B7DDE8"/>
                    </a:solidFill>
                  </a:tcPr>
                </a:tc>
              </a:tr>
            </a:tbl>
          </a:graphicData>
        </a:graphic>
      </p:graphicFrame>
      <p:graphicFrame>
        <p:nvGraphicFramePr>
          <p:cNvPr id="732" name="table 732"/>
          <p:cNvGraphicFramePr>
            <a:graphicFrameLocks noGrp="true"/>
          </p:cNvGraphicFramePr>
          <p:nvPr>
            <p:custDataLst>
              <p:tags r:id="rId5"/>
            </p:custDataLst>
          </p:nvPr>
        </p:nvGraphicFramePr>
        <p:xfrm>
          <a:off x="3723005" y="794385"/>
          <a:ext cx="6946265" cy="403860"/>
        </p:xfrm>
        <a:graphic>
          <a:graphicData uri="http://schemas.openxmlformats.org/drawingml/2006/table">
            <a:tbl>
              <a:tblPr>
                <a:solidFill>
                  <a:srgbClr val="99CCFF"/>
                </a:solidFill>
              </a:tblPr>
              <a:tblGrid>
                <a:gridCol w="6946265"/>
              </a:tblGrid>
              <a:tr h="403860">
                <a:tc>
                  <a:txBody>
                    <a:bodyPr/>
                    <a:lstStyle/>
                    <a:p>
                      <a:pPr algn="ctr" rtl="0" eaLnBrk="0">
                        <a:lnSpc>
                          <a:spcPct val="109000"/>
                        </a:lnSpc>
                      </a:pP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中游</a:t>
                      </a:r>
                      <a:endParaRPr sz="1400" dirty="0">
                        <a:latin typeface="微软雅黑" panose="020B0503020204020204" charset="-122"/>
                        <a:ea typeface="微软雅黑" panose="020B0503020204020204" charset="-122"/>
                        <a:cs typeface="微软雅黑" panose="020B0503020204020204" charset="-122"/>
                      </a:endParaRPr>
                    </a:p>
                  </a:txBody>
                  <a:tcPr marL="0" marR="0" marT="0" marB="0" anchor="ctr">
                    <a:lnL w="9525" cap="flat" cmpd="sng" algn="ctr">
                      <a:solidFill>
                        <a:srgbClr val="C8C8C8"/>
                      </a:solidFill>
                      <a:prstDash val="solid"/>
                      <a:round/>
                      <a:headEnd type="none" w="med" len="med"/>
                      <a:tailEnd type="none" w="med" len="med"/>
                    </a:lnL>
                    <a:lnR w="9525" cap="flat" cmpd="sng" algn="ctr">
                      <a:solidFill>
                        <a:srgbClr val="C8C8C8"/>
                      </a:solidFill>
                      <a:prstDash val="solid"/>
                      <a:round/>
                      <a:headEnd type="none" w="med" len="med"/>
                      <a:tailEnd type="none" w="med" len="med"/>
                    </a:lnR>
                    <a:lnT w="9525" cap="flat" cmpd="sng" algn="ctr">
                      <a:solidFill>
                        <a:srgbClr val="C8C8C8"/>
                      </a:solidFill>
                      <a:prstDash val="solid"/>
                      <a:round/>
                      <a:headEnd type="none" w="med" len="med"/>
                      <a:tailEnd type="none" w="med" len="med"/>
                    </a:lnT>
                    <a:lnB w="9525" cap="flat" cmpd="sng" algn="ctr">
                      <a:solidFill>
                        <a:srgbClr val="C8C8C8"/>
                      </a:solidFill>
                      <a:prstDash val="solid"/>
                      <a:round/>
                      <a:headEnd type="none" w="med" len="med"/>
                      <a:tailEnd type="none" w="med" len="med"/>
                    </a:lnB>
                    <a:solidFill>
                      <a:srgbClr val="99CCFF"/>
                    </a:solidFill>
                  </a:tcPr>
                </a:tc>
              </a:tr>
            </a:tbl>
          </a:graphicData>
        </a:graphic>
      </p:graphicFrame>
      <p:sp>
        <p:nvSpPr>
          <p:cNvPr id="734" name="textbox 734"/>
          <p:cNvSpPr/>
          <p:nvPr/>
        </p:nvSpPr>
        <p:spPr>
          <a:xfrm>
            <a:off x="-188595" y="181610"/>
            <a:ext cx="15120620" cy="393700"/>
          </a:xfrm>
          <a:prstGeom prst="rect">
            <a:avLst/>
          </a:prstGeom>
          <a:noFill/>
          <a:ln w="0" cap="flat">
            <a:noFill/>
            <a:prstDash val="solid"/>
            <a:miter lim="0"/>
          </a:ln>
        </p:spPr>
        <p:txBody>
          <a:bodyPr vert="horz" wrap="square" lIns="0" tIns="0" rIns="0" bIns="0" anchor="ctr" anchorCtr="false"/>
          <a:lstStyle/>
          <a:p>
            <a:pPr algn="ctr" rtl="0" eaLnBrk="0">
              <a:lnSpc>
                <a:spcPct val="86000"/>
              </a:lnSpc>
            </a:pPr>
            <a:endParaRPr sz="200" dirty="0">
              <a:latin typeface="方正小标宋简体" panose="02000000000000000000" charset="-122"/>
              <a:ea typeface="方正小标宋简体" panose="02000000000000000000" charset="-122"/>
              <a:cs typeface="Arial" panose="020B0604020202020204"/>
            </a:endParaRPr>
          </a:p>
          <a:p>
            <a:pPr marL="12700" algn="ctr" rtl="0" eaLnBrk="0" fontAlgn="ctr">
              <a:lnSpc>
                <a:spcPct val="91000"/>
              </a:lnSpc>
            </a:pPr>
            <a:r>
              <a:rPr lang="zh-CN" altLang="en-US" sz="2800" dirty="0">
                <a:latin typeface="方正小标宋简体" panose="02000000000000000000" charset="-122"/>
                <a:ea typeface="方正小标宋简体" panose="02000000000000000000" charset="-122"/>
                <a:sym typeface="+mn-ea"/>
              </a:rPr>
              <a:t>医药产业</a:t>
            </a:r>
            <a:r>
              <a:rPr lang="zh-CN" altLang="en-US" sz="2800">
                <a:latin typeface="方正小标宋简体" panose="02000000000000000000" charset="-122"/>
                <a:ea typeface="方正小标宋简体" panose="02000000000000000000" charset="-122"/>
                <a:sym typeface="+mn-ea"/>
              </a:rPr>
              <a:t>链</a:t>
            </a:r>
            <a:r>
              <a:rPr lang="zh-CN" altLang="en-US" sz="2800" smtClean="0">
                <a:latin typeface="方正小标宋简体" panose="02000000000000000000" charset="-122"/>
                <a:ea typeface="方正小标宋简体" panose="02000000000000000000" charset="-122"/>
                <a:sym typeface="+mn-ea"/>
              </a:rPr>
              <a:t>图谱</a:t>
            </a:r>
            <a:endParaRPr lang="zh-CN" altLang="en-US" sz="2800" dirty="0" smtClean="0">
              <a:latin typeface="方正小标宋简体" panose="02000000000000000000" charset="-122"/>
              <a:ea typeface="方正小标宋简体" panose="02000000000000000000" charset="-122"/>
              <a:cs typeface="方正小标宋简体" panose="02000000000000000000" charset="-122"/>
              <a:sym typeface="+mn-ea"/>
            </a:endParaRPr>
          </a:p>
        </p:txBody>
      </p:sp>
      <p:sp>
        <p:nvSpPr>
          <p:cNvPr id="2" name="圆角矩形 1"/>
          <p:cNvSpPr/>
          <p:nvPr/>
        </p:nvSpPr>
        <p:spPr>
          <a:xfrm>
            <a:off x="414020" y="8870950"/>
            <a:ext cx="14420850" cy="1238250"/>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rPr>
              <a:t>桂林市生物医药产业链：以桂林三金、桂林南药、科伦药业、莱茵生物、华诺威为龙头企业，共有中药、化学药、生物药、保健品、医美化妆品等产业链规模企业</a:t>
            </a:r>
            <a:r>
              <a:rPr lang="en-US" altLang="zh-CN" sz="1400">
                <a:solidFill>
                  <a:schemeClr val="tx1"/>
                </a:solidFill>
                <a:latin typeface="黑体" panose="02010609060101010101" charset="-122"/>
                <a:ea typeface="黑体" panose="02010609060101010101" charset="-122"/>
                <a:cs typeface="黑体" panose="02010609060101010101" charset="-122"/>
              </a:rPr>
              <a:t>25</a:t>
            </a:r>
            <a:r>
              <a:rPr lang="zh-CN" altLang="en-US" sz="1400">
                <a:solidFill>
                  <a:schemeClr val="tx1"/>
                </a:solidFill>
                <a:latin typeface="黑体" panose="02010609060101010101" charset="-122"/>
                <a:ea typeface="黑体" panose="02010609060101010101" charset="-122"/>
                <a:cs typeface="黑体" panose="02010609060101010101" charset="-122"/>
              </a:rPr>
              <a:t>家。202</a:t>
            </a:r>
            <a:r>
              <a:rPr lang="en-US" altLang="zh-CN" sz="1400">
                <a:solidFill>
                  <a:schemeClr val="tx1"/>
                </a:solidFill>
                <a:latin typeface="黑体" panose="02010609060101010101" charset="-122"/>
                <a:ea typeface="黑体" panose="02010609060101010101" charset="-122"/>
                <a:cs typeface="黑体" panose="02010609060101010101" charset="-122"/>
              </a:rPr>
              <a:t>4</a:t>
            </a:r>
            <a:r>
              <a:rPr lang="zh-CN" altLang="en-US" sz="1400">
                <a:solidFill>
                  <a:schemeClr val="tx1"/>
                </a:solidFill>
                <a:latin typeface="黑体" panose="02010609060101010101" charset="-122"/>
                <a:ea typeface="黑体" panose="02010609060101010101" charset="-122"/>
                <a:cs typeface="黑体" panose="02010609060101010101" charset="-122"/>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rPr>
              <a:t>74.13</a:t>
            </a:r>
            <a:r>
              <a:rPr lang="zh-CN" altLang="en-US" sz="1400">
                <a:solidFill>
                  <a:schemeClr val="tx1"/>
                </a:solidFill>
                <a:latin typeface="黑体" panose="02010609060101010101" charset="-122"/>
                <a:ea typeface="黑体" panose="02010609060101010101" charset="-122"/>
                <a:cs typeface="黑体" panose="02010609060101010101" charset="-122"/>
              </a:rPr>
              <a:t>亿元。目前，已经初步形成从上游原材料，到中游药品生产，到下游医院的较为完整的产业链条。产业链缺项、弱项主要集中在胶囊、医用玻璃、新药品环节。下一步，</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桂林市生物医药</a:t>
            </a:r>
            <a:r>
              <a:rPr lang="zh-CN" altLang="en-US" sz="1400">
                <a:solidFill>
                  <a:schemeClr val="tx1"/>
                </a:solidFill>
                <a:latin typeface="黑体" panose="02010609060101010101" charset="-122"/>
                <a:ea typeface="黑体" panose="02010609060101010101" charset="-122"/>
                <a:cs typeface="黑体" panose="02010609060101010101" charset="-122"/>
              </a:rPr>
              <a:t>产业链上游主要围绕医用包装材料、中药种植基地、中游主要围绕生物医药龙头企业、新药品等重点缺项、弱项环节招商引资，抓好</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国际化抗疟药产业园、华诺威总部生产基地</a:t>
            </a:r>
            <a:r>
              <a:rPr lang="zh-CN" altLang="en-US" sz="1400">
                <a:solidFill>
                  <a:schemeClr val="tx1"/>
                </a:solidFill>
                <a:latin typeface="黑体" panose="02010609060101010101" charset="-122"/>
                <a:ea typeface="黑体" panose="02010609060101010101" charset="-122"/>
                <a:cs typeface="黑体" panose="02010609060101010101" charset="-122"/>
              </a:rPr>
              <a:t>等重点项目建设，力争到</a:t>
            </a:r>
            <a:r>
              <a:rPr lang="en-US" altLang="zh-CN" sz="1400">
                <a:solidFill>
                  <a:schemeClr val="tx1"/>
                </a:solidFill>
                <a:latin typeface="黑体" panose="02010609060101010101" charset="-122"/>
                <a:ea typeface="黑体" panose="02010609060101010101" charset="-122"/>
                <a:cs typeface="黑体" panose="02010609060101010101" charset="-122"/>
              </a:rPr>
              <a:t>2035</a:t>
            </a:r>
            <a:r>
              <a:rPr lang="zh-CN" altLang="en-US" sz="1400">
                <a:solidFill>
                  <a:schemeClr val="tx1"/>
                </a:solidFill>
                <a:latin typeface="黑体" panose="02010609060101010101" charset="-122"/>
                <a:ea typeface="黑体" panose="02010609060101010101" charset="-122"/>
                <a:cs typeface="黑体" panose="02010609060101010101" charset="-122"/>
              </a:rPr>
              <a:t>年实现</a:t>
            </a:r>
            <a:r>
              <a:rPr lang="en-US" altLang="zh-CN" sz="1400">
                <a:solidFill>
                  <a:schemeClr val="tx1"/>
                </a:solidFill>
                <a:latin typeface="黑体" panose="02010609060101010101" charset="-122"/>
                <a:ea typeface="黑体" panose="02010609060101010101" charset="-122"/>
                <a:cs typeface="黑体" panose="02010609060101010101" charset="-122"/>
              </a:rPr>
              <a:t>300</a:t>
            </a:r>
            <a:r>
              <a:rPr lang="zh-CN" altLang="en-US" sz="1400">
                <a:solidFill>
                  <a:schemeClr val="tx1"/>
                </a:solidFill>
                <a:latin typeface="黑体" panose="02010609060101010101" charset="-122"/>
                <a:ea typeface="黑体" panose="02010609060101010101" charset="-122"/>
                <a:cs typeface="黑体" panose="02010609060101010101" charset="-122"/>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3" name="矩形 2"/>
          <p:cNvSpPr/>
          <p:nvPr/>
        </p:nvSpPr>
        <p:spPr>
          <a:xfrm>
            <a:off x="944880" y="1872615"/>
            <a:ext cx="1964690" cy="73279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sym typeface="+mn-ea"/>
              </a:rPr>
              <a:t>原材料：</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sym typeface="+mn-ea"/>
              </a:rPr>
              <a:t>中药种植基地、动植物、</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sym typeface="+mn-ea"/>
              </a:rPr>
              <a:t>生物制品、化学品、水和容器</a:t>
            </a:r>
            <a:endParaRPr lang="zh-CN" altLang="en-US" sz="1000" b="1" dirty="0">
              <a:solidFill>
                <a:schemeClr val="tx1"/>
              </a:solidFill>
              <a:latin typeface="微软雅黑" panose="020B0503020204020204" charset="-122"/>
              <a:ea typeface="微软雅黑" panose="020B0503020204020204" charset="-122"/>
            </a:endParaRPr>
          </a:p>
          <a:p>
            <a:pPr algn="ctr"/>
            <a:r>
              <a:rPr lang="zh-CN" altLang="en-US" sz="1000" b="1" dirty="0">
                <a:solidFill>
                  <a:schemeClr val="tx1"/>
                </a:solidFill>
                <a:latin typeface="微软雅黑" panose="020B0503020204020204" charset="-122"/>
                <a:ea typeface="微软雅黑" panose="020B0503020204020204" charset="-122"/>
                <a:sym typeface="+mn-ea"/>
              </a:rPr>
              <a:t>药品及化妆品检测中心：</a:t>
            </a:r>
            <a:endParaRPr lang="zh-CN" altLang="en-US" sz="1000" b="1" dirty="0">
              <a:solidFill>
                <a:schemeClr val="tx1"/>
              </a:solidFill>
              <a:latin typeface="微软雅黑" panose="020B0503020204020204" charset="-122"/>
              <a:ea typeface="微软雅黑" panose="020B0503020204020204" charset="-122"/>
            </a:endParaRPr>
          </a:p>
        </p:txBody>
      </p:sp>
      <p:cxnSp>
        <p:nvCxnSpPr>
          <p:cNvPr id="17" name="直接连接符 16"/>
          <p:cNvCxnSpPr/>
          <p:nvPr/>
        </p:nvCxnSpPr>
        <p:spPr>
          <a:xfrm>
            <a:off x="1939925" y="3876040"/>
            <a:ext cx="4445" cy="3714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矩形 22"/>
          <p:cNvSpPr/>
          <p:nvPr/>
        </p:nvSpPr>
        <p:spPr>
          <a:xfrm>
            <a:off x="944880" y="2863850"/>
            <a:ext cx="1964055" cy="101219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已有企业：</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广西一方天江（七星）</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毕生医药</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临桂</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瑶王中草药（恭城）</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相关县中药种植基地</a:t>
            </a:r>
            <a:endParaRPr lang="zh-CN" altLang="en-US" sz="1000" b="1" dirty="0">
              <a:solidFill>
                <a:schemeClr val="tx1"/>
              </a:solidFill>
              <a:latin typeface="微软雅黑" panose="020B0503020204020204" charset="-122"/>
              <a:ea typeface="微软雅黑" panose="020B0503020204020204" charset="-122"/>
              <a:sym typeface="+mn-ea"/>
            </a:endParaRPr>
          </a:p>
          <a:p>
            <a:pPr lvl="0" algn="ctr">
              <a:lnSpc>
                <a:spcPct val="10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广西药品检测中心（南宁）</a:t>
            </a:r>
            <a:endParaRPr lang="zh-CN" altLang="en-US" sz="1000" b="1" dirty="0">
              <a:solidFill>
                <a:schemeClr val="tx1"/>
              </a:solidFill>
              <a:latin typeface="微软雅黑" panose="020B0503020204020204" charset="-122"/>
              <a:ea typeface="微软雅黑" panose="020B0503020204020204" charset="-122"/>
            </a:endParaRPr>
          </a:p>
          <a:p>
            <a:pPr lvl="0" algn="ctr">
              <a:lnSpc>
                <a:spcPct val="100000"/>
              </a:lnSpc>
              <a:buClrTx/>
              <a:buSzTx/>
              <a:buNone/>
            </a:pP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24" name="矩形 23"/>
          <p:cNvSpPr/>
          <p:nvPr/>
        </p:nvSpPr>
        <p:spPr>
          <a:xfrm>
            <a:off x="944880" y="4247515"/>
            <a:ext cx="1964690" cy="262255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重点引进企业：</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精细化工：</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万华化学集团（烟台）</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新和成</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浙江</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药材种植：</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云南白药（云南）</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华润三九</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深圳</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包装材料：</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苏州胶囊</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苏州</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山东药用玻璃（淄博）</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检测中心：</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南京明捷（江苏）</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斯坦德科创（青岛）</a:t>
            </a:r>
            <a:endParaRPr lang="zh-CN" altLang="en-US" sz="1000" b="1" dirty="0">
              <a:solidFill>
                <a:schemeClr val="tx1"/>
              </a:solidFill>
              <a:latin typeface="微软雅黑" panose="020B0503020204020204" charset="-122"/>
              <a:ea typeface="微软雅黑" panose="020B0503020204020204" charset="-122"/>
            </a:endParaRPr>
          </a:p>
          <a:p>
            <a:pPr marR="0" algn="ctr" rtl="0" fontAlgn="auto">
              <a:lnSpc>
                <a:spcPct val="1200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保化检测中心（广东）</a:t>
            </a:r>
            <a:endParaRPr lang="zh-CN" altLang="en-US" sz="1000" b="1" dirty="0">
              <a:solidFill>
                <a:schemeClr val="tx1"/>
              </a:solidFill>
              <a:latin typeface="微软雅黑" panose="020B0503020204020204" charset="-122"/>
              <a:ea typeface="微软雅黑" panose="020B0503020204020204" charset="-122"/>
            </a:endParaRPr>
          </a:p>
        </p:txBody>
      </p:sp>
      <p:sp>
        <p:nvSpPr>
          <p:cNvPr id="25" name="文本框 24"/>
          <p:cNvSpPr txBox="true"/>
          <p:nvPr/>
        </p:nvSpPr>
        <p:spPr>
          <a:xfrm>
            <a:off x="3670935" y="7232968"/>
            <a:ext cx="7071360" cy="1168400"/>
          </a:xfrm>
          <a:prstGeom prst="rect">
            <a:avLst/>
          </a:prstGeom>
          <a:noFill/>
        </p:spPr>
        <p:txBody>
          <a:bodyPr wrap="square" rtlCol="0" anchor="ctr" anchorCtr="false">
            <a:spAutoFit/>
          </a:bodyPr>
          <a:lstStyle/>
          <a:p>
            <a:pPr algn="l">
              <a:buClrTx/>
              <a:buSzTx/>
              <a:buNone/>
            </a:pPr>
            <a:r>
              <a:rPr lang="zh-CN" altLang="en-US" sz="1400" b="1">
                <a:latin typeface="宋体" panose="02010600030101010101" pitchFamily="2" charset="-122"/>
                <a:ea typeface="宋体" panose="02010600030101010101" pitchFamily="2" charset="-122"/>
                <a:cs typeface="宋体" panose="02010600030101010101" pitchFamily="2" charset="-122"/>
              </a:rPr>
              <a:t>重</a:t>
            </a:r>
            <a:r>
              <a:rPr lang="zh-CN" altLang="en-US" sz="1400" b="1" dirty="0">
                <a:latin typeface="宋体" panose="02010600030101010101" pitchFamily="2" charset="-122"/>
                <a:ea typeface="宋体" panose="02010600030101010101" pitchFamily="2" charset="-122"/>
                <a:cs typeface="宋体" panose="02010600030101010101" pitchFamily="2" charset="-122"/>
              </a:rPr>
              <a:t>点的发展方向：</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dirty="0">
                <a:latin typeface="宋体" panose="02010600030101010101" pitchFamily="2" charset="-122"/>
                <a:ea typeface="宋体" panose="02010600030101010101" pitchFamily="2" charset="-122"/>
                <a:cs typeface="宋体" panose="02010600030101010101" pitchFamily="2" charset="-122"/>
              </a:rPr>
              <a:t>依托我市医药优势</a:t>
            </a:r>
            <a:r>
              <a:rPr lang="en-US" altLang="zh-CN" sz="1400" dirty="0">
                <a:latin typeface="宋体" panose="02010600030101010101" pitchFamily="2" charset="-122"/>
                <a:ea typeface="宋体" panose="02010600030101010101" pitchFamily="2" charset="-122"/>
                <a:cs typeface="宋体" panose="02010600030101010101" pitchFamily="2" charset="-122"/>
              </a:rPr>
              <a:t>,</a:t>
            </a:r>
            <a:r>
              <a:rPr lang="zh-CN" altLang="en-US" sz="1400" dirty="0">
                <a:latin typeface="宋体" panose="02010600030101010101" pitchFamily="2" charset="-122"/>
                <a:ea typeface="宋体" panose="02010600030101010101" pitchFamily="2" charset="-122"/>
                <a:cs typeface="宋体" panose="02010600030101010101" pitchFamily="2" charset="-122"/>
              </a:rPr>
              <a:t>加强技术研发，重点发展中药民族药产业链、化学药产业链、生物技术药产业链、保健品产业链、医美化妆品产业链，抓牢药品上市许可持有人（MAH）制度推行契机，</a:t>
            </a:r>
            <a:r>
              <a:rPr lang="zh-CN" altLang="en-US" sz="1400" dirty="0">
                <a:latin typeface="宋体" panose="02010600030101010101" pitchFamily="2" charset="-122"/>
                <a:ea typeface="宋体" panose="02010600030101010101" pitchFamily="2" charset="-122"/>
                <a:cs typeface="宋体" panose="02010600030101010101" pitchFamily="2" charset="-122"/>
                <a:sym typeface="+mn-ea"/>
              </a:rPr>
              <a:t>利用好自治区即将出台的生物医药产业政策</a:t>
            </a:r>
            <a:r>
              <a:rPr lang="zh-CN" altLang="en-US" sz="1400" dirty="0">
                <a:latin typeface="宋体" panose="02010600030101010101" pitchFamily="2" charset="-122"/>
                <a:ea typeface="宋体" panose="02010600030101010101" pitchFamily="2" charset="-122"/>
                <a:cs typeface="宋体" panose="02010600030101010101" pitchFamily="2" charset="-122"/>
              </a:rPr>
              <a:t>引进新药品、新项目落地，推动将桂林打造成为西南地区重要的生物医药产业基地。</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p:txBody>
      </p:sp>
      <p:sp>
        <p:nvSpPr>
          <p:cNvPr id="26" name="文本框 25"/>
          <p:cNvSpPr txBox="true"/>
          <p:nvPr/>
        </p:nvSpPr>
        <p:spPr>
          <a:xfrm>
            <a:off x="414020" y="6870065"/>
            <a:ext cx="3095625" cy="2030095"/>
          </a:xfrm>
          <a:prstGeom prst="rect">
            <a:avLst/>
          </a:prstGeom>
          <a:noFill/>
        </p:spPr>
        <p:txBody>
          <a:bodyPr wrap="square" rtlCol="0" anchor="ctr" anchorCtr="false">
            <a:spAutoFit/>
          </a:bodyPr>
          <a:lstStyle/>
          <a:p>
            <a:pPr algn="l">
              <a:buClrTx/>
              <a:buSzTx/>
              <a:buNone/>
            </a:pPr>
            <a:r>
              <a:rPr lang="zh-CN" altLang="en-US" sz="1400" b="1" dirty="0">
                <a:latin typeface="宋体" panose="02010600030101010101" pitchFamily="2" charset="-122"/>
                <a:ea typeface="宋体" panose="02010600030101010101" pitchFamily="2" charset="-122"/>
                <a:cs typeface="宋体" panose="02010600030101010101" pitchFamily="2" charset="-122"/>
              </a:rPr>
              <a:t>在建的重大项目：</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b="1" dirty="0">
                <a:latin typeface="宋体" panose="02010600030101010101" pitchFamily="2" charset="-122"/>
                <a:ea typeface="宋体" panose="02010600030101010101" pitchFamily="2" charset="-122"/>
                <a:cs typeface="宋体" panose="02010600030101010101" pitchFamily="2" charset="-122"/>
              </a:rPr>
              <a:t>（1）化学药：</a:t>
            </a:r>
            <a:r>
              <a:rPr lang="zh-CN" altLang="en-US" sz="1400" dirty="0">
                <a:latin typeface="宋体" panose="02010600030101010101" pitchFamily="2" charset="-122"/>
                <a:ea typeface="宋体" panose="02010600030101010101" pitchFamily="2" charset="-122"/>
                <a:cs typeface="宋体" panose="02010600030101010101" pitchFamily="2" charset="-122"/>
              </a:rPr>
              <a:t>桂林南药国际化抗</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dirty="0">
                <a:latin typeface="宋体" panose="02010600030101010101" pitchFamily="2" charset="-122"/>
                <a:ea typeface="宋体" panose="02010600030101010101" pitchFamily="2" charset="-122"/>
                <a:cs typeface="宋体" panose="02010600030101010101" pitchFamily="2" charset="-122"/>
              </a:rPr>
              <a:t>疟药产业园项目。</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b="1" dirty="0">
                <a:latin typeface="宋体" panose="02010600030101010101" pitchFamily="2" charset="-122"/>
                <a:ea typeface="宋体" panose="02010600030101010101" pitchFamily="2" charset="-122"/>
                <a:cs typeface="宋体" panose="02010600030101010101" pitchFamily="2" charset="-122"/>
              </a:rPr>
              <a:t>（2）中成药：</a:t>
            </a:r>
            <a:r>
              <a:rPr lang="zh-CN" altLang="en-US" sz="1400" dirty="0">
                <a:latin typeface="宋体" panose="02010600030101010101" pitchFamily="2" charset="-122"/>
                <a:ea typeface="宋体" panose="02010600030101010101" pitchFamily="2" charset="-122"/>
                <a:cs typeface="宋体" panose="02010600030101010101" pitchFamily="2" charset="-122"/>
              </a:rPr>
              <a:t>桂林三金中药城生</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dirty="0">
                <a:latin typeface="宋体" panose="02010600030101010101" pitchFamily="2" charset="-122"/>
                <a:ea typeface="宋体" panose="02010600030101010101" pitchFamily="2" charset="-122"/>
                <a:cs typeface="宋体" panose="02010600030101010101" pitchFamily="2" charset="-122"/>
              </a:rPr>
              <a:t>产仓贮及配套扩建工程。 </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b="1" dirty="0">
                <a:latin typeface="宋体" panose="02010600030101010101" pitchFamily="2" charset="-122"/>
                <a:ea typeface="宋体" panose="02010600030101010101" pitchFamily="2" charset="-122"/>
                <a:cs typeface="宋体" panose="02010600030101010101" pitchFamily="2" charset="-122"/>
              </a:rPr>
              <a:t>（3）生物制品：</a:t>
            </a:r>
            <a:r>
              <a:rPr lang="zh-CN" altLang="en-US" sz="1400" dirty="0">
                <a:latin typeface="宋体" panose="02010600030101010101" pitchFamily="2" charset="-122"/>
                <a:ea typeface="宋体" panose="02010600030101010101" pitchFamily="2" charset="-122"/>
                <a:cs typeface="宋体" panose="02010600030101010101" pitchFamily="2" charset="-122"/>
              </a:rPr>
              <a:t>华诺威总部生产</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dirty="0">
                <a:latin typeface="宋体" panose="02010600030101010101" pitchFamily="2" charset="-122"/>
                <a:ea typeface="宋体" panose="02010600030101010101" pitchFamily="2" charset="-122"/>
                <a:cs typeface="宋体" panose="02010600030101010101" pitchFamily="2" charset="-122"/>
              </a:rPr>
              <a:t>基地改扩建项目。甜叶菊专业提取</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zh-CN" altLang="en-US" sz="1400" dirty="0">
                <a:latin typeface="宋体" panose="02010600030101010101" pitchFamily="2" charset="-122"/>
                <a:ea typeface="宋体" panose="02010600030101010101" pitchFamily="2" charset="-122"/>
                <a:cs typeface="宋体" panose="02010600030101010101" pitchFamily="2" charset="-122"/>
              </a:rPr>
              <a:t>工厂建设项目。</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pPr algn="ctr">
              <a:buClrTx/>
              <a:buSzTx/>
              <a:buNone/>
            </a:pPr>
            <a:endParaRPr lang="zh-CN" altLang="en-US" sz="1400" dirty="0">
              <a:latin typeface="宋体" panose="02010600030101010101" pitchFamily="2" charset="-122"/>
              <a:ea typeface="宋体" panose="02010600030101010101" pitchFamily="2" charset="-122"/>
              <a:cs typeface="宋体" panose="02010600030101010101" pitchFamily="2" charset="-122"/>
            </a:endParaRPr>
          </a:p>
        </p:txBody>
      </p:sp>
      <p:sp>
        <p:nvSpPr>
          <p:cNvPr id="27" name="文本框 26"/>
          <p:cNvSpPr txBox="true"/>
          <p:nvPr/>
        </p:nvSpPr>
        <p:spPr>
          <a:xfrm>
            <a:off x="11443970" y="7018021"/>
            <a:ext cx="3084195" cy="1383665"/>
          </a:xfrm>
          <a:prstGeom prst="rect">
            <a:avLst/>
          </a:prstGeom>
          <a:noFill/>
        </p:spPr>
        <p:txBody>
          <a:bodyPr wrap="square" rtlCol="0" anchor="ctr" anchorCtr="false">
            <a:spAutoFit/>
          </a:bodyPr>
          <a:lstStyle/>
          <a:p>
            <a:r>
              <a:rPr lang="zh-CN" altLang="en-US" sz="1400" b="1" dirty="0">
                <a:latin typeface="宋体" panose="02010600030101010101" pitchFamily="2" charset="-122"/>
                <a:ea typeface="宋体" panose="02010600030101010101" pitchFamily="2" charset="-122"/>
                <a:cs typeface="宋体" panose="02010600030101010101" pitchFamily="2" charset="-122"/>
                <a:sym typeface="+mn-ea"/>
              </a:rPr>
              <a:t>在谈的项目：</a:t>
            </a:r>
            <a:endParaRPr lang="zh-CN" altLang="en-US" sz="1400" dirty="0">
              <a:latin typeface="宋体" panose="02010600030101010101" pitchFamily="2" charset="-122"/>
              <a:ea typeface="宋体" panose="02010600030101010101" pitchFamily="2" charset="-122"/>
              <a:cs typeface="宋体" panose="02010600030101010101" pitchFamily="2" charset="-122"/>
            </a:endParaRPr>
          </a:p>
          <a:p>
            <a:r>
              <a:rPr lang="zh-CN" altLang="en-US" sz="1400" b="1" dirty="0">
                <a:latin typeface="宋体" panose="02010600030101010101" pitchFamily="2" charset="-122"/>
                <a:ea typeface="宋体" panose="02010600030101010101" pitchFamily="2" charset="-122"/>
                <a:cs typeface="宋体" panose="02010600030101010101" pitchFamily="2" charset="-122"/>
                <a:sym typeface="+mn-ea"/>
              </a:rPr>
              <a:t>中成药：</a:t>
            </a:r>
            <a:r>
              <a:rPr lang="zh-CN" altLang="en-US" sz="1400" dirty="0">
                <a:latin typeface="宋体" panose="02010600030101010101" pitchFamily="2" charset="-122"/>
                <a:ea typeface="宋体" panose="02010600030101010101" pitchFamily="2" charset="-122"/>
                <a:cs typeface="宋体" panose="02010600030101010101" pitchFamily="2" charset="-122"/>
                <a:sym typeface="+mn-ea"/>
              </a:rPr>
              <a:t>黑龙江喜人药业集团有限公司中成药制药生产项目。 </a:t>
            </a:r>
            <a:r>
              <a:rPr lang="en-US" altLang="zh-CN" sz="1400"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1400" dirty="0">
                <a:latin typeface="宋体" panose="02010600030101010101" pitchFamily="2" charset="-122"/>
                <a:ea typeface="宋体" panose="02010600030101010101" pitchFamily="2" charset="-122"/>
                <a:cs typeface="宋体" panose="02010600030101010101" pitchFamily="2" charset="-122"/>
                <a:sym typeface="+mn-ea"/>
              </a:rPr>
              <a:t>佛山元气之羽细胞治疗舱研发生产项目。</a:t>
            </a:r>
            <a:r>
              <a:rPr lang="en-US" altLang="zh-CN" sz="1400"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1400" dirty="0">
                <a:latin typeface="宋体" panose="02010600030101010101" pitchFamily="2" charset="-122"/>
                <a:ea typeface="宋体" panose="02010600030101010101" pitchFamily="2" charset="-122"/>
                <a:cs typeface="宋体" panose="02010600030101010101" pitchFamily="2" charset="-122"/>
                <a:sym typeface="+mn-ea"/>
              </a:rPr>
              <a:t>湖南华诚永福县罗汉果深加工项目</a:t>
            </a:r>
            <a:endParaRPr lang="zh-CN" altLang="en-US" sz="1400" dirty="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0" name="矩形 149"/>
          <p:cNvSpPr/>
          <p:nvPr/>
        </p:nvSpPr>
        <p:spPr>
          <a:xfrm>
            <a:off x="8211185" y="4229735"/>
            <a:ext cx="960755" cy="194373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汤臣倍健</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（珠海）</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养生堂</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（海南）</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东阿阿胶</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（聊城）</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51" name="矩形 150"/>
          <p:cNvSpPr/>
          <p:nvPr/>
        </p:nvSpPr>
        <p:spPr>
          <a:xfrm>
            <a:off x="3723640" y="1934210"/>
            <a:ext cx="4228465" cy="269240"/>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医药产品</a:t>
            </a:r>
            <a:endParaRPr lang="zh-CN" altLang="en-US" sz="1000" b="1" dirty="0">
              <a:solidFill>
                <a:schemeClr val="tx1"/>
              </a:solidFill>
              <a:latin typeface="微软雅黑" panose="020B0503020204020204" charset="-122"/>
              <a:ea typeface="微软雅黑" panose="020B0503020204020204" charset="-122"/>
            </a:endParaRPr>
          </a:p>
        </p:txBody>
      </p:sp>
      <p:sp>
        <p:nvSpPr>
          <p:cNvPr id="153" name="矩形 152"/>
          <p:cNvSpPr/>
          <p:nvPr/>
        </p:nvSpPr>
        <p:spPr>
          <a:xfrm>
            <a:off x="8469630" y="1924685"/>
            <a:ext cx="2199005" cy="27749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1000" b="1" dirty="0">
                <a:solidFill>
                  <a:schemeClr val="tx1"/>
                </a:solidFill>
                <a:latin typeface="微软雅黑" panose="020B0503020204020204" charset="-122"/>
                <a:ea typeface="微软雅黑" panose="020B0503020204020204" charset="-122"/>
                <a:sym typeface="+mn-ea"/>
              </a:rPr>
              <a:t>其 他</a:t>
            </a:r>
            <a:endParaRPr lang="zh-CN" altLang="en-US" sz="1000" b="1" dirty="0">
              <a:solidFill>
                <a:schemeClr val="tx1"/>
              </a:solidFill>
              <a:latin typeface="微软雅黑" panose="020B0503020204020204" charset="-122"/>
              <a:ea typeface="微软雅黑" panose="020B0503020204020204" charset="-122"/>
              <a:sym typeface="+mn-ea"/>
            </a:endParaRPr>
          </a:p>
        </p:txBody>
      </p:sp>
      <p:cxnSp>
        <p:nvCxnSpPr>
          <p:cNvPr id="154" name="肘形连接符 153"/>
          <p:cNvCxnSpPr>
            <a:stCxn id="732" idx="2"/>
            <a:endCxn id="153" idx="0"/>
          </p:cNvCxnSpPr>
          <p:nvPr/>
        </p:nvCxnSpPr>
        <p:spPr>
          <a:xfrm rot="5400000" flipV="true">
            <a:off x="8019733" y="374968"/>
            <a:ext cx="726440" cy="2372995"/>
          </a:xfrm>
          <a:prstGeom prst="bentConnector3">
            <a:avLst>
              <a:gd name="adj1" fmla="val 49956"/>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5" name="矩形 154"/>
          <p:cNvSpPr/>
          <p:nvPr/>
        </p:nvSpPr>
        <p:spPr>
          <a:xfrm>
            <a:off x="9483725" y="2788285"/>
            <a:ext cx="1185545" cy="120840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华诺威</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（七星）</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清研皓隆</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（七星）</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56" name="矩形 155"/>
          <p:cNvSpPr/>
          <p:nvPr/>
        </p:nvSpPr>
        <p:spPr>
          <a:xfrm>
            <a:off x="8214360" y="2799080"/>
            <a:ext cx="957580" cy="117856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桂林三金（临桂）</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57" name="矩形 156"/>
          <p:cNvSpPr/>
          <p:nvPr/>
        </p:nvSpPr>
        <p:spPr>
          <a:xfrm>
            <a:off x="5253355" y="3673475"/>
            <a:ext cx="1227455" cy="179959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桂林南药(七星）</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华信制药（灵川）</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科伦制药（永福）</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澳林制药（永福）</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58" name="矩形 157"/>
          <p:cNvSpPr/>
          <p:nvPr/>
        </p:nvSpPr>
        <p:spPr>
          <a:xfrm>
            <a:off x="6597015" y="2767965"/>
            <a:ext cx="1347470" cy="120967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莱茵生物（临桂）</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华诺威（七星）</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广西甙元（永福）</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恒墨生物（临桂）</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59" name="矩形 158"/>
          <p:cNvSpPr/>
          <p:nvPr/>
        </p:nvSpPr>
        <p:spPr>
          <a:xfrm>
            <a:off x="3670935" y="5694680"/>
            <a:ext cx="1322705" cy="13843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400"/>
              </a:lnSpc>
              <a:buClrTx/>
              <a:buSzTx/>
              <a:buNone/>
            </a:pP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广药集团</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广州</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chemeClr val="tx1"/>
              </a:solidFill>
              <a:latin typeface="微软雅黑" panose="020B0503020204020204" charset="-122"/>
              <a:ea typeface="微软雅黑" panose="020B0503020204020204" charset="-122"/>
              <a:sym typeface="+mn-ea"/>
            </a:endParaRPr>
          </a:p>
          <a:p>
            <a:pPr marR="0" algn="ctr" rtl="0">
              <a:lnSpc>
                <a:spcPts val="14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云南白药（云南）</a:t>
            </a:r>
            <a:endParaRPr lang="zh-CN" altLang="en-US" sz="1000" b="1" dirty="0">
              <a:solidFill>
                <a:schemeClr val="tx1"/>
              </a:solidFill>
              <a:latin typeface="微软雅黑" panose="020B0503020204020204" charset="-122"/>
              <a:ea typeface="微软雅黑" panose="020B0503020204020204" charset="-122"/>
              <a:sym typeface="+mn-ea"/>
            </a:endParaRPr>
          </a:p>
          <a:p>
            <a:pPr marR="0" algn="ctr" rtl="0">
              <a:lnSpc>
                <a:spcPts val="14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国药集团（北京）</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r>
              <a:rPr lang="zh-CN" altLang="en-US" sz="1000" b="1" dirty="0">
                <a:solidFill>
                  <a:schemeClr val="tx1"/>
                </a:solidFill>
                <a:latin typeface="微软雅黑" panose="020B0503020204020204" charset="-122"/>
                <a:ea typeface="微软雅黑" panose="020B0503020204020204" charset="-122"/>
                <a:sym typeface="+mn-ea"/>
              </a:rPr>
              <a:t>华润三九</a:t>
            </a:r>
            <a:r>
              <a:rPr lang="en-US" altLang="zh-CN" sz="1000" b="1" dirty="0">
                <a:solidFill>
                  <a:schemeClr val="tx1"/>
                </a:solidFill>
                <a:latin typeface="微软雅黑" panose="020B0503020204020204" charset="-122"/>
                <a:ea typeface="微软雅黑" panose="020B0503020204020204" charset="-122"/>
                <a:sym typeface="+mn-ea"/>
              </a:rPr>
              <a:t>(</a:t>
            </a:r>
            <a:r>
              <a:rPr lang="zh-CN" altLang="en-US" sz="1000" b="1" dirty="0">
                <a:solidFill>
                  <a:schemeClr val="tx1"/>
                </a:solidFill>
                <a:latin typeface="微软雅黑" panose="020B0503020204020204" charset="-122"/>
                <a:ea typeface="微软雅黑" panose="020B0503020204020204" charset="-122"/>
                <a:sym typeface="+mn-ea"/>
              </a:rPr>
              <a:t>深圳</a:t>
            </a:r>
            <a:r>
              <a:rPr lang="en-US" altLang="zh-CN" sz="1000" b="1" dirty="0">
                <a:solidFill>
                  <a:schemeClr val="tx1"/>
                </a:solidFill>
                <a:latin typeface="微软雅黑" panose="020B0503020204020204" charset="-122"/>
                <a:ea typeface="微软雅黑" panose="020B0503020204020204" charset="-122"/>
                <a:sym typeface="+mn-ea"/>
              </a:rPr>
              <a:t>)</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rPr>
              <a:t>九芝堂（长沙）</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endParaRPr lang="zh-CN" altLang="en-US" sz="1000" b="1" dirty="0">
              <a:solidFill>
                <a:schemeClr val="tx1"/>
              </a:solidFill>
              <a:latin typeface="微软雅黑" panose="020B0503020204020204" charset="-122"/>
              <a:ea typeface="微软雅黑" panose="020B0503020204020204"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
        <p:nvSpPr>
          <p:cNvPr id="160" name="矩形 159"/>
          <p:cNvSpPr/>
          <p:nvPr/>
        </p:nvSpPr>
        <p:spPr>
          <a:xfrm>
            <a:off x="5253355" y="5694680"/>
            <a:ext cx="1227455" cy="138366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复星医药</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上海</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科伦药业</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成都</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江苏恒瑞</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连云港</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中国生物制药</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香港</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p:txBody>
      </p:sp>
      <p:sp>
        <p:nvSpPr>
          <p:cNvPr id="161" name="矩形 160"/>
          <p:cNvSpPr/>
          <p:nvPr/>
        </p:nvSpPr>
        <p:spPr>
          <a:xfrm>
            <a:off x="6740525" y="2388235"/>
            <a:ext cx="1061085" cy="20129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生物药</a:t>
            </a:r>
            <a:endParaRPr lang="zh-CN" altLang="en-US" sz="1000" b="1" dirty="0">
              <a:solidFill>
                <a:schemeClr val="tx1"/>
              </a:solidFill>
              <a:latin typeface="微软雅黑" panose="020B0503020204020204" charset="-122"/>
              <a:ea typeface="微软雅黑" panose="020B0503020204020204" charset="-122"/>
            </a:endParaRPr>
          </a:p>
        </p:txBody>
      </p:sp>
      <p:sp>
        <p:nvSpPr>
          <p:cNvPr id="162" name="矩形 161"/>
          <p:cNvSpPr/>
          <p:nvPr/>
        </p:nvSpPr>
        <p:spPr>
          <a:xfrm>
            <a:off x="3799205" y="2368550"/>
            <a:ext cx="1066165" cy="19494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r>
              <a:rPr lang="zh-CN" altLang="en-US" sz="1200" b="1" dirty="0">
                <a:solidFill>
                  <a:schemeClr val="tx1"/>
                </a:solidFill>
                <a:latin typeface="微软雅黑" panose="020B0503020204020204" charset="-122"/>
                <a:ea typeface="微软雅黑" panose="020B0503020204020204" charset="-122"/>
              </a:rPr>
              <a:t>中 药</a:t>
            </a:r>
            <a:endParaRPr lang="en-US" altLang="zh-CN" sz="1200" b="1" dirty="0">
              <a:solidFill>
                <a:schemeClr val="tx1"/>
              </a:solidFill>
              <a:latin typeface="微软雅黑" panose="020B0503020204020204" charset="-122"/>
              <a:ea typeface="微软雅黑" panose="020B0503020204020204" charset="-122"/>
            </a:endParaRPr>
          </a:p>
        </p:txBody>
      </p:sp>
      <p:sp>
        <p:nvSpPr>
          <p:cNvPr id="163" name="矩形 162"/>
          <p:cNvSpPr/>
          <p:nvPr/>
        </p:nvSpPr>
        <p:spPr>
          <a:xfrm>
            <a:off x="5321935" y="2368550"/>
            <a:ext cx="1031875" cy="19494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r>
              <a:rPr lang="zh-CN" altLang="en-US" sz="1000" b="1" dirty="0">
                <a:solidFill>
                  <a:schemeClr val="tx1"/>
                </a:solidFill>
                <a:latin typeface="微软雅黑" panose="020B0503020204020204" charset="-122"/>
                <a:ea typeface="微软雅黑" panose="020B0503020204020204" charset="-122"/>
              </a:rPr>
              <a:t>化学药</a:t>
            </a:r>
            <a:endParaRPr lang="zh-CN" altLang="en-US" sz="1000" b="1" dirty="0">
              <a:solidFill>
                <a:schemeClr val="tx1"/>
              </a:solidFill>
              <a:latin typeface="微软雅黑" panose="020B0503020204020204" charset="-122"/>
              <a:ea typeface="微软雅黑" panose="020B0503020204020204" charset="-122"/>
            </a:endParaRPr>
          </a:p>
        </p:txBody>
      </p:sp>
      <p:sp>
        <p:nvSpPr>
          <p:cNvPr id="164" name="矩形 163"/>
          <p:cNvSpPr/>
          <p:nvPr/>
        </p:nvSpPr>
        <p:spPr>
          <a:xfrm>
            <a:off x="8313420" y="2372995"/>
            <a:ext cx="758190" cy="23177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gn="ctr"/>
            <a:r>
              <a:rPr lang="zh-CN" altLang="en-US" sz="1000" b="1" dirty="0">
                <a:solidFill>
                  <a:schemeClr val="tx1"/>
                </a:solidFill>
                <a:latin typeface="微软雅黑" panose="020B0503020204020204" charset="-122"/>
                <a:ea typeface="微软雅黑" panose="020B0503020204020204" charset="-122"/>
                <a:sym typeface="+mn-ea"/>
              </a:rPr>
              <a:t>保健品</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165" name="矩形 164"/>
          <p:cNvSpPr/>
          <p:nvPr/>
        </p:nvSpPr>
        <p:spPr>
          <a:xfrm>
            <a:off x="9486900" y="2357755"/>
            <a:ext cx="869950" cy="21653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lvl="0" algn="ctr"/>
            <a:r>
              <a:rPr lang="zh-CN" altLang="en-US" sz="1000" b="1" dirty="0">
                <a:solidFill>
                  <a:schemeClr val="tx1"/>
                </a:solidFill>
                <a:latin typeface="微软雅黑" panose="020B0503020204020204" charset="-122"/>
                <a:ea typeface="微软雅黑" panose="020B0503020204020204" charset="-122"/>
                <a:sym typeface="+mn-ea"/>
              </a:rPr>
              <a:t>医美化妆品</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166" name="矩形 165"/>
          <p:cNvSpPr/>
          <p:nvPr/>
        </p:nvSpPr>
        <p:spPr>
          <a:xfrm>
            <a:off x="3691255" y="2746375"/>
            <a:ext cx="1324610" cy="73469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中药饮片、中成药现代中药</a:t>
            </a:r>
            <a:endParaRPr lang="zh-CN" altLang="en-US" sz="1000" b="1" dirty="0">
              <a:solidFill>
                <a:schemeClr val="tx1"/>
              </a:solidFill>
              <a:latin typeface="微软雅黑" panose="020B0503020204020204" charset="-122"/>
              <a:ea typeface="微软雅黑" panose="020B0503020204020204" charset="-122"/>
            </a:endParaRPr>
          </a:p>
        </p:txBody>
      </p:sp>
      <p:sp>
        <p:nvSpPr>
          <p:cNvPr id="167" name="矩形 166"/>
          <p:cNvSpPr/>
          <p:nvPr/>
        </p:nvSpPr>
        <p:spPr>
          <a:xfrm>
            <a:off x="5253355" y="2752725"/>
            <a:ext cx="1196975" cy="72771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rPr>
              <a:t>化学原料药</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rPr>
              <a:t>化学制剂</a:t>
            </a:r>
            <a:endParaRPr lang="zh-CN" altLang="en-US" sz="1000" b="1" dirty="0">
              <a:solidFill>
                <a:srgbClr val="000000"/>
              </a:solidFill>
              <a:latin typeface="宋体" panose="02010600030101010101" pitchFamily="2" charset="-122"/>
              <a:ea typeface="宋体" panose="02010600030101010101" pitchFamily="2" charset="-122"/>
            </a:endParaRPr>
          </a:p>
        </p:txBody>
      </p:sp>
      <p:cxnSp>
        <p:nvCxnSpPr>
          <p:cNvPr id="168" name="直接连接符 167"/>
          <p:cNvCxnSpPr/>
          <p:nvPr/>
        </p:nvCxnSpPr>
        <p:spPr>
          <a:xfrm>
            <a:off x="4353560" y="2201545"/>
            <a:ext cx="0" cy="1631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直接连接符 168"/>
          <p:cNvCxnSpPr/>
          <p:nvPr/>
        </p:nvCxnSpPr>
        <p:spPr>
          <a:xfrm>
            <a:off x="5851525" y="2203450"/>
            <a:ext cx="0" cy="1631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直接连接符 170"/>
          <p:cNvCxnSpPr/>
          <p:nvPr/>
        </p:nvCxnSpPr>
        <p:spPr>
          <a:xfrm>
            <a:off x="5851525" y="2563495"/>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直接连接符 172"/>
          <p:cNvCxnSpPr/>
          <p:nvPr/>
        </p:nvCxnSpPr>
        <p:spPr>
          <a:xfrm>
            <a:off x="4353560" y="2571115"/>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直接连接符 174"/>
          <p:cNvCxnSpPr/>
          <p:nvPr/>
        </p:nvCxnSpPr>
        <p:spPr>
          <a:xfrm>
            <a:off x="9916795" y="2571750"/>
            <a:ext cx="0"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直接连接符 176"/>
          <p:cNvCxnSpPr/>
          <p:nvPr/>
        </p:nvCxnSpPr>
        <p:spPr>
          <a:xfrm flipH="true">
            <a:off x="8691880" y="2193290"/>
            <a:ext cx="1905"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直接连接符 177"/>
          <p:cNvCxnSpPr/>
          <p:nvPr/>
        </p:nvCxnSpPr>
        <p:spPr>
          <a:xfrm flipH="true">
            <a:off x="9916795" y="2176780"/>
            <a:ext cx="1905"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 name="矩形 182"/>
          <p:cNvSpPr/>
          <p:nvPr/>
        </p:nvSpPr>
        <p:spPr>
          <a:xfrm>
            <a:off x="9483725" y="4239260"/>
            <a:ext cx="1184910" cy="194400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相宜本草</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（上海）</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‌爱美客</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（北京）</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百雀羚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（上海）</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华熙生物</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FontTx/>
            </a:pPr>
            <a:r>
              <a:rPr lang="zh-CN" altLang="en-US" sz="1000" b="1" dirty="0">
                <a:solidFill>
                  <a:srgbClr val="000000"/>
                </a:solidFill>
                <a:latin typeface="宋体" panose="02010600030101010101" pitchFamily="2" charset="-122"/>
                <a:ea typeface="宋体" panose="02010600030101010101" pitchFamily="2" charset="-122"/>
                <a:sym typeface="+mn-ea"/>
              </a:rPr>
              <a:t>(济南)</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81" name="矩形 180"/>
          <p:cNvSpPr/>
          <p:nvPr/>
        </p:nvSpPr>
        <p:spPr>
          <a:xfrm>
            <a:off x="3691255" y="3673475"/>
            <a:ext cx="1357630" cy="179895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fontAlgn="auto">
              <a:lnSpc>
                <a:spcPts val="1400"/>
              </a:lnSpc>
              <a:buNone/>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fontAlgn="auto">
              <a:lnSpc>
                <a:spcPts val="1400"/>
              </a:lnSpc>
              <a:buNone/>
            </a:pPr>
            <a:r>
              <a:rPr lang="zh-CN" altLang="en-US" sz="1000" b="1" i="0" u="none" strike="noStrike" baseline="0" dirty="0">
                <a:solidFill>
                  <a:srgbClr val="000000"/>
                </a:solidFill>
                <a:latin typeface="宋体" panose="02010600030101010101" pitchFamily="2" charset="-122"/>
                <a:ea typeface="宋体" panose="02010600030101010101" pitchFamily="2" charset="-122"/>
              </a:rPr>
              <a:t>桂林三金(临桂)</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fontAlgn="auto">
              <a:lnSpc>
                <a:spcPts val="1400"/>
              </a:lnSpc>
              <a:buNone/>
            </a:pPr>
            <a:r>
              <a:rPr lang="zh-CN" altLang="en-US" sz="1000" b="1" i="0" u="none" strike="noStrike" baseline="0" dirty="0">
                <a:solidFill>
                  <a:srgbClr val="000000"/>
                </a:solidFill>
                <a:latin typeface="宋体" panose="02010600030101010101" pitchFamily="2" charset="-122"/>
                <a:ea typeface="宋体" panose="02010600030101010101" pitchFamily="2" charset="-122"/>
              </a:rPr>
              <a:t>华润天和(秀峰)</a:t>
            </a: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fontAlgn="auto">
              <a:lnSpc>
                <a:spcPts val="1400"/>
              </a:lnSpc>
              <a:buNone/>
            </a:pPr>
            <a:r>
              <a:rPr lang="zh-CN" altLang="en-US" sz="1000" b="1" dirty="0">
                <a:solidFill>
                  <a:srgbClr val="000000"/>
                </a:solidFill>
                <a:latin typeface="宋体" panose="02010600030101010101" pitchFamily="2" charset="-122"/>
                <a:ea typeface="宋体" panose="02010600030101010101" pitchFamily="2" charset="-122"/>
                <a:sym typeface="+mn-ea"/>
              </a:rPr>
              <a:t>禅方药业(全州)</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marR="0" algn="ctr" rtl="0" fontAlgn="auto">
              <a:lnSpc>
                <a:spcPts val="1400"/>
              </a:lnSpc>
              <a:buNone/>
            </a:pPr>
            <a:r>
              <a:rPr lang="zh-CN" altLang="en-US" sz="1000" b="1" dirty="0">
                <a:solidFill>
                  <a:srgbClr val="000000"/>
                </a:solidFill>
                <a:latin typeface="宋体" panose="02010600030101010101" pitchFamily="2" charset="-122"/>
                <a:ea typeface="宋体" panose="02010600030101010101" pitchFamily="2" charset="-122"/>
                <a:sym typeface="+mn-ea"/>
              </a:rPr>
              <a:t>毕生药业(临桂)</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fontAlgn="auto">
              <a:lnSpc>
                <a:spcPts val="1400"/>
              </a:lnSpc>
              <a:buNone/>
            </a:pPr>
            <a:r>
              <a:rPr lang="zh-CN" altLang="en-US" sz="1000" b="1" dirty="0">
                <a:solidFill>
                  <a:srgbClr val="000000"/>
                </a:solidFill>
                <a:latin typeface="宋体" panose="02010600030101010101" pitchFamily="2" charset="-122"/>
                <a:ea typeface="宋体" panose="02010600030101010101" pitchFamily="2" charset="-122"/>
                <a:sym typeface="+mn-ea"/>
              </a:rPr>
              <a:t>一方天江(七星)</a:t>
            </a:r>
            <a:endParaRPr lang="zh-CN" altLang="en-US" sz="1000" b="1" dirty="0">
              <a:solidFill>
                <a:srgbClr val="000000"/>
              </a:solidFill>
              <a:latin typeface="宋体" panose="02010600030101010101" pitchFamily="2" charset="-122"/>
              <a:ea typeface="宋体" panose="02010600030101010101" pitchFamily="2" charset="-122"/>
            </a:endParaRPr>
          </a:p>
          <a:p>
            <a:pPr marR="0" algn="ctr" rtl="0" fontAlgn="auto">
              <a:lnSpc>
                <a:spcPts val="1400"/>
              </a:lnSpc>
              <a:buNone/>
            </a:pPr>
            <a:r>
              <a:rPr lang="zh-CN" altLang="en-US" sz="1000" b="1" dirty="0">
                <a:solidFill>
                  <a:srgbClr val="000000"/>
                </a:solidFill>
                <a:latin typeface="宋体" panose="02010600030101010101" pitchFamily="2" charset="-122"/>
                <a:ea typeface="宋体" panose="02010600030101010101" pitchFamily="2" charset="-122"/>
                <a:sym typeface="+mn-ea"/>
              </a:rPr>
              <a:t>中族中药(永福)</a:t>
            </a:r>
            <a:endParaRPr lang="zh-CN" altLang="en-US" sz="1000" b="1" dirty="0">
              <a:solidFill>
                <a:srgbClr val="000000"/>
              </a:solidFill>
              <a:latin typeface="宋体" panose="02010600030101010101" pitchFamily="2" charset="-122"/>
              <a:ea typeface="宋体" panose="02010600030101010101" pitchFamily="2" charset="-122"/>
            </a:endParaRPr>
          </a:p>
        </p:txBody>
      </p:sp>
      <p:sp>
        <p:nvSpPr>
          <p:cNvPr id="182" name="矩形 181"/>
          <p:cNvSpPr/>
          <p:nvPr/>
        </p:nvSpPr>
        <p:spPr>
          <a:xfrm>
            <a:off x="6597650" y="4229735"/>
            <a:ext cx="1347470" cy="1974850"/>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重点引进企业：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复星医药</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上海</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江苏恒瑞</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连云港</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信达生物</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苏州</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en-US" altLang="zh-CN"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r>
              <a:rPr lang="zh-CN" altLang="en-US" sz="1000" b="1" dirty="0">
                <a:solidFill>
                  <a:srgbClr val="000000"/>
                </a:solidFill>
                <a:latin typeface="宋体" panose="02010600030101010101" pitchFamily="2" charset="-122"/>
                <a:ea typeface="宋体" panose="02010600030101010101" pitchFamily="2" charset="-122"/>
                <a:sym typeface="+mn-ea"/>
              </a:rPr>
              <a:t>智飞生物</a:t>
            </a:r>
            <a:r>
              <a:rPr lang="en-US" altLang="zh-CN" sz="1000" b="1" dirty="0">
                <a:solidFill>
                  <a:srgbClr val="000000"/>
                </a:solidFill>
                <a:latin typeface="宋体" panose="02010600030101010101" pitchFamily="2" charset="-122"/>
                <a:ea typeface="宋体" panose="02010600030101010101" pitchFamily="2" charset="-122"/>
                <a:sym typeface="+mn-ea"/>
              </a:rPr>
              <a:t>(</a:t>
            </a:r>
            <a:r>
              <a:rPr lang="zh-CN" altLang="en-US" sz="1000" b="1" dirty="0">
                <a:solidFill>
                  <a:srgbClr val="000000"/>
                </a:solidFill>
                <a:latin typeface="宋体" panose="02010600030101010101" pitchFamily="2" charset="-122"/>
                <a:ea typeface="宋体" panose="02010600030101010101" pitchFamily="2" charset="-122"/>
                <a:sym typeface="+mn-ea"/>
              </a:rPr>
              <a:t>重庆</a:t>
            </a:r>
            <a:r>
              <a:rPr lang="en-US" altLang="zh-CN" sz="1000" b="1" dirty="0">
                <a:solidFill>
                  <a:srgbClr val="000000"/>
                </a:solidFill>
                <a:latin typeface="宋体" panose="02010600030101010101" pitchFamily="2" charset="-122"/>
                <a:ea typeface="宋体" panose="02010600030101010101" pitchFamily="2" charset="-122"/>
                <a:sym typeface="+mn-ea"/>
              </a:rPr>
              <a:t>)</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ts val="1400"/>
              </a:lnSpc>
              <a:buClrTx/>
              <a:buSzTx/>
              <a:buNone/>
            </a:pP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cxnSp>
        <p:nvCxnSpPr>
          <p:cNvPr id="185" name="直接连接符 184"/>
          <p:cNvCxnSpPr/>
          <p:nvPr/>
        </p:nvCxnSpPr>
        <p:spPr>
          <a:xfrm>
            <a:off x="7276465" y="2589530"/>
            <a:ext cx="3175"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0" name="矩形 189"/>
          <p:cNvSpPr/>
          <p:nvPr/>
        </p:nvSpPr>
        <p:spPr>
          <a:xfrm>
            <a:off x="13056235" y="2451100"/>
            <a:ext cx="698500" cy="31750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医疗机构</a:t>
            </a:r>
            <a:endParaRPr lang="zh-CN" altLang="en-US" sz="1000" b="1" dirty="0">
              <a:solidFill>
                <a:schemeClr val="tx1"/>
              </a:solidFill>
              <a:latin typeface="微软雅黑" panose="020B0503020204020204" charset="-122"/>
              <a:ea typeface="微软雅黑" panose="020B0503020204020204" charset="-122"/>
            </a:endParaRPr>
          </a:p>
        </p:txBody>
      </p:sp>
      <p:cxnSp>
        <p:nvCxnSpPr>
          <p:cNvPr id="191" name="直接连接符 190"/>
          <p:cNvCxnSpPr>
            <a:stCxn id="190" idx="2"/>
          </p:cNvCxnSpPr>
          <p:nvPr/>
        </p:nvCxnSpPr>
        <p:spPr>
          <a:xfrm>
            <a:off x="13405485" y="2768600"/>
            <a:ext cx="635" cy="32131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2" name="矩形 191"/>
          <p:cNvSpPr/>
          <p:nvPr/>
        </p:nvSpPr>
        <p:spPr>
          <a:xfrm>
            <a:off x="13829665" y="2444115"/>
            <a:ext cx="698500" cy="334645"/>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1000" b="1" dirty="0">
                <a:solidFill>
                  <a:schemeClr val="tx1"/>
                </a:solidFill>
                <a:latin typeface="微软雅黑" panose="020B0503020204020204" charset="-122"/>
                <a:ea typeface="微软雅黑" panose="020B0503020204020204" charset="-122"/>
                <a:sym typeface="+mn-ea"/>
              </a:rPr>
              <a:t>健康结构</a:t>
            </a:r>
            <a:endParaRPr lang="zh-CN" altLang="en-US" sz="1000" b="1" dirty="0">
              <a:solidFill>
                <a:schemeClr val="tx1"/>
              </a:solidFill>
              <a:latin typeface="微软雅黑" panose="020B0503020204020204" charset="-122"/>
              <a:ea typeface="微软雅黑" panose="020B0503020204020204" charset="-122"/>
              <a:sym typeface="+mn-ea"/>
            </a:endParaRPr>
          </a:p>
        </p:txBody>
      </p:sp>
      <p:cxnSp>
        <p:nvCxnSpPr>
          <p:cNvPr id="193" name="直接连接符 192"/>
          <p:cNvCxnSpPr>
            <a:stCxn id="192" idx="2"/>
          </p:cNvCxnSpPr>
          <p:nvPr/>
        </p:nvCxnSpPr>
        <p:spPr>
          <a:xfrm flipH="true">
            <a:off x="14178280" y="2778760"/>
            <a:ext cx="635" cy="31369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矩形 195"/>
          <p:cNvSpPr/>
          <p:nvPr/>
        </p:nvSpPr>
        <p:spPr>
          <a:xfrm>
            <a:off x="13898880" y="3068320"/>
            <a:ext cx="629920" cy="1918335"/>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已有企业：爱尔眼科（七星）</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97" name="矩形 196"/>
          <p:cNvSpPr/>
          <p:nvPr/>
        </p:nvSpPr>
        <p:spPr>
          <a:xfrm>
            <a:off x="13047345" y="3031490"/>
            <a:ext cx="707390" cy="19558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人民医院</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湘雅二院</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中医院</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桂医附院</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桂医二附院</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198" name="矩形 197"/>
          <p:cNvSpPr/>
          <p:nvPr/>
        </p:nvSpPr>
        <p:spPr>
          <a:xfrm>
            <a:off x="13047980" y="1851660"/>
            <a:ext cx="1379855" cy="31686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医疗服务</a:t>
            </a:r>
            <a:endParaRPr lang="zh-CN" altLang="en-US" sz="1000" b="1" dirty="0">
              <a:solidFill>
                <a:schemeClr val="tx1"/>
              </a:solidFill>
              <a:latin typeface="微软雅黑" panose="020B0503020204020204" charset="-122"/>
              <a:ea typeface="微软雅黑" panose="020B0503020204020204" charset="-122"/>
            </a:endParaRPr>
          </a:p>
        </p:txBody>
      </p:sp>
      <p:grpSp>
        <p:nvGrpSpPr>
          <p:cNvPr id="199" name="组合 198"/>
          <p:cNvGrpSpPr/>
          <p:nvPr/>
        </p:nvGrpSpPr>
        <p:grpSpPr>
          <a:xfrm>
            <a:off x="11333480" y="1851660"/>
            <a:ext cx="1525905" cy="3135630"/>
            <a:chOff x="7571105" y="1216499"/>
            <a:chExt cx="1525905" cy="3135630"/>
          </a:xfrm>
        </p:grpSpPr>
        <p:sp>
          <p:nvSpPr>
            <p:cNvPr id="200" name="矩形 199"/>
            <p:cNvSpPr/>
            <p:nvPr/>
          </p:nvSpPr>
          <p:spPr>
            <a:xfrm>
              <a:off x="7602220" y="1817392"/>
              <a:ext cx="697230" cy="36258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零售商店</a:t>
              </a:r>
              <a:endParaRPr lang="zh-CN" altLang="en-US" sz="1000" b="1" dirty="0">
                <a:solidFill>
                  <a:schemeClr val="tx1"/>
                </a:solidFill>
                <a:latin typeface="微软雅黑" panose="020B0503020204020204" charset="-122"/>
                <a:ea typeface="微软雅黑" panose="020B0503020204020204" charset="-122"/>
              </a:endParaRPr>
            </a:p>
          </p:txBody>
        </p:sp>
        <p:sp>
          <p:nvSpPr>
            <p:cNvPr id="201" name="矩形 200"/>
            <p:cNvSpPr/>
            <p:nvPr/>
          </p:nvSpPr>
          <p:spPr>
            <a:xfrm>
              <a:off x="8382000" y="1832449"/>
              <a:ext cx="697230" cy="34671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电商平台</a:t>
              </a:r>
              <a:endParaRPr lang="zh-CN" altLang="en-US" sz="1000" b="1" dirty="0">
                <a:solidFill>
                  <a:schemeClr val="tx1"/>
                </a:solidFill>
                <a:latin typeface="微软雅黑" panose="020B0503020204020204" charset="-122"/>
                <a:ea typeface="微软雅黑" panose="020B0503020204020204" charset="-122"/>
              </a:endParaRPr>
            </a:p>
          </p:txBody>
        </p:sp>
        <p:cxnSp>
          <p:nvCxnSpPr>
            <p:cNvPr id="202" name="直接连接符 201"/>
            <p:cNvCxnSpPr>
              <a:stCxn id="200" idx="2"/>
            </p:cNvCxnSpPr>
            <p:nvPr/>
          </p:nvCxnSpPr>
          <p:spPr>
            <a:xfrm>
              <a:off x="7950835" y="2179977"/>
              <a:ext cx="0" cy="2758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3" name="矩形 202"/>
            <p:cNvSpPr/>
            <p:nvPr/>
          </p:nvSpPr>
          <p:spPr>
            <a:xfrm>
              <a:off x="8456295" y="2396329"/>
              <a:ext cx="619125" cy="19558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已有企业：美团买药</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京东买药</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204" name="矩形 203"/>
            <p:cNvSpPr/>
            <p:nvPr/>
          </p:nvSpPr>
          <p:spPr>
            <a:xfrm>
              <a:off x="7571105" y="2396329"/>
              <a:ext cx="756920" cy="195580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已有企业：一心堂</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chemeClr val="tx1"/>
                  </a:solidFill>
                  <a:latin typeface="宋体" panose="02010600030101010101" pitchFamily="2" charset="-122"/>
                  <a:ea typeface="宋体" panose="02010600030101010101" pitchFamily="2" charset="-122"/>
                  <a:sym typeface="+mn-ea"/>
                </a:rPr>
                <a:t>大参林</a:t>
              </a:r>
              <a:endParaRPr lang="zh-CN" altLang="en-US" sz="1000" b="1" dirty="0">
                <a:solidFill>
                  <a:schemeClr val="tx1"/>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桂林三金</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毕生医药</a:t>
              </a:r>
              <a:endParaRPr lang="zh-CN" altLang="en-US" sz="1000" b="1" dirty="0">
                <a:solidFill>
                  <a:srgbClr val="000000"/>
                </a:solidFill>
                <a:latin typeface="宋体" panose="02010600030101010101" pitchFamily="2" charset="-122"/>
                <a:ea typeface="宋体" panose="02010600030101010101" pitchFamily="2" charset="-122"/>
                <a:sym typeface="+mn-ea"/>
              </a:endParaRPr>
            </a:p>
            <a:p>
              <a:pPr lvl="0" algn="ctr">
                <a:lnSpc>
                  <a:spcPct val="150000"/>
                </a:lnSpc>
              </a:pPr>
              <a:r>
                <a:rPr lang="zh-CN" altLang="en-US" sz="1000" b="1" dirty="0">
                  <a:solidFill>
                    <a:srgbClr val="000000"/>
                  </a:solidFill>
                  <a:latin typeface="宋体" panose="02010600030101010101" pitchFamily="2" charset="-122"/>
                  <a:ea typeface="宋体" panose="02010600030101010101" pitchFamily="2" charset="-122"/>
                  <a:sym typeface="+mn-ea"/>
                </a:rPr>
                <a:t>桂中药房</a:t>
              </a:r>
              <a:endParaRPr lang="zh-CN" altLang="en-US" sz="1000" b="1" dirty="0">
                <a:solidFill>
                  <a:srgbClr val="000000"/>
                </a:solidFill>
                <a:latin typeface="宋体" panose="02010600030101010101" pitchFamily="2" charset="-122"/>
                <a:ea typeface="宋体" panose="02010600030101010101" pitchFamily="2" charset="-122"/>
                <a:sym typeface="+mn-ea"/>
              </a:endParaRPr>
            </a:p>
          </p:txBody>
        </p:sp>
        <p:sp>
          <p:nvSpPr>
            <p:cNvPr id="205" name="矩形 204"/>
            <p:cNvSpPr/>
            <p:nvPr/>
          </p:nvSpPr>
          <p:spPr>
            <a:xfrm>
              <a:off x="7651115" y="1216499"/>
              <a:ext cx="1445895" cy="308610"/>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000" b="1" dirty="0">
                  <a:solidFill>
                    <a:schemeClr val="tx1"/>
                  </a:solidFill>
                  <a:latin typeface="微软雅黑" panose="020B0503020204020204" charset="-122"/>
                  <a:ea typeface="微软雅黑" panose="020B0503020204020204" charset="-122"/>
                </a:rPr>
                <a:t>医疗流通</a:t>
              </a:r>
              <a:endParaRPr lang="zh-CN" altLang="en-US" sz="1000" b="1" dirty="0">
                <a:solidFill>
                  <a:schemeClr val="tx1"/>
                </a:solidFill>
                <a:latin typeface="微软雅黑" panose="020B0503020204020204" charset="-122"/>
                <a:ea typeface="微软雅黑" panose="020B0503020204020204" charset="-122"/>
              </a:endParaRPr>
            </a:p>
          </p:txBody>
        </p:sp>
        <p:cxnSp>
          <p:nvCxnSpPr>
            <p:cNvPr id="206" name="直接连接符 205"/>
            <p:cNvCxnSpPr/>
            <p:nvPr/>
          </p:nvCxnSpPr>
          <p:spPr>
            <a:xfrm>
              <a:off x="8730398" y="2166846"/>
              <a:ext cx="0"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直接连接符 206"/>
            <p:cNvCxnSpPr/>
            <p:nvPr/>
          </p:nvCxnSpPr>
          <p:spPr>
            <a:xfrm>
              <a:off x="7950899" y="1533389"/>
              <a:ext cx="0" cy="2758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直接连接符 207"/>
            <p:cNvCxnSpPr/>
            <p:nvPr/>
          </p:nvCxnSpPr>
          <p:spPr>
            <a:xfrm>
              <a:off x="8766014" y="1558789"/>
              <a:ext cx="0" cy="29004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14" name="直接连接符 213"/>
          <p:cNvCxnSpPr/>
          <p:nvPr/>
        </p:nvCxnSpPr>
        <p:spPr>
          <a:xfrm>
            <a:off x="13405485" y="2177415"/>
            <a:ext cx="0" cy="2857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直接连接符 214"/>
          <p:cNvCxnSpPr/>
          <p:nvPr/>
        </p:nvCxnSpPr>
        <p:spPr>
          <a:xfrm>
            <a:off x="14178280" y="2181860"/>
            <a:ext cx="0" cy="2857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右箭头 217"/>
          <p:cNvSpPr/>
          <p:nvPr/>
        </p:nvSpPr>
        <p:spPr>
          <a:xfrm>
            <a:off x="3106420" y="849948"/>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19" name="右箭头 218"/>
          <p:cNvSpPr/>
          <p:nvPr/>
        </p:nvSpPr>
        <p:spPr>
          <a:xfrm>
            <a:off x="10801985" y="851853"/>
            <a:ext cx="433070" cy="288925"/>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cxnSp>
        <p:nvCxnSpPr>
          <p:cNvPr id="6" name="直接连接符 5"/>
          <p:cNvCxnSpPr/>
          <p:nvPr/>
        </p:nvCxnSpPr>
        <p:spPr>
          <a:xfrm>
            <a:off x="8693785" y="2604770"/>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1934210" y="2492375"/>
            <a:ext cx="4445" cy="3714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4353560" y="5478780"/>
            <a:ext cx="0"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4370070" y="3480435"/>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828665" y="5472430"/>
            <a:ext cx="0" cy="21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5867400" y="3480435"/>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7263130" y="3977640"/>
            <a:ext cx="3175" cy="25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9918700" y="3977640"/>
            <a:ext cx="3175" cy="25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8693785" y="3977640"/>
            <a:ext cx="3175" cy="252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true">
            <a:off x="1938655" y="1194435"/>
            <a:ext cx="1270" cy="64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肘形连接符 17"/>
          <p:cNvCxnSpPr/>
          <p:nvPr/>
        </p:nvCxnSpPr>
        <p:spPr>
          <a:xfrm>
            <a:off x="12698730" y="1428115"/>
            <a:ext cx="3175" cy="3175"/>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9" name="肘形连接符 18"/>
          <p:cNvCxnSpPr>
            <a:stCxn id="730" idx="2"/>
            <a:endCxn id="198" idx="0"/>
          </p:cNvCxnSpPr>
          <p:nvPr/>
        </p:nvCxnSpPr>
        <p:spPr>
          <a:xfrm rot="5400000" flipV="true">
            <a:off x="13015913" y="1129348"/>
            <a:ext cx="652780" cy="791845"/>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21" name="肘形连接符 20"/>
          <p:cNvCxnSpPr/>
          <p:nvPr/>
        </p:nvCxnSpPr>
        <p:spPr>
          <a:xfrm rot="5400000">
            <a:off x="6170728" y="908483"/>
            <a:ext cx="718820" cy="1332000"/>
          </a:xfrm>
          <a:prstGeom prst="bentConnector3">
            <a:avLst>
              <a:gd name="adj1" fmla="val 50044"/>
            </a:avLst>
          </a:prstGeom>
        </p:spPr>
        <p:style>
          <a:lnRef idx="3">
            <a:schemeClr val="dk1"/>
          </a:lnRef>
          <a:fillRef idx="0">
            <a:schemeClr val="dk1"/>
          </a:fillRef>
          <a:effectRef idx="2">
            <a:schemeClr val="dk1"/>
          </a:effectRef>
          <a:fontRef idx="minor">
            <a:schemeClr val="tx1"/>
          </a:fontRef>
        </p:style>
      </p:cxnSp>
      <p:cxnSp>
        <p:nvCxnSpPr>
          <p:cNvPr id="28" name="肘形连接符 27"/>
          <p:cNvCxnSpPr>
            <a:stCxn id="730" idx="2"/>
            <a:endCxn id="205" idx="0"/>
          </p:cNvCxnSpPr>
          <p:nvPr/>
        </p:nvCxnSpPr>
        <p:spPr>
          <a:xfrm rot="5400000">
            <a:off x="12215178" y="1120458"/>
            <a:ext cx="652780" cy="809625"/>
          </a:xfrm>
          <a:prstGeom prst="bentConnector3">
            <a:avLst>
              <a:gd name="adj1" fmla="val 49951"/>
            </a:avLst>
          </a:prstGeom>
        </p:spPr>
        <p:style>
          <a:lnRef idx="3">
            <a:schemeClr val="dk1"/>
          </a:lnRef>
          <a:fillRef idx="0">
            <a:schemeClr val="dk1"/>
          </a:fillRef>
          <a:effectRef idx="2">
            <a:schemeClr val="dk1"/>
          </a:effectRef>
          <a:fontRef idx="minor">
            <a:schemeClr val="tx1"/>
          </a:fontRef>
        </p:style>
      </p:cxnSp>
      <p:cxnSp>
        <p:nvCxnSpPr>
          <p:cNvPr id="29" name="直接连接符 28"/>
          <p:cNvCxnSpPr/>
          <p:nvPr/>
        </p:nvCxnSpPr>
        <p:spPr>
          <a:xfrm>
            <a:off x="7263130" y="2209800"/>
            <a:ext cx="0" cy="1631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矩形 4"/>
          <p:cNvSpPr/>
          <p:nvPr/>
        </p:nvSpPr>
        <p:spPr>
          <a:xfrm>
            <a:off x="9968865" y="181610"/>
            <a:ext cx="2249805" cy="42164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100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1000" b="1" dirty="0">
              <a:solidFill>
                <a:schemeClr val="tx1"/>
              </a:solidFill>
              <a:latin typeface="微软雅黑" panose="020B0503020204020204" charset="-122"/>
              <a:ea typeface="微软雅黑" panose="020B0503020204020204" charset="-122"/>
              <a:sym typeface="+mn-ea"/>
            </a:endParaRPr>
          </a:p>
        </p:txBody>
      </p:sp>
      <p:sp>
        <p:nvSpPr>
          <p:cNvPr id="16" name="矩形 15"/>
          <p:cNvSpPr/>
          <p:nvPr/>
        </p:nvSpPr>
        <p:spPr>
          <a:xfrm>
            <a:off x="12341860" y="184150"/>
            <a:ext cx="2590165" cy="417195"/>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100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100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100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000" b="1" i="0" u="none" strike="noStrike" baseline="0" dirty="0">
              <a:solidFill>
                <a:srgbClr val="000000"/>
              </a:solidFill>
              <a:latin typeface="宋体" panose="02010600030101010101" pitchFamily="2" charset="-122"/>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1262" y="477482"/>
            <a:ext cx="15076827" cy="595324"/>
          </a:xfrm>
          <a:prstGeom prst="rect">
            <a:avLst/>
          </a:prstGeom>
          <a:ln>
            <a:solidFill>
              <a:srgbClr val="000000">
                <a:alpha val="0"/>
              </a:srgbClr>
            </a:solidFill>
          </a:ln>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2800" dirty="0">
                <a:solidFill>
                  <a:schemeClr val="tx1"/>
                </a:solidFill>
                <a:latin typeface="方正小标宋简体" panose="02000000000000000000" charset="-122"/>
                <a:ea typeface="方正小标宋简体" panose="02000000000000000000" charset="-122"/>
              </a:rPr>
              <a:t>医疗器械产业</a:t>
            </a:r>
            <a:r>
              <a:rPr lang="zh-CN" altLang="en-US" sz="2800">
                <a:solidFill>
                  <a:schemeClr val="tx1"/>
                </a:solidFill>
                <a:latin typeface="方正小标宋简体" panose="02000000000000000000" charset="-122"/>
                <a:ea typeface="方正小标宋简体" panose="02000000000000000000" charset="-122"/>
              </a:rPr>
              <a:t>链</a:t>
            </a:r>
            <a:r>
              <a:rPr lang="zh-CN" altLang="en-US" sz="2800" smtClean="0">
                <a:solidFill>
                  <a:schemeClr val="tx1"/>
                </a:solidFill>
                <a:latin typeface="方正小标宋简体" panose="02000000000000000000" charset="-122"/>
                <a:ea typeface="方正小标宋简体" panose="02000000000000000000" charset="-122"/>
              </a:rPr>
              <a:t>图谱</a:t>
            </a:r>
            <a:endParaRPr lang="zh-CN" altLang="en-US" sz="2800" dirty="0">
              <a:solidFill>
                <a:schemeClr val="tx1"/>
              </a:solidFill>
              <a:latin typeface="方正小标宋简体" panose="02000000000000000000" charset="-122"/>
              <a:ea typeface="方正小标宋简体" panose="02000000000000000000" charset="-122"/>
            </a:endParaRPr>
          </a:p>
        </p:txBody>
      </p:sp>
      <p:grpSp>
        <p:nvGrpSpPr>
          <p:cNvPr id="18" name="组合 17"/>
          <p:cNvGrpSpPr/>
          <p:nvPr/>
        </p:nvGrpSpPr>
        <p:grpSpPr>
          <a:xfrm>
            <a:off x="481142" y="1647037"/>
            <a:ext cx="4071987" cy="5864446"/>
            <a:chOff x="-118" y="847"/>
            <a:chExt cx="5171" cy="6008"/>
          </a:xfrm>
        </p:grpSpPr>
        <p:sp>
          <p:nvSpPr>
            <p:cNvPr id="4" name="矩形 3"/>
            <p:cNvSpPr/>
            <p:nvPr/>
          </p:nvSpPr>
          <p:spPr>
            <a:xfrm>
              <a:off x="-118" y="847"/>
              <a:ext cx="5128" cy="357"/>
            </a:xfrm>
            <a:prstGeom prst="rect">
              <a:avLst/>
            </a:prstGeom>
            <a:solidFill>
              <a:srgbClr val="CEF9FD"/>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240" b="1" dirty="0">
                  <a:solidFill>
                    <a:schemeClr val="tx1"/>
                  </a:solidFill>
                  <a:latin typeface="微软雅黑" panose="020B0503020204020204" charset="-122"/>
                  <a:ea typeface="微软雅黑" panose="020B0503020204020204" charset="-122"/>
                </a:rPr>
                <a:t>上游行业</a:t>
              </a:r>
              <a:endParaRPr lang="zh-CN" altLang="en-US" sz="1240" b="1" dirty="0">
                <a:solidFill>
                  <a:schemeClr val="tx1"/>
                </a:solidFill>
                <a:latin typeface="微软雅黑" panose="020B0503020204020204" charset="-122"/>
                <a:ea typeface="微软雅黑" panose="020B0503020204020204" charset="-122"/>
              </a:endParaRPr>
            </a:p>
          </p:txBody>
        </p:sp>
        <p:sp>
          <p:nvSpPr>
            <p:cNvPr id="7" name="矩形 6"/>
            <p:cNvSpPr/>
            <p:nvPr/>
          </p:nvSpPr>
          <p:spPr>
            <a:xfrm>
              <a:off x="-115" y="1429"/>
              <a:ext cx="2561" cy="612"/>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buClrTx/>
                <a:buSzTx/>
                <a:buFontTx/>
                <a:buNone/>
              </a:pPr>
              <a:r>
                <a:rPr lang="zh-CN" altLang="en-US" sz="990" b="1" dirty="0">
                  <a:solidFill>
                    <a:srgbClr val="000000"/>
                  </a:solidFill>
                  <a:latin typeface="宋体" panose="02010600030101010101" pitchFamily="2" charset="-122"/>
                  <a:ea typeface="宋体" panose="02010600030101010101" pitchFamily="2" charset="-122"/>
                  <a:sym typeface="+mn-ea"/>
                </a:rPr>
                <a:t>原材料：</a:t>
              </a:r>
              <a:endParaRPr lang="zh-CN" altLang="en-US" sz="990" b="1" dirty="0">
                <a:solidFill>
                  <a:srgbClr val="000000"/>
                </a:solidFill>
                <a:latin typeface="宋体" panose="02010600030101010101" pitchFamily="2" charset="-122"/>
                <a:ea typeface="宋体" panose="02010600030101010101" pitchFamily="2" charset="-122"/>
              </a:endParaRPr>
            </a:p>
            <a:p>
              <a:pPr algn="ctr">
                <a:buClrTx/>
                <a:buSzTx/>
                <a:buFontTx/>
                <a:buNone/>
              </a:pPr>
              <a:r>
                <a:rPr lang="zh-CN" altLang="en-US" sz="990" b="1" dirty="0">
                  <a:solidFill>
                    <a:srgbClr val="000000"/>
                  </a:solidFill>
                  <a:latin typeface="宋体" panose="02010600030101010101" pitchFamily="2" charset="-122"/>
                  <a:ea typeface="宋体" panose="02010600030101010101" pitchFamily="2" charset="-122"/>
                  <a:sym typeface="+mn-ea"/>
                </a:rPr>
                <a:t>橡胶、塑料、钢材、紧固件、有色金属等特殊材料、包装材料、精密机械加工</a:t>
              </a:r>
              <a:endParaRPr lang="zh-CN" altLang="en-US" sz="990" b="1" dirty="0">
                <a:solidFill>
                  <a:srgbClr val="000000"/>
                </a:solidFill>
                <a:latin typeface="宋体" panose="02010600030101010101" pitchFamily="2" charset="-122"/>
                <a:ea typeface="宋体" panose="02010600030101010101" pitchFamily="2" charset="-122"/>
              </a:endParaRPr>
            </a:p>
          </p:txBody>
        </p:sp>
        <p:cxnSp>
          <p:nvCxnSpPr>
            <p:cNvPr id="50" name="直接连接符 49"/>
            <p:cNvCxnSpPr>
              <a:stCxn id="7" idx="2"/>
              <a:endCxn id="29" idx="0"/>
            </p:cNvCxnSpPr>
            <p:nvPr/>
          </p:nvCxnSpPr>
          <p:spPr>
            <a:xfrm>
              <a:off x="1165" y="2041"/>
              <a:ext cx="2" cy="1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矩形 43"/>
            <p:cNvSpPr/>
            <p:nvPr/>
          </p:nvSpPr>
          <p:spPr>
            <a:xfrm>
              <a:off x="2787" y="1428"/>
              <a:ext cx="2266" cy="557"/>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buNone/>
              </a:pPr>
              <a:r>
                <a:rPr lang="zh-CN" altLang="en-US" sz="990" b="1" dirty="0">
                  <a:solidFill>
                    <a:srgbClr val="000000"/>
                  </a:solidFill>
                  <a:latin typeface="宋体" panose="02010600030101010101" pitchFamily="2" charset="-122"/>
                  <a:ea typeface="宋体" panose="02010600030101010101" pitchFamily="2" charset="-122"/>
                </a:rPr>
                <a:t>电子元件：</a:t>
              </a:r>
              <a:endParaRPr lang="zh-CN" altLang="en-US" sz="990" b="1" dirty="0">
                <a:solidFill>
                  <a:srgbClr val="000000"/>
                </a:solidFill>
                <a:latin typeface="宋体" panose="02010600030101010101" pitchFamily="2" charset="-122"/>
                <a:ea typeface="宋体" panose="02010600030101010101" pitchFamily="2" charset="-122"/>
              </a:endParaRPr>
            </a:p>
            <a:p>
              <a:pPr algn="ctr">
                <a:buNone/>
              </a:pPr>
              <a:r>
                <a:rPr lang="zh-CN" altLang="en-US" sz="990" b="1" dirty="0">
                  <a:solidFill>
                    <a:srgbClr val="000000"/>
                  </a:solidFill>
                  <a:latin typeface="宋体" panose="02010600030101010101" pitchFamily="2" charset="-122"/>
                  <a:ea typeface="宋体" panose="02010600030101010101" pitchFamily="2" charset="-122"/>
                </a:rPr>
                <a:t>电子元件、芯片、电路板、屏幕、存储、传感器等</a:t>
              </a:r>
              <a:endParaRPr lang="zh-CN" altLang="en-US" sz="990" b="1" dirty="0">
                <a:solidFill>
                  <a:srgbClr val="000000"/>
                </a:solidFill>
                <a:latin typeface="宋体" panose="02010600030101010101" pitchFamily="2" charset="-122"/>
                <a:ea typeface="宋体" panose="02010600030101010101" pitchFamily="2" charset="-122"/>
              </a:endParaRPr>
            </a:p>
          </p:txBody>
        </p:sp>
        <p:cxnSp>
          <p:nvCxnSpPr>
            <p:cNvPr id="86" name="肘形连接符 85"/>
            <p:cNvCxnSpPr>
              <a:stCxn id="4" idx="2"/>
              <a:endCxn id="7" idx="0"/>
            </p:cNvCxnSpPr>
            <p:nvPr/>
          </p:nvCxnSpPr>
          <p:spPr>
            <a:xfrm rot="5400000">
              <a:off x="1694" y="677"/>
              <a:ext cx="224" cy="1280"/>
            </a:xfrm>
            <a:prstGeom prst="bentConnector3">
              <a:avLst>
                <a:gd name="adj1"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肘形连接符 86"/>
            <p:cNvCxnSpPr>
              <a:stCxn id="4" idx="2"/>
              <a:endCxn id="44" idx="0"/>
            </p:cNvCxnSpPr>
            <p:nvPr/>
          </p:nvCxnSpPr>
          <p:spPr>
            <a:xfrm rot="5400000" flipV="true">
              <a:off x="3071" y="579"/>
              <a:ext cx="223" cy="1474"/>
            </a:xfrm>
            <a:prstGeom prst="bentConnector3">
              <a:avLst>
                <a:gd name="adj1"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矩形 88"/>
            <p:cNvSpPr/>
            <p:nvPr/>
          </p:nvSpPr>
          <p:spPr>
            <a:xfrm>
              <a:off x="3136" y="5303"/>
              <a:ext cx="1579" cy="1552"/>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endParaRPr lang="zh-CN" altLang="en-US" sz="1115" b="1" dirty="0">
                <a:solidFill>
                  <a:schemeClr val="tx1"/>
                </a:solidFill>
                <a:latin typeface="宋体" panose="02010600030101010101" pitchFamily="2" charset="-122"/>
                <a:ea typeface="宋体" panose="02010600030101010101" pitchFamily="2" charset="-122"/>
              </a:endParaRPr>
            </a:p>
            <a:p>
              <a:pPr marR="0" algn="ctr" rtl="0"/>
              <a:r>
                <a:rPr lang="zh-CN" altLang="en-US" sz="1115" b="1" dirty="0">
                  <a:solidFill>
                    <a:schemeClr val="tx1"/>
                  </a:solidFill>
                  <a:latin typeface="宋体" panose="02010600030101010101" pitchFamily="2" charset="-122"/>
                  <a:ea typeface="宋体" panose="02010600030101010101" pitchFamily="2" charset="-122"/>
                  <a:sym typeface="+mn-ea"/>
                </a:rPr>
                <a:t>重点引进企业</a:t>
              </a:r>
              <a:r>
                <a:rPr lang="en-US" altLang="zh-CN" sz="1115" b="1" dirty="0">
                  <a:solidFill>
                    <a:schemeClr val="tx1"/>
                  </a:solidFill>
                  <a:latin typeface="宋体" panose="02010600030101010101" pitchFamily="2" charset="-122"/>
                  <a:ea typeface="宋体" panose="02010600030101010101" pitchFamily="2" charset="-122"/>
                  <a:sym typeface="+mn-ea"/>
                </a:rPr>
                <a:t>:</a:t>
              </a:r>
              <a:r>
                <a:rPr lang="zh-CN" altLang="en-US" sz="990" b="1" dirty="0">
                  <a:solidFill>
                    <a:schemeClr val="tx1"/>
                  </a:solidFill>
                  <a:latin typeface="微软雅黑" panose="020B0503020204020204" charset="-122"/>
                  <a:ea typeface="微软雅黑" panose="020B0503020204020204" charset="-122"/>
                  <a:sym typeface="+mn-ea"/>
                </a:rPr>
                <a:t>欧菲科技（深圳</a:t>
              </a:r>
              <a:r>
                <a:rPr lang="en-US" altLang="zh-CN" sz="990" b="1" dirty="0">
                  <a:solidFill>
                    <a:schemeClr val="tx1"/>
                  </a:solidFill>
                  <a:latin typeface="微软雅黑" panose="020B0503020204020204" charset="-122"/>
                  <a:ea typeface="微软雅黑" panose="020B0503020204020204" charset="-122"/>
                  <a:sym typeface="+mn-ea"/>
                </a:rPr>
                <a:t>) </a:t>
              </a:r>
              <a:endParaRPr lang="en-US" altLang="zh-CN" sz="990" b="1" dirty="0">
                <a:solidFill>
                  <a:schemeClr val="tx1"/>
                </a:solidFill>
                <a:latin typeface="微软雅黑" panose="020B0503020204020204" charset="-122"/>
                <a:ea typeface="微软雅黑" panose="020B0503020204020204" charset="-122"/>
                <a:sym typeface="+mn-ea"/>
              </a:endParaRPr>
            </a:p>
            <a:p>
              <a:pPr marR="0" algn="ctr" rtl="0"/>
              <a:r>
                <a:rPr lang="en-US" altLang="zh-CN" sz="990" b="1" dirty="0">
                  <a:solidFill>
                    <a:schemeClr val="tx1"/>
                  </a:solidFill>
                  <a:latin typeface="微软雅黑" panose="020B0503020204020204" charset="-122"/>
                  <a:ea typeface="微软雅黑" panose="020B0503020204020204" charset="-122"/>
                  <a:sym typeface="+mn-ea"/>
                </a:rPr>
                <a:t> </a:t>
              </a:r>
              <a:r>
                <a:rPr lang="zh-CN" altLang="en-US" sz="990" b="1" dirty="0">
                  <a:solidFill>
                    <a:schemeClr val="tx1"/>
                  </a:solidFill>
                  <a:latin typeface="微软雅黑" panose="020B0503020204020204" charset="-122"/>
                  <a:ea typeface="微软雅黑" panose="020B0503020204020204" charset="-122"/>
                  <a:sym typeface="+mn-ea"/>
                </a:rPr>
                <a:t>华正新材（杭州）</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蓝思科技（深圳)</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  宇阳科技（深圳）</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  深南电路（深圳）</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 </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endParaRPr lang="zh-CN" altLang="en-US" sz="1115" b="1" dirty="0">
                <a:solidFill>
                  <a:schemeClr val="tx1"/>
                </a:solidFill>
                <a:latin typeface="宋体" panose="02010600030101010101" pitchFamily="2" charset="-122"/>
                <a:ea typeface="宋体" panose="02010600030101010101" pitchFamily="2" charset="-122"/>
              </a:endParaRPr>
            </a:p>
          </p:txBody>
        </p:sp>
        <p:cxnSp>
          <p:nvCxnSpPr>
            <p:cNvPr id="90" name="直接连接符 89"/>
            <p:cNvCxnSpPr>
              <a:stCxn id="44" idx="2"/>
              <a:endCxn id="23" idx="0"/>
            </p:cNvCxnSpPr>
            <p:nvPr/>
          </p:nvCxnSpPr>
          <p:spPr>
            <a:xfrm>
              <a:off x="3920" y="1985"/>
              <a:ext cx="11" cy="17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组合 16"/>
          <p:cNvGrpSpPr/>
          <p:nvPr/>
        </p:nvGrpSpPr>
        <p:grpSpPr>
          <a:xfrm>
            <a:off x="5187827" y="1676961"/>
            <a:ext cx="4645263" cy="4987476"/>
            <a:chOff x="5617" y="890"/>
            <a:chExt cx="5899" cy="4954"/>
          </a:xfrm>
        </p:grpSpPr>
        <p:sp>
          <p:nvSpPr>
            <p:cNvPr id="24" name="矩形 23"/>
            <p:cNvSpPr/>
            <p:nvPr/>
          </p:nvSpPr>
          <p:spPr>
            <a:xfrm>
              <a:off x="5617" y="4241"/>
              <a:ext cx="1449" cy="1603"/>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r>
                <a:rPr lang="zh-CN" altLang="en-US" sz="990" b="1" dirty="0">
                  <a:solidFill>
                    <a:schemeClr val="tx1"/>
                  </a:solidFill>
                  <a:latin typeface="宋体" panose="02010600030101010101" pitchFamily="2" charset="-122"/>
                  <a:ea typeface="宋体" panose="02010600030101010101" pitchFamily="2" charset="-122"/>
                  <a:sym typeface="+mn-ea"/>
                </a:rPr>
                <a:t>重点引进企业：</a:t>
              </a:r>
              <a:r>
                <a:rPr lang="zh-CN" altLang="en-US" sz="990" b="1" i="0" u="none" strike="noStrike" baseline="0" dirty="0">
                  <a:solidFill>
                    <a:srgbClr val="000000"/>
                  </a:solidFill>
                  <a:latin typeface="宋体" panose="02010600030101010101" pitchFamily="2" charset="-122"/>
                  <a:ea typeface="宋体" panose="02010600030101010101" pitchFamily="2" charset="-122"/>
                </a:rPr>
                <a:t>迈瑞医疗（深圳）</a:t>
              </a:r>
              <a:endParaRPr lang="zh-CN" altLang="en-US" sz="990" b="1" i="0" u="none" strike="noStrike" baseline="0" dirty="0">
                <a:solidFill>
                  <a:srgbClr val="000000"/>
                </a:solidFill>
                <a:latin typeface="宋体" panose="02010600030101010101" pitchFamily="2" charset="-122"/>
                <a:ea typeface="宋体" panose="02010600030101010101" pitchFamily="2" charset="-122"/>
              </a:endParaRPr>
            </a:p>
            <a:p>
              <a:pPr marR="0" algn="ctr" rtl="0"/>
              <a:r>
                <a:rPr lang="zh-CN" altLang="en-US" sz="990" b="1" i="0" u="none" strike="noStrike" baseline="0" dirty="0">
                  <a:solidFill>
                    <a:srgbClr val="000000"/>
                  </a:solidFill>
                  <a:latin typeface="宋体" panose="02010600030101010101" pitchFamily="2" charset="-122"/>
                  <a:ea typeface="宋体" panose="02010600030101010101" pitchFamily="2" charset="-122"/>
                </a:rPr>
                <a:t>万东医疗（北京）</a:t>
              </a:r>
              <a:endParaRPr lang="zh-CN" altLang="en-US" sz="990" b="1" i="0" u="none" strike="noStrike" baseline="0" dirty="0">
                <a:solidFill>
                  <a:srgbClr val="000000"/>
                </a:solidFill>
                <a:latin typeface="宋体" panose="02010600030101010101" pitchFamily="2" charset="-122"/>
                <a:ea typeface="宋体" panose="02010600030101010101" pitchFamily="2" charset="-122"/>
              </a:endParaRPr>
            </a:p>
            <a:p>
              <a:pPr lvl="0" algn="ctr"/>
              <a:r>
                <a:rPr lang="zh-CN" altLang="en-US" sz="990" b="1" i="0" u="none" strike="noStrike" baseline="0" dirty="0">
                  <a:solidFill>
                    <a:srgbClr val="000000"/>
                  </a:solidFill>
                  <a:latin typeface="宋体" panose="02010600030101010101" pitchFamily="2" charset="-122"/>
                  <a:ea typeface="宋体" panose="02010600030101010101" pitchFamily="2" charset="-122"/>
                </a:rPr>
                <a:t>迪康中科（四川）</a:t>
              </a:r>
              <a:r>
                <a:rPr lang="zh-CN" altLang="en-US" sz="990" b="1" dirty="0">
                  <a:solidFill>
                    <a:srgbClr val="000000"/>
                  </a:solidFill>
                  <a:latin typeface="宋体" panose="02010600030101010101" pitchFamily="2" charset="-122"/>
                  <a:ea typeface="宋体" panose="02010600030101010101" pitchFamily="2" charset="-122"/>
                  <a:sym typeface="+mn-ea"/>
                </a:rPr>
                <a:t>康欣医疗（浙江）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鱼跃医疗（北京）</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九安医疗（天津）</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润达医疗（上海）</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endParaRPr lang="zh-CN" altLang="en-US" sz="990" b="1" i="0" u="none" strike="noStrike" baseline="0" dirty="0">
                <a:solidFill>
                  <a:srgbClr val="000000"/>
                </a:solidFill>
                <a:latin typeface="宋体" panose="02010600030101010101" pitchFamily="2" charset="-122"/>
                <a:ea typeface="宋体" panose="02010600030101010101" pitchFamily="2" charset="-122"/>
              </a:endParaRPr>
            </a:p>
          </p:txBody>
        </p:sp>
        <p:sp>
          <p:nvSpPr>
            <p:cNvPr id="26" name="矩形 25"/>
            <p:cNvSpPr/>
            <p:nvPr/>
          </p:nvSpPr>
          <p:spPr>
            <a:xfrm>
              <a:off x="7277" y="3114"/>
              <a:ext cx="1457" cy="1592"/>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chemeClr val="tx1"/>
                  </a:solidFill>
                  <a:latin typeface="宋体" panose="02010600030101010101" pitchFamily="2" charset="-122"/>
                  <a:ea typeface="宋体" panose="02010600030101010101" pitchFamily="2" charset="-122"/>
                  <a:sym typeface="+mn-ea"/>
                </a:rPr>
                <a:t>重点引进企业：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安图生物</a:t>
              </a:r>
              <a:r>
                <a:rPr lang="en-US" altLang="zh-CN" sz="990" b="1" dirty="0">
                  <a:solidFill>
                    <a:srgbClr val="000000"/>
                  </a:solidFill>
                  <a:latin typeface="宋体" panose="02010600030101010101" pitchFamily="2" charset="-122"/>
                  <a:ea typeface="宋体" panose="02010600030101010101" pitchFamily="2" charset="-122"/>
                  <a:sym typeface="+mn-ea"/>
                </a:rPr>
                <a:t>(</a:t>
              </a:r>
              <a:r>
                <a:rPr lang="zh-CN" altLang="en-US" sz="990" b="1" dirty="0">
                  <a:solidFill>
                    <a:srgbClr val="000000"/>
                  </a:solidFill>
                  <a:latin typeface="宋体" panose="02010600030101010101" pitchFamily="2" charset="-122"/>
                  <a:ea typeface="宋体" panose="02010600030101010101" pitchFamily="2" charset="-122"/>
                  <a:sym typeface="+mn-ea"/>
                </a:rPr>
                <a:t>郑州）</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迈克生物（成都）</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万孚生物（广州）</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新产业生物（深圳）</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27" name="矩形 26"/>
            <p:cNvSpPr/>
            <p:nvPr/>
          </p:nvSpPr>
          <p:spPr>
            <a:xfrm>
              <a:off x="7276" y="2133"/>
              <a:ext cx="1457" cy="778"/>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优利特（七星）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凯文彼德（临桂）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32" name="矩形 31"/>
            <p:cNvSpPr/>
            <p:nvPr/>
          </p:nvSpPr>
          <p:spPr>
            <a:xfrm>
              <a:off x="9531" y="2170"/>
              <a:ext cx="1457" cy="1187"/>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啄木鸟（七星）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漓峰医药（灵川）</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合胜医疗（临桂）恒保健康（永福）</a:t>
              </a:r>
              <a:endParaRPr lang="zh-CN" altLang="en-US" sz="990" b="1"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稳健桂林(秀峰）</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清研皓隆（七星）</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37" name="矩形 36"/>
            <p:cNvSpPr/>
            <p:nvPr/>
          </p:nvSpPr>
          <p:spPr>
            <a:xfrm>
              <a:off x="9532" y="3529"/>
              <a:ext cx="1457" cy="1314"/>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chemeClr val="tx1"/>
                  </a:solidFill>
                  <a:latin typeface="宋体" panose="02010600030101010101" pitchFamily="2" charset="-122"/>
                  <a:ea typeface="宋体" panose="02010600030101010101" pitchFamily="2" charset="-122"/>
                  <a:sym typeface="+mn-ea"/>
                </a:rPr>
                <a:t>重点引进企业：</a:t>
              </a:r>
              <a:endParaRPr lang="zh-CN" altLang="en-US" sz="990" b="1" dirty="0">
                <a:solidFill>
                  <a:schemeClr val="tx1"/>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稳健医疗（深圳）</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江西</a:t>
              </a:r>
              <a:r>
                <a:rPr lang="en-US" altLang="zh-CN" sz="990" b="1" dirty="0">
                  <a:solidFill>
                    <a:srgbClr val="000000"/>
                  </a:solidFill>
                  <a:latin typeface="宋体" panose="02010600030101010101" pitchFamily="2" charset="-122"/>
                  <a:ea typeface="宋体" panose="02010600030101010101" pitchFamily="2" charset="-122"/>
                  <a:sym typeface="+mn-ea"/>
                </a:rPr>
                <a:t>3L</a:t>
              </a:r>
              <a:r>
                <a:rPr lang="zh-CN" altLang="en-US" sz="990" b="1" dirty="0">
                  <a:solidFill>
                    <a:srgbClr val="000000"/>
                  </a:solidFill>
                  <a:latin typeface="宋体" panose="02010600030101010101" pitchFamily="2" charset="-122"/>
                  <a:ea typeface="宋体" panose="02010600030101010101" pitchFamily="2" charset="-122"/>
                  <a:sym typeface="+mn-ea"/>
                </a:rPr>
                <a:t>（南昌）</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新华医疗（山东）</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威高集团（山东）</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冠昊生物（广州）</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通策义齿（杭州）</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46" name="矩形 45"/>
            <p:cNvSpPr/>
            <p:nvPr/>
          </p:nvSpPr>
          <p:spPr>
            <a:xfrm>
              <a:off x="5617" y="890"/>
              <a:ext cx="5724" cy="347"/>
            </a:xfrm>
            <a:prstGeom prst="rect">
              <a:avLst/>
            </a:prstGeom>
            <a:solidFill>
              <a:srgbClr val="CEF9FD"/>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zh-CN" altLang="en-US" sz="1240" b="1" dirty="0">
                  <a:solidFill>
                    <a:schemeClr val="tx1"/>
                  </a:solidFill>
                  <a:latin typeface="微软雅黑" panose="020B0503020204020204" charset="-122"/>
                  <a:ea typeface="微软雅黑" panose="020B0503020204020204" charset="-122"/>
                </a:rPr>
                <a:t>中游行业</a:t>
              </a:r>
              <a:endParaRPr lang="zh-CN" altLang="en-US" sz="1240" b="1" dirty="0">
                <a:solidFill>
                  <a:schemeClr val="tx1"/>
                </a:solidFill>
                <a:latin typeface="微软雅黑" panose="020B0503020204020204" charset="-122"/>
                <a:ea typeface="微软雅黑" panose="020B0503020204020204" charset="-122"/>
              </a:endParaRPr>
            </a:p>
          </p:txBody>
        </p:sp>
        <p:cxnSp>
          <p:nvCxnSpPr>
            <p:cNvPr id="80" name="直接连接符 79"/>
            <p:cNvCxnSpPr>
              <a:stCxn id="94" idx="2"/>
              <a:endCxn id="62" idx="0"/>
            </p:cNvCxnSpPr>
            <p:nvPr/>
          </p:nvCxnSpPr>
          <p:spPr>
            <a:xfrm>
              <a:off x="6346" y="2009"/>
              <a:ext cx="4" cy="1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矩形 61"/>
            <p:cNvSpPr/>
            <p:nvPr/>
          </p:nvSpPr>
          <p:spPr>
            <a:xfrm>
              <a:off x="5625" y="2134"/>
              <a:ext cx="1449" cy="1878"/>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buNone/>
              </a:pPr>
              <a:r>
                <a:rPr lang="zh-CN" altLang="en-US" sz="990" b="1" i="0" u="none" strike="noStrike" baseline="0" dirty="0">
                  <a:solidFill>
                    <a:srgbClr val="000000"/>
                  </a:solidFill>
                  <a:latin typeface="宋体" panose="02010600030101010101" pitchFamily="2" charset="-122"/>
                  <a:ea typeface="宋体" panose="02010600030101010101" pitchFamily="2" charset="-122"/>
                </a:rPr>
                <a:t>已有企业：</a:t>
              </a:r>
              <a:endParaRPr lang="zh-CN" altLang="en-US" sz="990" b="1" i="0" u="none" strike="noStrike" baseline="0"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i="0" u="none" strike="noStrike" baseline="0" dirty="0">
                  <a:solidFill>
                    <a:srgbClr val="000000"/>
                  </a:solidFill>
                  <a:latin typeface="宋体" panose="02010600030101010101" pitchFamily="2" charset="-122"/>
                  <a:ea typeface="宋体" panose="02010600030101010101" pitchFamily="2" charset="-122"/>
                </a:rPr>
                <a:t>啄木鸟（七星）优利特（七星）</a:t>
              </a:r>
              <a:endParaRPr lang="zh-CN" altLang="en-US" sz="990" b="1" i="0" u="none" strike="noStrike" baseline="0"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锐锋医疗（七星）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威诺敦（七星）</a:t>
              </a:r>
              <a:endParaRPr lang="zh-CN" altLang="en-US" sz="990" b="1"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维润医疗（七星）</a:t>
              </a:r>
              <a:endParaRPr lang="zh-CN" altLang="en-US" sz="990" b="1"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rPr>
                <a:t>珂深威（灵川）</a:t>
              </a:r>
              <a:endParaRPr lang="zh-CN" altLang="en-US" sz="990" b="1" dirty="0">
                <a:solidFill>
                  <a:srgbClr val="000000"/>
                </a:solidFill>
                <a:latin typeface="宋体" panose="02010600030101010101" pitchFamily="2" charset="-122"/>
                <a:ea typeface="宋体" panose="02010600030101010101" pitchFamily="2" charset="-122"/>
              </a:endParaRPr>
            </a:p>
            <a:p>
              <a:pPr marR="0" algn="ctr" rtl="0">
                <a:buNone/>
              </a:pPr>
              <a:r>
                <a:rPr lang="zh-CN" altLang="en-US" sz="990" b="1" dirty="0">
                  <a:solidFill>
                    <a:srgbClr val="000000"/>
                  </a:solidFill>
                  <a:latin typeface="宋体" panose="02010600030101010101" pitchFamily="2" charset="-122"/>
                  <a:ea typeface="宋体" panose="02010600030101010101" pitchFamily="2" charset="-122"/>
                  <a:sym typeface="+mn-ea"/>
                </a:rPr>
                <a:t>杉源（广西）医疗（资源）</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丽德（广西）医疗（资源）</a:t>
              </a:r>
              <a:endParaRPr lang="zh-CN" altLang="en-US" sz="990" b="1" dirty="0">
                <a:solidFill>
                  <a:srgbClr val="000000"/>
                </a:solidFill>
                <a:latin typeface="宋体" panose="02010600030101010101" pitchFamily="2" charset="-122"/>
                <a:ea typeface="宋体" panose="02010600030101010101" pitchFamily="2" charset="-122"/>
              </a:endParaRPr>
            </a:p>
          </p:txBody>
        </p:sp>
        <p:sp>
          <p:nvSpPr>
            <p:cNvPr id="94" name="矩形 93"/>
            <p:cNvSpPr/>
            <p:nvPr/>
          </p:nvSpPr>
          <p:spPr>
            <a:xfrm>
              <a:off x="5617" y="1452"/>
              <a:ext cx="1457" cy="557"/>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医疗设备：</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家用医疗器械和医用医疗设备</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95" name="矩形 94"/>
            <p:cNvSpPr/>
            <p:nvPr/>
          </p:nvSpPr>
          <p:spPr>
            <a:xfrm>
              <a:off x="7276" y="1452"/>
              <a:ext cx="1457" cy="557"/>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体外诊断：诊断仪器和诊断试剂</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96" name="矩形 95"/>
            <p:cNvSpPr/>
            <p:nvPr/>
          </p:nvSpPr>
          <p:spPr>
            <a:xfrm>
              <a:off x="9003" y="1423"/>
              <a:ext cx="2513" cy="594"/>
            </a:xfrm>
            <a:prstGeom prst="rect">
              <a:avLst/>
            </a:prstGeom>
            <a:solidFill>
              <a:srgbClr val="FFB1B1"/>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buNone/>
              </a:pPr>
              <a:r>
                <a:rPr lang="zh-CN" altLang="en-US" sz="990" b="1" dirty="0">
                  <a:solidFill>
                    <a:srgbClr val="000000"/>
                  </a:solidFill>
                  <a:latin typeface="宋体" panose="02010600030101010101" pitchFamily="2" charset="-122"/>
                  <a:ea typeface="宋体" panose="02010600030101010101" pitchFamily="2" charset="-122"/>
                </a:rPr>
                <a:t>医疗耗材：</a:t>
              </a:r>
              <a:endParaRPr lang="zh-CN" altLang="en-US" sz="990" b="1" dirty="0">
                <a:solidFill>
                  <a:srgbClr val="000000"/>
                </a:solidFill>
                <a:latin typeface="宋体" panose="02010600030101010101" pitchFamily="2" charset="-122"/>
                <a:ea typeface="宋体" panose="02010600030101010101" pitchFamily="2" charset="-122"/>
              </a:endParaRPr>
            </a:p>
            <a:p>
              <a:pPr algn="ctr">
                <a:buNone/>
              </a:pPr>
              <a:r>
                <a:rPr lang="zh-CN" altLang="en-US" sz="990" b="1" dirty="0">
                  <a:solidFill>
                    <a:srgbClr val="000000"/>
                  </a:solidFill>
                  <a:latin typeface="宋体" panose="02010600030101010101" pitchFamily="2" charset="-122"/>
                  <a:ea typeface="宋体" panose="02010600030101010101" pitchFamily="2" charset="-122"/>
                </a:rPr>
                <a:t>骨科植入类、口腔材料、医用卫材及敷料、医用消毒类等</a:t>
              </a:r>
              <a:endParaRPr lang="zh-CN" altLang="en-US" sz="990" b="1" dirty="0">
                <a:solidFill>
                  <a:srgbClr val="000000"/>
                </a:solidFill>
                <a:latin typeface="宋体" panose="02010600030101010101" pitchFamily="2" charset="-122"/>
                <a:ea typeface="宋体" panose="02010600030101010101" pitchFamily="2" charset="-122"/>
              </a:endParaRPr>
            </a:p>
          </p:txBody>
        </p:sp>
        <p:cxnSp>
          <p:nvCxnSpPr>
            <p:cNvPr id="97" name="肘形连接符 96"/>
            <p:cNvCxnSpPr>
              <a:stCxn id="46" idx="2"/>
              <a:endCxn id="94" idx="0"/>
            </p:cNvCxnSpPr>
            <p:nvPr/>
          </p:nvCxnSpPr>
          <p:spPr>
            <a:xfrm rot="5400000">
              <a:off x="7305" y="278"/>
              <a:ext cx="215" cy="2133"/>
            </a:xfrm>
            <a:prstGeom prst="bentConnector3">
              <a:avLst>
                <a:gd name="adj1" fmla="val 5018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肘形连接符 97"/>
            <p:cNvCxnSpPr>
              <a:stCxn id="46" idx="2"/>
              <a:endCxn id="95" idx="0"/>
            </p:cNvCxnSpPr>
            <p:nvPr/>
          </p:nvCxnSpPr>
          <p:spPr>
            <a:xfrm rot="5400000">
              <a:off x="8135" y="1107"/>
              <a:ext cx="215" cy="474"/>
            </a:xfrm>
            <a:prstGeom prst="bentConnector3">
              <a:avLst>
                <a:gd name="adj1" fmla="val 50364"/>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肘形连接符 98"/>
            <p:cNvCxnSpPr>
              <a:stCxn id="46" idx="2"/>
              <a:endCxn id="96" idx="0"/>
            </p:cNvCxnSpPr>
            <p:nvPr/>
          </p:nvCxnSpPr>
          <p:spPr>
            <a:xfrm rot="5400000" flipV="true">
              <a:off x="9277" y="439"/>
              <a:ext cx="185" cy="1781"/>
            </a:xfrm>
            <a:prstGeom prst="bentConnector3">
              <a:avLst>
                <a:gd name="adj1" fmla="val 5021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接连接符 100"/>
            <p:cNvCxnSpPr>
              <a:stCxn id="95" idx="2"/>
              <a:endCxn id="27" idx="0"/>
            </p:cNvCxnSpPr>
            <p:nvPr/>
          </p:nvCxnSpPr>
          <p:spPr>
            <a:xfrm>
              <a:off x="8005" y="2009"/>
              <a:ext cx="0" cy="1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接连接符 101"/>
            <p:cNvCxnSpPr>
              <a:stCxn id="96" idx="2"/>
              <a:endCxn id="32" idx="0"/>
            </p:cNvCxnSpPr>
            <p:nvPr/>
          </p:nvCxnSpPr>
          <p:spPr>
            <a:xfrm>
              <a:off x="10260" y="2016"/>
              <a:ext cx="0" cy="15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组合 15"/>
          <p:cNvGrpSpPr/>
          <p:nvPr/>
        </p:nvGrpSpPr>
        <p:grpSpPr>
          <a:xfrm>
            <a:off x="10339430" y="1676961"/>
            <a:ext cx="4407448" cy="1415077"/>
            <a:chOff x="13103" y="890"/>
            <a:chExt cx="5597" cy="1797"/>
          </a:xfrm>
        </p:grpSpPr>
        <p:sp>
          <p:nvSpPr>
            <p:cNvPr id="47" name="矩形 46"/>
            <p:cNvSpPr/>
            <p:nvPr/>
          </p:nvSpPr>
          <p:spPr>
            <a:xfrm>
              <a:off x="13329" y="890"/>
              <a:ext cx="5252" cy="405"/>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下游行业</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100" name="矩形 99"/>
            <p:cNvSpPr/>
            <p:nvPr/>
          </p:nvSpPr>
          <p:spPr>
            <a:xfrm>
              <a:off x="13103" y="1726"/>
              <a:ext cx="1686" cy="557"/>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医疗机构：</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各级医院、基层医疗机构</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103" name="矩形 102"/>
            <p:cNvSpPr/>
            <p:nvPr/>
          </p:nvSpPr>
          <p:spPr>
            <a:xfrm>
              <a:off x="14920" y="1722"/>
              <a:ext cx="2073" cy="557"/>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销售平台：</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零售药店、电商平台、医药流通公司</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104" name="矩形 103"/>
            <p:cNvSpPr/>
            <p:nvPr/>
          </p:nvSpPr>
          <p:spPr>
            <a:xfrm>
              <a:off x="17240" y="1727"/>
              <a:ext cx="1460" cy="557"/>
            </a:xfrm>
            <a:prstGeom prst="rect">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体检中心</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cxnSp>
          <p:nvCxnSpPr>
            <p:cNvPr id="10" name="肘形连接符 9"/>
            <p:cNvCxnSpPr>
              <a:stCxn id="47" idx="2"/>
              <a:endCxn id="100" idx="0"/>
            </p:cNvCxnSpPr>
            <p:nvPr/>
          </p:nvCxnSpPr>
          <p:spPr>
            <a:xfrm rot="5400000">
              <a:off x="14735" y="506"/>
              <a:ext cx="431" cy="2009"/>
            </a:xfrm>
            <a:prstGeom prst="bentConnector3">
              <a:avLst>
                <a:gd name="adj1" fmla="val 50116"/>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cxnSp>
          <p:nvCxnSpPr>
            <p:cNvPr id="11" name="肘形连接符 10"/>
            <p:cNvCxnSpPr>
              <a:stCxn id="47" idx="2"/>
              <a:endCxn id="103" idx="0"/>
            </p:cNvCxnSpPr>
            <p:nvPr/>
          </p:nvCxnSpPr>
          <p:spPr>
            <a:xfrm rot="5400000" flipV="true">
              <a:off x="15743" y="1508"/>
              <a:ext cx="427" cy="2"/>
            </a:xfrm>
            <a:prstGeom prst="bentConnector3">
              <a:avLst>
                <a:gd name="adj1" fmla="val 50000"/>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cxnSp>
          <p:nvCxnSpPr>
            <p:cNvPr id="12" name="肘形连接符 11"/>
            <p:cNvCxnSpPr>
              <a:stCxn id="47" idx="2"/>
              <a:endCxn id="104" idx="0"/>
            </p:cNvCxnSpPr>
            <p:nvPr/>
          </p:nvCxnSpPr>
          <p:spPr>
            <a:xfrm rot="5400000" flipV="true">
              <a:off x="16747" y="504"/>
              <a:ext cx="432" cy="2015"/>
            </a:xfrm>
            <a:prstGeom prst="bentConnector3">
              <a:avLst>
                <a:gd name="adj1" fmla="val 49884"/>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cxnSp>
          <p:nvCxnSpPr>
            <p:cNvPr id="13" name="直接连接符 12"/>
            <p:cNvCxnSpPr>
              <a:stCxn id="100" idx="2"/>
              <a:endCxn id="20" idx="0"/>
            </p:cNvCxnSpPr>
            <p:nvPr/>
          </p:nvCxnSpPr>
          <p:spPr>
            <a:xfrm>
              <a:off x="13947" y="2284"/>
              <a:ext cx="23" cy="403"/>
            </a:xfrm>
            <a:prstGeom prst="line">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cxnSp>
          <p:nvCxnSpPr>
            <p:cNvPr id="14" name="直接连接符 13"/>
            <p:cNvCxnSpPr>
              <a:stCxn id="103" idx="2"/>
              <a:endCxn id="40" idx="0"/>
            </p:cNvCxnSpPr>
            <p:nvPr/>
          </p:nvCxnSpPr>
          <p:spPr>
            <a:xfrm flipH="true">
              <a:off x="15955" y="2280"/>
              <a:ext cx="2" cy="407"/>
            </a:xfrm>
            <a:prstGeom prst="line">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cxnSp>
          <p:nvCxnSpPr>
            <p:cNvPr id="15" name="直接连接符 14"/>
            <p:cNvCxnSpPr>
              <a:stCxn id="104" idx="2"/>
              <a:endCxn id="22" idx="0"/>
            </p:cNvCxnSpPr>
            <p:nvPr/>
          </p:nvCxnSpPr>
          <p:spPr>
            <a:xfrm>
              <a:off x="17971" y="2284"/>
              <a:ext cx="2" cy="402"/>
            </a:xfrm>
            <a:prstGeom prst="line">
              <a:avLst/>
            </a:prstGeom>
            <a:solidFill>
              <a:srgbClr val="CCFFCC"/>
            </a:solidFill>
          </p:spPr>
          <p:style>
            <a:lnRef idx="2">
              <a:schemeClr val="accent5">
                <a:shade val="15000"/>
              </a:schemeClr>
            </a:lnRef>
            <a:fillRef idx="1">
              <a:schemeClr val="accent5"/>
            </a:fillRef>
            <a:effectRef idx="0">
              <a:schemeClr val="accent5"/>
            </a:effectRef>
            <a:fontRef idx="minor">
              <a:schemeClr val="lt1"/>
            </a:fontRef>
          </p:style>
        </p:cxnSp>
      </p:grpSp>
      <p:sp>
        <p:nvSpPr>
          <p:cNvPr id="20" name="矩形 19"/>
          <p:cNvSpPr/>
          <p:nvPr/>
        </p:nvSpPr>
        <p:spPr>
          <a:xfrm>
            <a:off x="10339430" y="3092038"/>
            <a:ext cx="1364679" cy="2308063"/>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人民医院（象山）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湘雅二院（叠彩）</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第三医院（秀峰）</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市中医院（象山）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中西医结合医院（七星）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桂医附院（秀峰）桂医二附院（临桂）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妇幼保健院（叠彩）</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en-US" altLang="zh-CN" sz="990" b="1" dirty="0">
                <a:solidFill>
                  <a:srgbClr val="000000"/>
                </a:solidFill>
                <a:latin typeface="宋体" panose="02010600030101010101" pitchFamily="2" charset="-122"/>
                <a:ea typeface="宋体" panose="02010600030101010101" pitchFamily="2" charset="-122"/>
                <a:sym typeface="+mn-ea"/>
              </a:rPr>
              <a:t>924</a:t>
            </a:r>
            <a:r>
              <a:rPr lang="zh-CN" altLang="en-US" sz="990" b="1" dirty="0">
                <a:solidFill>
                  <a:srgbClr val="000000"/>
                </a:solidFill>
                <a:latin typeface="宋体" panose="02010600030101010101" pitchFamily="2" charset="-122"/>
                <a:ea typeface="宋体" panose="02010600030101010101" pitchFamily="2" charset="-122"/>
                <a:sym typeface="+mn-ea"/>
              </a:rPr>
              <a:t>医院（象山）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南溪山医院（象山）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口腔医院（秀峰）</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40" name="矩形 39"/>
          <p:cNvSpPr/>
          <p:nvPr/>
        </p:nvSpPr>
        <p:spPr>
          <a:xfrm>
            <a:off x="12012009" y="3092038"/>
            <a:ext cx="1146551" cy="1266246"/>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一心堂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chemeClr val="tx1"/>
                </a:solidFill>
                <a:latin typeface="宋体" panose="02010600030101010101" pitchFamily="2" charset="-122"/>
                <a:ea typeface="宋体" panose="02010600030101010101" pitchFamily="2" charset="-122"/>
                <a:sym typeface="+mn-ea"/>
              </a:rPr>
              <a:t>大参林</a:t>
            </a:r>
            <a:endParaRPr lang="zh-CN" altLang="en-US" sz="990" b="1" dirty="0">
              <a:solidFill>
                <a:schemeClr val="tx1"/>
              </a:solidFill>
              <a:latin typeface="宋体" panose="02010600030101010101" pitchFamily="2" charset="-122"/>
              <a:ea typeface="宋体" panose="02010600030101010101" pitchFamily="2" charset="-122"/>
              <a:sym typeface="+mn-ea"/>
            </a:endParaRPr>
          </a:p>
          <a:p>
            <a:pPr lvl="0" algn="ctr"/>
            <a:r>
              <a:rPr lang="zh-CN" altLang="en-US" sz="990" b="1" dirty="0">
                <a:solidFill>
                  <a:schemeClr val="tx1"/>
                </a:solidFill>
                <a:latin typeface="宋体" panose="02010600030101010101" pitchFamily="2" charset="-122"/>
                <a:ea typeface="宋体" panose="02010600030101010101" pitchFamily="2" charset="-122"/>
                <a:sym typeface="+mn-ea"/>
              </a:rPr>
              <a:t>老百姓</a:t>
            </a:r>
            <a:endParaRPr lang="zh-CN" altLang="en-US" sz="990" b="1" dirty="0">
              <a:solidFill>
                <a:schemeClr val="tx1"/>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桂林三金</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毕生医药</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桂中大药房</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22" name="矩形 21"/>
          <p:cNvSpPr/>
          <p:nvPr/>
        </p:nvSpPr>
        <p:spPr>
          <a:xfrm>
            <a:off x="13599540" y="3092038"/>
            <a:ext cx="1147338" cy="3124666"/>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人民医院（象山）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湘雅二院（叠彩）</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第三医院（秀峰）</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市中医院</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中西医结合医院（七星）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桂医附院（秀峰）</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桂医二附院</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（临桂）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妇幼保健院</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（叠彩）</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en-US" altLang="zh-CN" sz="990" b="1" dirty="0">
                <a:solidFill>
                  <a:srgbClr val="000000"/>
                </a:solidFill>
                <a:latin typeface="宋体" panose="02010600030101010101" pitchFamily="2" charset="-122"/>
                <a:ea typeface="宋体" panose="02010600030101010101" pitchFamily="2" charset="-122"/>
                <a:sym typeface="+mn-ea"/>
              </a:rPr>
              <a:t>924</a:t>
            </a:r>
            <a:r>
              <a:rPr lang="zh-CN" altLang="en-US" sz="990" b="1" dirty="0">
                <a:solidFill>
                  <a:srgbClr val="000000"/>
                </a:solidFill>
                <a:latin typeface="宋体" panose="02010600030101010101" pitchFamily="2" charset="-122"/>
                <a:ea typeface="宋体" panose="02010600030101010101" pitchFamily="2" charset="-122"/>
                <a:sym typeface="+mn-ea"/>
              </a:rPr>
              <a:t>医院</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南溪山医院</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（象山）</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美年大健康（七星）</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23" name="矩形 22"/>
          <p:cNvSpPr/>
          <p:nvPr/>
        </p:nvSpPr>
        <p:spPr>
          <a:xfrm>
            <a:off x="3038832" y="2928245"/>
            <a:ext cx="1260733" cy="2852990"/>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光隆光电（七星）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信通科技（七星）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医疗电子仪器厂（叠彩）</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登普乐（临桂）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乐恩光学（永福）</a:t>
            </a:r>
            <a:endParaRPr lang="zh-CN" sz="990" kern="0" spc="40" dirty="0">
              <a:solidFill>
                <a:srgbClr val="000000">
                  <a:alpha val="100000"/>
                </a:srgbClr>
              </a:solidFill>
              <a:latin typeface="黑体" panose="02010609060101010101" charset="-122"/>
              <a:ea typeface="黑体" panose="02010609060101010101" charset="-122"/>
              <a:cs typeface="黑体" panose="02010609060101010101" charset="-122"/>
            </a:endParaRPr>
          </a:p>
          <a:p>
            <a:pPr lvl="0" algn="ctr"/>
            <a:r>
              <a:rPr lang="zh-CN" altLang="en-US" sz="990" b="1" dirty="0">
                <a:solidFill>
                  <a:schemeClr val="tx1"/>
                </a:solidFill>
                <a:latin typeface="微软雅黑" panose="020B0503020204020204" charset="-122"/>
                <a:ea typeface="微软雅黑" panose="020B0503020204020204" charset="-122"/>
                <a:sym typeface="+mn-ea"/>
              </a:rPr>
              <a:t>芯飞光电（七星）</a:t>
            </a:r>
            <a:r>
              <a:rPr lang="zh-CN" altLang="en-US" sz="990" b="1" dirty="0">
                <a:solidFill>
                  <a:srgbClr val="000000"/>
                </a:solidFill>
                <a:latin typeface="宋体" panose="02010600030101010101" pitchFamily="2" charset="-122"/>
                <a:ea typeface="宋体" panose="02010600030101010101" pitchFamily="2" charset="-122"/>
                <a:sym typeface="+mn-ea"/>
              </a:rPr>
              <a:t>领益制造（临桂）</a:t>
            </a:r>
            <a:endParaRPr lang="zh-CN" altLang="en-US" sz="990" b="1" dirty="0">
              <a:solidFill>
                <a:schemeClr val="tx1"/>
              </a:solidFill>
              <a:latin typeface="微软雅黑" panose="020B0503020204020204" charset="-122"/>
              <a:ea typeface="微软雅黑" panose="020B0503020204020204" charset="-122"/>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比亚迪（永福</a:t>
            </a:r>
            <a:r>
              <a:rPr lang="zh-CN" altLang="en-US" sz="990" b="1" dirty="0">
                <a:solidFill>
                  <a:srgbClr val="000000"/>
                </a:solidFill>
                <a:latin typeface="宋体" panose="02010600030101010101" pitchFamily="2" charset="-122"/>
                <a:ea typeface="宋体" panose="02010600030101010101" pitchFamily="2" charset="-122"/>
                <a:sym typeface="+mn-ea"/>
              </a:rPr>
              <a:t>）</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r>
              <a:rPr lang="zh-CN" altLang="en-US" sz="990" b="1" dirty="0">
                <a:solidFill>
                  <a:srgbClr val="000000"/>
                </a:solidFill>
                <a:latin typeface="宋体" panose="02010600030101010101" pitchFamily="2" charset="-122"/>
                <a:ea typeface="宋体" panose="02010600030101010101" pitchFamily="2" charset="-122"/>
                <a:sym typeface="+mn-ea"/>
              </a:rPr>
              <a:t>恒泰电子（荔浦）</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r>
              <a:rPr lang="zh-CN" altLang="en-US" sz="990" b="1" dirty="0">
                <a:solidFill>
                  <a:srgbClr val="000000"/>
                </a:solidFill>
                <a:latin typeface="宋体" panose="02010600030101010101" pitchFamily="2" charset="-122"/>
                <a:ea typeface="宋体" panose="02010600030101010101" pitchFamily="2" charset="-122"/>
                <a:sym typeface="+mn-ea"/>
              </a:rPr>
              <a:t>新鸿兴（荔浦）</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r>
              <a:rPr lang="zh-CN" altLang="en-US" sz="990" b="1" dirty="0">
                <a:solidFill>
                  <a:srgbClr val="000000"/>
                </a:solidFill>
                <a:latin typeface="宋体" panose="02010600030101010101" pitchFamily="2" charset="-122"/>
                <a:ea typeface="宋体" panose="02010600030101010101" pitchFamily="2" charset="-122"/>
                <a:sym typeface="+mn-ea"/>
              </a:rPr>
              <a:t>大顺科技（荔浦）</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marR="0" algn="ctr" rtl="0"/>
            <a:r>
              <a:rPr lang="zh-CN" altLang="en-US" sz="990" b="1" dirty="0">
                <a:solidFill>
                  <a:schemeClr val="tx1"/>
                </a:solidFill>
                <a:latin typeface="微软雅黑" panose="020B0503020204020204" charset="-122"/>
                <a:ea typeface="微软雅黑" panose="020B0503020204020204" charset="-122"/>
                <a:sym typeface="+mn-ea"/>
              </a:rPr>
              <a:t>科创精密（</a:t>
            </a:r>
            <a:r>
              <a:rPr lang="zh-CN" altLang="en-US" sz="990" b="1" dirty="0">
                <a:solidFill>
                  <a:srgbClr val="000000"/>
                </a:solidFill>
                <a:latin typeface="宋体" panose="02010600030101010101" pitchFamily="2" charset="-122"/>
                <a:ea typeface="宋体" panose="02010600030101010101" pitchFamily="2" charset="-122"/>
                <a:sym typeface="+mn-ea"/>
              </a:rPr>
              <a:t>七星</a:t>
            </a:r>
            <a:r>
              <a:rPr lang="zh-CN" altLang="en-US" sz="990" b="1" dirty="0">
                <a:solidFill>
                  <a:schemeClr val="tx1"/>
                </a:solidFill>
                <a:latin typeface="微软雅黑" panose="020B0503020204020204" charset="-122"/>
                <a:ea typeface="微软雅黑" panose="020B0503020204020204" charset="-122"/>
                <a:sym typeface="+mn-ea"/>
              </a:rPr>
              <a:t>）智神科技（</a:t>
            </a:r>
            <a:r>
              <a:rPr lang="zh-CN" altLang="en-US" sz="990" b="1" dirty="0">
                <a:solidFill>
                  <a:srgbClr val="000000"/>
                </a:solidFill>
                <a:latin typeface="宋体" panose="02010600030101010101" pitchFamily="2" charset="-122"/>
                <a:ea typeface="宋体" panose="02010600030101010101" pitchFamily="2" charset="-122"/>
                <a:sym typeface="+mn-ea"/>
              </a:rPr>
              <a:t>七星</a:t>
            </a:r>
            <a:r>
              <a:rPr lang="zh-CN" altLang="en-US" sz="990" b="1" dirty="0">
                <a:solidFill>
                  <a:schemeClr val="tx1"/>
                </a:solidFill>
                <a:latin typeface="微软雅黑" panose="020B0503020204020204" charset="-122"/>
                <a:ea typeface="微软雅黑" panose="020B0503020204020204" charset="-122"/>
                <a:sym typeface="+mn-ea"/>
              </a:rPr>
              <a:t>）方振电子（</a:t>
            </a:r>
            <a:r>
              <a:rPr lang="zh-CN" altLang="en-US" sz="990" b="1" dirty="0">
                <a:solidFill>
                  <a:srgbClr val="000000"/>
                </a:solidFill>
                <a:latin typeface="宋体" panose="02010600030101010101" pitchFamily="2" charset="-122"/>
                <a:ea typeface="宋体" panose="02010600030101010101" pitchFamily="2" charset="-122"/>
                <a:sym typeface="+mn-ea"/>
              </a:rPr>
              <a:t>七星</a:t>
            </a:r>
            <a:r>
              <a:rPr lang="zh-CN" altLang="en-US" sz="990" b="1" dirty="0">
                <a:solidFill>
                  <a:schemeClr val="tx1"/>
                </a:solidFill>
                <a:latin typeface="微软雅黑" panose="020B0503020204020204" charset="-122"/>
                <a:ea typeface="微软雅黑" panose="020B0503020204020204" charset="-122"/>
                <a:sym typeface="+mn-ea"/>
              </a:rPr>
              <a:t>）</a:t>
            </a:r>
            <a:endParaRPr lang="zh-CN" altLang="en-US" sz="990" b="1" dirty="0">
              <a:solidFill>
                <a:schemeClr val="tx1"/>
              </a:solidFill>
              <a:latin typeface="微软雅黑" panose="020B0503020204020204" charset="-122"/>
              <a:ea typeface="微软雅黑" panose="020B0503020204020204" charset="-122"/>
              <a:sym typeface="+mn-ea"/>
            </a:endParaRPr>
          </a:p>
          <a:p>
            <a:pPr marR="0" algn="ctr" rtl="0"/>
            <a:r>
              <a:rPr lang="zh-CN" altLang="en-US" sz="990" b="1" dirty="0">
                <a:solidFill>
                  <a:srgbClr val="000000"/>
                </a:solidFill>
                <a:latin typeface="宋体" panose="02010600030101010101" pitchFamily="2" charset="-122"/>
                <a:ea typeface="宋体" panose="02010600030101010101" pitchFamily="2" charset="-122"/>
                <a:sym typeface="+mn-ea"/>
              </a:rPr>
              <a:t>长城电源（平乐）艾晟科技（平乐）</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29" name="矩形 28"/>
          <p:cNvSpPr/>
          <p:nvPr/>
        </p:nvSpPr>
        <p:spPr>
          <a:xfrm>
            <a:off x="863063" y="2966043"/>
            <a:ext cx="1260733" cy="1107177"/>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r>
              <a:rPr lang="zh-CN" altLang="en-US" sz="990" b="1" dirty="0">
                <a:solidFill>
                  <a:srgbClr val="000000"/>
                </a:solidFill>
                <a:latin typeface="宋体" panose="02010600030101010101" pitchFamily="2" charset="-122"/>
                <a:ea typeface="宋体" panose="02010600030101010101" pitchFamily="2" charset="-122"/>
                <a:sym typeface="+mn-ea"/>
              </a:rPr>
              <a:t>已有企业：</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桂林科创（七星）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澳群彩印（七星）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方大印业（七星）</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明富金属（临桂）</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艺宇印刷（永福）</a:t>
            </a:r>
            <a:endParaRPr lang="zh-CN" altLang="en-US" sz="990" b="1" dirty="0">
              <a:solidFill>
                <a:srgbClr val="000000"/>
              </a:solidFill>
              <a:latin typeface="宋体" panose="02010600030101010101" pitchFamily="2" charset="-122"/>
              <a:ea typeface="宋体" panose="02010600030101010101" pitchFamily="2" charset="-122"/>
              <a:sym typeface="+mn-ea"/>
            </a:endParaRPr>
          </a:p>
          <a:p>
            <a:pPr lvl="0" algn="ctr"/>
            <a:r>
              <a:rPr lang="zh-CN" altLang="en-US" sz="990" b="1" dirty="0">
                <a:solidFill>
                  <a:srgbClr val="000000"/>
                </a:solidFill>
                <a:latin typeface="宋体" panose="02010600030101010101" pitchFamily="2" charset="-122"/>
                <a:ea typeface="宋体" panose="02010600030101010101" pitchFamily="2" charset="-122"/>
                <a:sym typeface="+mn-ea"/>
              </a:rPr>
              <a:t>广大印务（临桂）</a:t>
            </a:r>
            <a:endParaRPr lang="zh-CN" altLang="en-US" sz="990" b="1" dirty="0">
              <a:solidFill>
                <a:srgbClr val="000000"/>
              </a:solidFill>
              <a:latin typeface="宋体" panose="02010600030101010101" pitchFamily="2" charset="-122"/>
              <a:ea typeface="宋体" panose="02010600030101010101" pitchFamily="2" charset="-122"/>
              <a:sym typeface="+mn-ea"/>
            </a:endParaRPr>
          </a:p>
        </p:txBody>
      </p:sp>
      <p:sp>
        <p:nvSpPr>
          <p:cNvPr id="30" name="文本框 29"/>
          <p:cNvSpPr txBox="true"/>
          <p:nvPr/>
        </p:nvSpPr>
        <p:spPr>
          <a:xfrm>
            <a:off x="6494233" y="6003512"/>
            <a:ext cx="3571946" cy="1995805"/>
          </a:xfrm>
          <a:prstGeom prst="rect">
            <a:avLst/>
          </a:prstGeom>
          <a:noFill/>
        </p:spPr>
        <p:txBody>
          <a:bodyPr wrap="square" rtlCol="0" anchor="ctr" anchorCtr="false">
            <a:spAutoFit/>
          </a:bodyPr>
          <a:lstStyle/>
          <a:p>
            <a:r>
              <a:rPr lang="zh-CN" altLang="en-US" sz="1240" b="1">
                <a:latin typeface="宋体" panose="02010600030101010101" pitchFamily="2" charset="-122"/>
                <a:ea typeface="宋体" panose="02010600030101010101" pitchFamily="2" charset="-122"/>
              </a:rPr>
              <a:t>在建的重大项目：</a:t>
            </a:r>
            <a:endParaRPr lang="zh-CN" altLang="en-US" sz="1240" b="1">
              <a:latin typeface="宋体" panose="02010600030101010101" pitchFamily="2" charset="-122"/>
              <a:ea typeface="宋体" panose="02010600030101010101" pitchFamily="2" charset="-122"/>
            </a:endParaRPr>
          </a:p>
          <a:p>
            <a:r>
              <a:rPr lang="zh-CN" altLang="en-US" sz="1240">
                <a:latin typeface="宋体" panose="02010600030101010101" pitchFamily="2" charset="-122"/>
                <a:ea typeface="宋体" panose="02010600030101010101" pitchFamily="2" charset="-122"/>
              </a:rPr>
              <a:t>（</a:t>
            </a:r>
            <a:r>
              <a:rPr lang="en-US" altLang="zh-CN" sz="1240">
                <a:latin typeface="宋体" panose="02010600030101010101" pitchFamily="2" charset="-122"/>
                <a:ea typeface="宋体" panose="02010600030101010101" pitchFamily="2" charset="-122"/>
              </a:rPr>
              <a:t>1</a:t>
            </a:r>
            <a:r>
              <a:rPr lang="zh-CN" altLang="en-US" sz="1240">
                <a:latin typeface="宋体" panose="02010600030101010101" pitchFamily="2" charset="-122"/>
                <a:ea typeface="宋体" panose="02010600030101010101" pitchFamily="2" charset="-122"/>
              </a:rPr>
              <a:t>）原材料：桂林澳群彩印有限公司广西印刷示范产业园项目、广西方大印业集团有限公司印刷生产流水线数字智能化转型技改项目</a:t>
            </a:r>
            <a:endParaRPr lang="zh-CN" altLang="en-US" sz="1240">
              <a:latin typeface="宋体" panose="02010600030101010101" pitchFamily="2" charset="-122"/>
              <a:ea typeface="宋体" panose="02010600030101010101" pitchFamily="2" charset="-122"/>
            </a:endParaRPr>
          </a:p>
          <a:p>
            <a:r>
              <a:rPr lang="zh-CN" altLang="en-US" sz="1240">
                <a:latin typeface="宋体" panose="02010600030101010101" pitchFamily="2" charset="-122"/>
                <a:ea typeface="宋体" panose="02010600030101010101" pitchFamily="2" charset="-122"/>
              </a:rPr>
              <a:t>（</a:t>
            </a:r>
            <a:r>
              <a:rPr lang="en-US" altLang="zh-CN" sz="1240">
                <a:latin typeface="宋体" panose="02010600030101010101" pitchFamily="2" charset="-122"/>
                <a:ea typeface="宋体" panose="02010600030101010101" pitchFamily="2" charset="-122"/>
              </a:rPr>
              <a:t>2</a:t>
            </a:r>
            <a:r>
              <a:rPr lang="zh-CN" altLang="en-US" sz="1240">
                <a:latin typeface="宋体" panose="02010600030101010101" pitchFamily="2" charset="-122"/>
                <a:ea typeface="宋体" panose="02010600030101010101" pitchFamily="2" charset="-122"/>
              </a:rPr>
              <a:t>）医疗设备：啄木鸟年产10万台高性能LED光固化机生产线改建项目、优利特血细胞分析系统研发生产基地</a:t>
            </a:r>
            <a:r>
              <a:rPr lang="zh-CN" sz="1240">
                <a:latin typeface="宋体" panose="02010600030101010101" pitchFamily="2" charset="-122"/>
                <a:ea typeface="宋体" panose="02010600030101010101" pitchFamily="2" charset="-122"/>
              </a:rPr>
              <a:t>、</a:t>
            </a:r>
            <a:r>
              <a:rPr lang="zh-CN" altLang="en-US" sz="1240">
                <a:latin typeface="宋体" panose="02010600030101010101" pitchFamily="2" charset="-122"/>
                <a:ea typeface="宋体" panose="02010600030101010101" pitchFamily="2" charset="-122"/>
              </a:rPr>
              <a:t>桂林凯文彼德科技有限公司口腔科用设备及材料研发生产项目。</a:t>
            </a:r>
            <a:endParaRPr lang="zh-CN" altLang="en-US" sz="1240">
              <a:latin typeface="宋体" panose="02010600030101010101" pitchFamily="2" charset="-122"/>
              <a:ea typeface="宋体" panose="02010600030101010101" pitchFamily="2" charset="-122"/>
            </a:endParaRPr>
          </a:p>
          <a:p>
            <a:r>
              <a:rPr lang="zh-CN" altLang="en-US" sz="1240">
                <a:latin typeface="宋体" panose="02010600030101010101" pitchFamily="2" charset="-122"/>
                <a:ea typeface="宋体" panose="02010600030101010101" pitchFamily="2" charset="-122"/>
              </a:rPr>
              <a:t>（</a:t>
            </a:r>
            <a:r>
              <a:rPr lang="en-US" altLang="zh-CN" sz="1240">
                <a:latin typeface="宋体" panose="02010600030101010101" pitchFamily="2" charset="-122"/>
                <a:ea typeface="宋体" panose="02010600030101010101" pitchFamily="2" charset="-122"/>
              </a:rPr>
              <a:t>3</a:t>
            </a:r>
            <a:r>
              <a:rPr lang="zh-CN" altLang="en-US" sz="1240">
                <a:latin typeface="宋体" panose="02010600030101010101" pitchFamily="2" charset="-122"/>
                <a:ea typeface="宋体" panose="02010600030101010101" pitchFamily="2" charset="-122"/>
              </a:rPr>
              <a:t>）医疗耗材：桂林合胜医疗器械有限公司骨科矫形医疗器械生产线投资项目</a:t>
            </a:r>
            <a:endParaRPr lang="zh-CN" altLang="en-US" sz="1240">
              <a:latin typeface="宋体" panose="02010600030101010101" pitchFamily="2" charset="-122"/>
              <a:ea typeface="宋体" panose="02010600030101010101" pitchFamily="2" charset="-122"/>
            </a:endParaRPr>
          </a:p>
        </p:txBody>
      </p:sp>
      <p:sp>
        <p:nvSpPr>
          <p:cNvPr id="31" name="文本框 30"/>
          <p:cNvSpPr txBox="true"/>
          <p:nvPr/>
        </p:nvSpPr>
        <p:spPr>
          <a:xfrm>
            <a:off x="10163038" y="5905371"/>
            <a:ext cx="3523124" cy="1424305"/>
          </a:xfrm>
          <a:prstGeom prst="rect">
            <a:avLst/>
          </a:prstGeom>
          <a:noFill/>
        </p:spPr>
        <p:txBody>
          <a:bodyPr wrap="square" rtlCol="0" anchor="ctr" anchorCtr="false">
            <a:spAutoFit/>
          </a:bodyPr>
          <a:lstStyle/>
          <a:p>
            <a:r>
              <a:rPr lang="zh-CN" altLang="en-US" sz="1240" b="1">
                <a:latin typeface="宋体" panose="02010600030101010101" pitchFamily="2" charset="-122"/>
                <a:ea typeface="宋体" panose="02010600030101010101" pitchFamily="2" charset="-122"/>
              </a:rPr>
              <a:t>重点的发展方向：</a:t>
            </a:r>
            <a:endParaRPr lang="zh-CN" altLang="en-US" sz="1240" b="1">
              <a:latin typeface="宋体" panose="02010600030101010101" pitchFamily="2" charset="-122"/>
              <a:ea typeface="宋体" panose="02010600030101010101" pitchFamily="2" charset="-122"/>
            </a:endParaRPr>
          </a:p>
          <a:p>
            <a:r>
              <a:rPr lang="zh-CN" sz="1240">
                <a:latin typeface="宋体" panose="02010600030101010101" pitchFamily="2" charset="-122"/>
                <a:ea typeface="宋体" panose="02010600030101010101" pitchFamily="2" charset="-122"/>
              </a:rPr>
              <a:t>围绕优利特、啄木鸟、恒保健康、稳健（桂林）等骨干企业，重点发展智能化口腔诊疗等特色医疗设备、高性能诊疗设备、高值医疗耗材、低值医疗耗材。引进高端医疗诊断仪器、影像设备、远程诊疗移动医疗设备制造企业，打造引领全区、辐射全国的新型医疗器械产业基地。</a:t>
            </a:r>
            <a:endParaRPr lang="zh-CN" sz="1240">
              <a:latin typeface="宋体" panose="02010600030101010101" pitchFamily="2" charset="-122"/>
              <a:ea typeface="宋体" panose="02010600030101010101" pitchFamily="2" charset="-122"/>
            </a:endParaRPr>
          </a:p>
        </p:txBody>
      </p:sp>
      <p:sp>
        <p:nvSpPr>
          <p:cNvPr id="6" name="文本框 5"/>
          <p:cNvSpPr txBox="true"/>
          <p:nvPr/>
        </p:nvSpPr>
        <p:spPr>
          <a:xfrm>
            <a:off x="199229" y="5851103"/>
            <a:ext cx="2568715" cy="1805305"/>
          </a:xfrm>
          <a:prstGeom prst="rect">
            <a:avLst/>
          </a:prstGeom>
          <a:noFill/>
        </p:spPr>
        <p:txBody>
          <a:bodyPr wrap="square" rtlCol="0" anchor="ctr" anchorCtr="false">
            <a:spAutoFit/>
          </a:bodyPr>
          <a:lstStyle/>
          <a:p>
            <a:r>
              <a:rPr lang="zh-CN" altLang="en-US" sz="1240" b="1">
                <a:latin typeface="宋体" panose="02010600030101010101" pitchFamily="2" charset="-122"/>
                <a:ea typeface="宋体" panose="02010600030101010101" pitchFamily="2" charset="-122"/>
              </a:rPr>
              <a:t>在谈的项目：</a:t>
            </a:r>
            <a:endParaRPr lang="zh-CN" altLang="en-US" sz="1240" b="1">
              <a:latin typeface="宋体" panose="02010600030101010101" pitchFamily="2" charset="-122"/>
              <a:ea typeface="宋体" panose="02010600030101010101" pitchFamily="2" charset="-122"/>
            </a:endParaRPr>
          </a:p>
          <a:p>
            <a:r>
              <a:rPr lang="zh-CN" altLang="en-US" sz="1240">
                <a:latin typeface="宋体" panose="02010600030101010101" pitchFamily="2" charset="-122"/>
                <a:ea typeface="宋体" panose="02010600030101010101" pitchFamily="2" charset="-122"/>
              </a:rPr>
              <a:t>医疗器械：元气之羽细胞治疗舱研发生产项目、日本NSKdental集团弩速客口腔医疗器械研发生产基地项目、东莞市一星医疗科技有限公司医疗器械生产项目、桂林叠彩威诺敦医美及儿童康复医学技术创新基地项目、桂林恒保乳胶制品生产基地项目。</a:t>
            </a:r>
            <a:endParaRPr lang="zh-CN" altLang="en-US" sz="1240">
              <a:latin typeface="宋体" panose="02010600030101010101" pitchFamily="2" charset="-122"/>
              <a:ea typeface="宋体" panose="02010600030101010101" pitchFamily="2" charset="-122"/>
            </a:endParaRPr>
          </a:p>
        </p:txBody>
      </p:sp>
      <p:pic>
        <p:nvPicPr>
          <p:cNvPr id="718" name="picture 718"/>
          <p:cNvPicPr>
            <a:picLocks noChangeAspect="true"/>
          </p:cNvPicPr>
          <p:nvPr/>
        </p:nvPicPr>
        <p:blipFill>
          <a:blip r:embed="rId1"/>
          <a:stretch>
            <a:fillRect/>
          </a:stretch>
        </p:blipFill>
        <p:spPr>
          <a:xfrm rot="21600000">
            <a:off x="4806771" y="2141250"/>
            <a:ext cx="10052" cy="4910813"/>
          </a:xfrm>
          <a:prstGeom prst="rect">
            <a:avLst/>
          </a:prstGeom>
        </p:spPr>
      </p:pic>
      <p:sp>
        <p:nvSpPr>
          <p:cNvPr id="218" name="右箭头 217"/>
          <p:cNvSpPr/>
          <p:nvPr/>
        </p:nvSpPr>
        <p:spPr>
          <a:xfrm>
            <a:off x="4553129" y="1667118"/>
            <a:ext cx="537052" cy="358297"/>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2230"/>
          </a:p>
        </p:txBody>
      </p:sp>
      <p:sp>
        <p:nvSpPr>
          <p:cNvPr id="5" name="右箭头 4"/>
          <p:cNvSpPr/>
          <p:nvPr/>
        </p:nvSpPr>
        <p:spPr>
          <a:xfrm>
            <a:off x="9802379" y="1719878"/>
            <a:ext cx="537052" cy="358297"/>
          </a:xfrm>
          <a:prstGeom prst="rightArrow">
            <a:avLst/>
          </a:prstGeom>
          <a:solidFill>
            <a:srgbClr val="FFFFFF">
              <a:alpha val="100000"/>
            </a:srgb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2230"/>
          </a:p>
        </p:txBody>
      </p:sp>
      <p:pic>
        <p:nvPicPr>
          <p:cNvPr id="8" name="picture 718"/>
          <p:cNvPicPr>
            <a:picLocks noChangeAspect="true"/>
          </p:cNvPicPr>
          <p:nvPr/>
        </p:nvPicPr>
        <p:blipFill>
          <a:blip r:embed="rId1"/>
          <a:stretch>
            <a:fillRect/>
          </a:stretch>
        </p:blipFill>
        <p:spPr>
          <a:xfrm rot="21600000">
            <a:off x="10066258" y="2214484"/>
            <a:ext cx="10052" cy="4910813"/>
          </a:xfrm>
          <a:prstGeom prst="rect">
            <a:avLst/>
          </a:prstGeom>
        </p:spPr>
      </p:pic>
      <p:sp>
        <p:nvSpPr>
          <p:cNvPr id="21" name="圆角矩形 20"/>
          <p:cNvSpPr/>
          <p:nvPr/>
        </p:nvSpPr>
        <p:spPr>
          <a:xfrm>
            <a:off x="337185" y="8359140"/>
            <a:ext cx="14461490" cy="1373505"/>
          </a:xfrm>
          <a:prstGeom prst="roundRect">
            <a:avLst/>
          </a:prstGeom>
          <a:solidFill>
            <a:schemeClr val="accent1">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l"/>
            <a:r>
              <a:rPr lang="zh-CN" altLang="en-US" sz="1400">
                <a:solidFill>
                  <a:schemeClr val="tx1"/>
                </a:solidFill>
                <a:latin typeface="黑体" panose="02010609060101010101" charset="-122"/>
                <a:ea typeface="黑体" panose="02010609060101010101" charset="-122"/>
                <a:cs typeface="黑体" panose="02010609060101010101" charset="-122"/>
              </a:rPr>
              <a:t>桂林市医疗器械产业链：以优利特、啄木鸟、恒保健康、稳健桂林为龙头企业，共有医疗器械规模以上企业</a:t>
            </a:r>
            <a:r>
              <a:rPr lang="en-US" altLang="zh-CN" sz="1400">
                <a:solidFill>
                  <a:schemeClr val="tx1"/>
                </a:solidFill>
                <a:latin typeface="黑体" panose="02010609060101010101" charset="-122"/>
                <a:ea typeface="黑体" panose="02010609060101010101" charset="-122"/>
                <a:cs typeface="黑体" panose="02010609060101010101" charset="-122"/>
              </a:rPr>
              <a:t>18</a:t>
            </a:r>
            <a:r>
              <a:rPr lang="zh-CN" altLang="en-US" sz="1400">
                <a:solidFill>
                  <a:schemeClr val="tx1"/>
                </a:solidFill>
                <a:latin typeface="黑体" panose="02010609060101010101" charset="-122"/>
                <a:ea typeface="黑体" panose="02010609060101010101" charset="-122"/>
                <a:cs typeface="黑体" panose="02010609060101010101" charset="-122"/>
              </a:rPr>
              <a:t>家。202</a:t>
            </a:r>
            <a:r>
              <a:rPr lang="en-US" altLang="zh-CN" sz="1400">
                <a:solidFill>
                  <a:schemeClr val="tx1"/>
                </a:solidFill>
                <a:latin typeface="黑体" panose="02010609060101010101" charset="-122"/>
                <a:ea typeface="黑体" panose="02010609060101010101" charset="-122"/>
                <a:cs typeface="黑体" panose="02010609060101010101" charset="-122"/>
              </a:rPr>
              <a:t>4</a:t>
            </a:r>
            <a:r>
              <a:rPr lang="zh-CN" altLang="en-US" sz="1400">
                <a:solidFill>
                  <a:schemeClr val="tx1"/>
                </a:solidFill>
                <a:latin typeface="黑体" panose="02010609060101010101" charset="-122"/>
                <a:ea typeface="黑体" panose="02010609060101010101" charset="-122"/>
                <a:cs typeface="黑体" panose="02010609060101010101" charset="-122"/>
              </a:rPr>
              <a:t>年实现规模工业总产值</a:t>
            </a:r>
            <a:r>
              <a:rPr lang="en-US" altLang="zh-CN" sz="1400">
                <a:solidFill>
                  <a:schemeClr val="tx1"/>
                </a:solidFill>
                <a:latin typeface="黑体" panose="02010609060101010101" charset="-122"/>
                <a:ea typeface="黑体" panose="02010609060101010101" charset="-122"/>
                <a:cs typeface="黑体" panose="02010609060101010101" charset="-122"/>
              </a:rPr>
              <a:t>36.21</a:t>
            </a:r>
            <a:r>
              <a:rPr lang="zh-CN" altLang="en-US" sz="1400">
                <a:solidFill>
                  <a:schemeClr val="tx1"/>
                </a:solidFill>
                <a:latin typeface="黑体" panose="02010609060101010101" charset="-122"/>
                <a:ea typeface="黑体" panose="02010609060101010101" charset="-122"/>
                <a:cs typeface="黑体" panose="02010609060101010101" charset="-122"/>
              </a:rPr>
              <a:t>亿元。目前，已经初步形成从上游原材料、电子元件，到中游</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医疗设备、体外诊断、医疗耗材</a:t>
            </a:r>
            <a:r>
              <a:rPr lang="zh-CN" altLang="en-US" sz="1400">
                <a:solidFill>
                  <a:schemeClr val="tx1"/>
                </a:solidFill>
                <a:latin typeface="黑体" panose="02010609060101010101" charset="-122"/>
                <a:ea typeface="黑体" panose="02010609060101010101" charset="-122"/>
                <a:cs typeface="黑体" panose="02010609060101010101" charset="-122"/>
              </a:rPr>
              <a:t>生产，到下游医疗机构、销售平台、体检中心等较为完整的产业链条。产业链缺项、弱项主要集中在原材料、体外诊断、医疗耗材等环节。下一步，</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桂林市医疗器械</a:t>
            </a:r>
            <a:r>
              <a:rPr lang="zh-CN" altLang="en-US" sz="1400">
                <a:solidFill>
                  <a:schemeClr val="tx1"/>
                </a:solidFill>
                <a:latin typeface="黑体" panose="02010609060101010101" charset="-122"/>
                <a:ea typeface="黑体" panose="02010609060101010101" charset="-122"/>
                <a:cs typeface="黑体" panose="02010609060101010101" charset="-122"/>
              </a:rPr>
              <a:t>产业链上游主要围绕塑料、</a:t>
            </a:r>
            <a:r>
              <a:rPr lang="zh-CN" altLang="en-US" sz="1400">
                <a:solidFill>
                  <a:schemeClr val="tx1"/>
                </a:solidFill>
                <a:latin typeface="黑体" panose="02010609060101010101" charset="-122"/>
                <a:ea typeface="黑体" panose="02010609060101010101" charset="-122"/>
                <a:cs typeface="黑体" panose="02010609060101010101" charset="-122"/>
                <a:sym typeface="+mn-ea"/>
              </a:rPr>
              <a:t>钢材、紧固件、有色金属等特殊材料</a:t>
            </a:r>
            <a:r>
              <a:rPr lang="zh-CN" altLang="en-US" sz="1400">
                <a:solidFill>
                  <a:schemeClr val="tx1"/>
                </a:solidFill>
                <a:latin typeface="黑体" panose="02010609060101010101" charset="-122"/>
                <a:ea typeface="黑体" panose="02010609060101010101" charset="-122"/>
                <a:cs typeface="黑体" panose="02010609060101010101" charset="-122"/>
              </a:rPr>
              <a:t>，中游主要围绕体外诊断仪器和试剂、医疗高值耗材、医疗低值耗材等重点缺项、弱项环节招商引资，抓好啄木鸟年产10万台高性能LED光固化机生产线改建项目、优利特血细胞分析系统研发生产基地等重点项目建设，力争到</a:t>
            </a:r>
            <a:r>
              <a:rPr lang="en-US" altLang="zh-CN" sz="1400">
                <a:solidFill>
                  <a:schemeClr val="tx1"/>
                </a:solidFill>
                <a:latin typeface="黑体" panose="02010609060101010101" charset="-122"/>
                <a:ea typeface="黑体" panose="02010609060101010101" charset="-122"/>
                <a:cs typeface="黑体" panose="02010609060101010101" charset="-122"/>
              </a:rPr>
              <a:t>2035</a:t>
            </a:r>
            <a:r>
              <a:rPr lang="zh-CN" altLang="en-US" sz="1400">
                <a:solidFill>
                  <a:schemeClr val="tx1"/>
                </a:solidFill>
                <a:latin typeface="黑体" panose="02010609060101010101" charset="-122"/>
                <a:ea typeface="黑体" panose="02010609060101010101" charset="-122"/>
                <a:cs typeface="黑体" panose="02010609060101010101" charset="-122"/>
              </a:rPr>
              <a:t>年实现</a:t>
            </a:r>
            <a:r>
              <a:rPr lang="en-US" altLang="zh-CN" sz="1400">
                <a:solidFill>
                  <a:schemeClr val="tx1"/>
                </a:solidFill>
                <a:latin typeface="黑体" panose="02010609060101010101" charset="-122"/>
                <a:ea typeface="黑体" panose="02010609060101010101" charset="-122"/>
                <a:cs typeface="黑体" panose="02010609060101010101" charset="-122"/>
              </a:rPr>
              <a:t>200</a:t>
            </a:r>
            <a:r>
              <a:rPr lang="zh-CN" altLang="en-US" sz="1400">
                <a:solidFill>
                  <a:schemeClr val="tx1"/>
                </a:solidFill>
                <a:latin typeface="黑体" panose="02010609060101010101" charset="-122"/>
                <a:ea typeface="黑体" panose="02010609060101010101" charset="-122"/>
                <a:cs typeface="黑体" panose="02010609060101010101" charset="-122"/>
              </a:rPr>
              <a:t>亿元目标。</a:t>
            </a:r>
            <a:endParaRPr lang="zh-CN" altLang="en-US" sz="1400">
              <a:solidFill>
                <a:schemeClr val="tx1"/>
              </a:solidFill>
              <a:latin typeface="黑体" panose="02010609060101010101" charset="-122"/>
              <a:ea typeface="黑体" panose="02010609060101010101" charset="-122"/>
              <a:cs typeface="黑体" panose="02010609060101010101" charset="-122"/>
            </a:endParaRPr>
          </a:p>
        </p:txBody>
      </p:sp>
      <p:sp>
        <p:nvSpPr>
          <p:cNvPr id="25" name="矩形 24"/>
          <p:cNvSpPr/>
          <p:nvPr/>
        </p:nvSpPr>
        <p:spPr>
          <a:xfrm>
            <a:off x="10250530" y="499129"/>
            <a:ext cx="2033238" cy="483504"/>
          </a:xfrm>
          <a:prstGeom prst="rect">
            <a:avLst/>
          </a:prstGeom>
          <a:gradFill>
            <a:gsLst>
              <a:gs pos="0">
                <a:srgbClr val="FBFB11"/>
              </a:gs>
              <a:gs pos="100000">
                <a:srgbClr val="838309"/>
              </a:gs>
            </a:gsLst>
            <a:lin ang="5400000" scaled="false"/>
          </a:gradFill>
          <a:ln>
            <a:prstDash val="solid"/>
          </a:ln>
        </p:spPr>
        <p:style>
          <a:lnRef idx="2">
            <a:schemeClr val="accent5">
              <a:shade val="15000"/>
            </a:schemeClr>
          </a:lnRef>
          <a:fillRef idx="1">
            <a:schemeClr val="accent5"/>
          </a:fillRef>
          <a:effectRef idx="0">
            <a:schemeClr val="accent5"/>
          </a:effectRef>
          <a:fontRef idx="minor">
            <a:schemeClr val="lt1"/>
          </a:fontRef>
        </p:style>
        <p:txBody>
          <a:bodyPr vertOverflow="overflow" horzOverflow="overflow" vert="horz" wrap="square" numCol="1" spcCol="0" rtlCol="0" fromWordArt="false" anchor="ctr" anchorCtr="false" forceAA="false" compatLnSpc="true">
            <a:noAutofit/>
          </a:bodyPr>
          <a:lstStyle/>
          <a:p>
            <a:pPr lvl="0" algn="ctr">
              <a:lnSpc>
                <a:spcPct val="100000"/>
              </a:lnSpc>
              <a:buClrTx/>
              <a:buSzTx/>
              <a:buNone/>
            </a:pPr>
            <a:r>
              <a:rPr sz="990" kern="0" spc="90" dirty="0">
                <a:solidFill>
                  <a:srgbClr val="000000">
                    <a:alpha val="100000"/>
                  </a:srgbClr>
                </a:solidFill>
                <a:latin typeface="黑体" panose="02010609060101010101" charset="-122"/>
                <a:ea typeface="黑体" panose="02010609060101010101" charset="-122"/>
                <a:cs typeface="黑体" panose="02010609060101010101" charset="-122"/>
                <a:sym typeface="+mn-ea"/>
              </a:rPr>
              <a:t>现有产业链环节、落地企业</a:t>
            </a:r>
            <a:endParaRPr lang="zh-CN" altLang="en-US" sz="990" b="1" dirty="0">
              <a:solidFill>
                <a:schemeClr val="tx1"/>
              </a:solidFill>
              <a:latin typeface="微软雅黑" panose="020B0503020204020204" charset="-122"/>
              <a:ea typeface="微软雅黑" panose="020B0503020204020204" charset="-122"/>
              <a:sym typeface="+mn-ea"/>
            </a:endParaRPr>
          </a:p>
        </p:txBody>
      </p:sp>
      <p:sp>
        <p:nvSpPr>
          <p:cNvPr id="28" name="矩形 27"/>
          <p:cNvSpPr/>
          <p:nvPr/>
        </p:nvSpPr>
        <p:spPr>
          <a:xfrm>
            <a:off x="12400313" y="499129"/>
            <a:ext cx="2608875" cy="500041"/>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lnSpc>
                <a:spcPts val="1400"/>
              </a:lnSpc>
              <a:buClrTx/>
              <a:buSzTx/>
              <a:buNone/>
            </a:pPr>
            <a:endParaRPr sz="124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endParaRPr sz="124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endParaRPr>
          </a:p>
          <a:p>
            <a:pPr marR="0" algn="ctr" rtl="0">
              <a:lnSpc>
                <a:spcPts val="1400"/>
              </a:lnSpc>
              <a:buClrTx/>
              <a:buSzTx/>
              <a:buNone/>
            </a:pPr>
            <a:r>
              <a:rPr sz="99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重点补链</a:t>
            </a:r>
            <a:r>
              <a:rPr lang="zh-CN" sz="99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、强链、延链</a:t>
            </a:r>
            <a:r>
              <a:rPr sz="99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环节、</a:t>
            </a:r>
            <a:r>
              <a:rPr sz="990" kern="0" spc="-220" dirty="0">
                <a:solidFill>
                  <a:srgbClr val="000000">
                    <a:alpha val="100000"/>
                  </a:srgbClr>
                </a:solidFill>
                <a:latin typeface="黑体" panose="02010609060101010101" charset="-122"/>
                <a:ea typeface="黑体" panose="02010609060101010101" charset="-122"/>
                <a:cs typeface="黑体" panose="02010609060101010101" charset="-122"/>
                <a:sym typeface="+mn-ea"/>
              </a:rPr>
              <a:t> </a:t>
            </a:r>
            <a:r>
              <a:rPr sz="990" kern="0" spc="70" dirty="0">
                <a:solidFill>
                  <a:srgbClr val="000000">
                    <a:alpha val="100000"/>
                  </a:srgbClr>
                </a:solidFill>
                <a:latin typeface="黑体" panose="02010609060101010101" charset="-122"/>
                <a:ea typeface="黑体" panose="02010609060101010101" charset="-122"/>
                <a:cs typeface="黑体" panose="02010609060101010101" charset="-122"/>
                <a:sym typeface="+mn-ea"/>
              </a:rPr>
              <a:t>目标企业</a:t>
            </a:r>
            <a:endParaRPr sz="990" strike="noStrike" noProof="1">
              <a:latin typeface="黑体" panose="02010609060101010101" charset="-122"/>
              <a:ea typeface="黑体" panose="02010609060101010101" charset="-122"/>
              <a:cs typeface="黑体" panose="02010609060101010101" charset="-122"/>
            </a:endParaRPr>
          </a:p>
          <a:p>
            <a:pPr marR="0" algn="ctr" rtl="0">
              <a:lnSpc>
                <a:spcPts val="1400"/>
              </a:lnSpc>
              <a:buClrTx/>
              <a:buSzTx/>
              <a:buNone/>
            </a:pPr>
            <a:endParaRPr lang="zh-CN" altLang="en-US" sz="1240" b="1" i="0" u="none" strike="noStrike" baseline="0" dirty="0">
              <a:solidFill>
                <a:srgbClr val="000000"/>
              </a:solidFill>
              <a:latin typeface="宋体" panose="02010600030101010101" pitchFamily="2" charset="-122"/>
              <a:ea typeface="宋体" panose="02010600030101010101" pitchFamily="2" charset="-122"/>
            </a:endParaRPr>
          </a:p>
          <a:p>
            <a:pPr marR="0" algn="ctr" rtl="0"/>
            <a:endParaRPr lang="zh-CN" altLang="en-US" sz="1240" b="1" i="0" u="none" strike="noStrike" baseline="0" dirty="0">
              <a:solidFill>
                <a:srgbClr val="000000"/>
              </a:solidFill>
              <a:latin typeface="宋体" panose="02010600030101010101" pitchFamily="2" charset="-122"/>
              <a:ea typeface="宋体" panose="02010600030101010101" pitchFamily="2" charset="-122"/>
            </a:endParaRPr>
          </a:p>
        </p:txBody>
      </p:sp>
      <p:sp>
        <p:nvSpPr>
          <p:cNvPr id="33" name="矩形 32"/>
          <p:cNvSpPr/>
          <p:nvPr/>
        </p:nvSpPr>
        <p:spPr>
          <a:xfrm>
            <a:off x="861488" y="4358328"/>
            <a:ext cx="1243409" cy="1514917"/>
          </a:xfrm>
          <a:prstGeom prst="rect">
            <a:avLst/>
          </a:prstGeom>
          <a:solidFill>
            <a:srgbClr val="FFB1B1"/>
          </a:solidFill>
          <a:ln>
            <a:prstDash val="sysDash"/>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R="0" algn="ctr" rtl="0"/>
            <a:r>
              <a:rPr lang="zh-CN" altLang="en-US" sz="1115" b="1" dirty="0">
                <a:solidFill>
                  <a:schemeClr val="tx1"/>
                </a:solidFill>
                <a:latin typeface="宋体" panose="02010600030101010101" pitchFamily="2" charset="-122"/>
                <a:ea typeface="宋体" panose="02010600030101010101" pitchFamily="2" charset="-122"/>
                <a:sym typeface="+mn-ea"/>
              </a:rPr>
              <a:t>重点引进企业：</a:t>
            </a:r>
            <a:endParaRPr lang="zh-CN" altLang="en-US" sz="1115" b="1" dirty="0">
              <a:solidFill>
                <a:schemeClr val="tx1"/>
              </a:solidFill>
              <a:latin typeface="宋体" panose="02010600030101010101" pitchFamily="2" charset="-122"/>
              <a:ea typeface="宋体" panose="02010600030101010101" pitchFamily="2" charset="-122"/>
            </a:endParaRPr>
          </a:p>
          <a:p>
            <a:pPr marR="0" algn="ctr" rtl="0"/>
            <a:r>
              <a:rPr lang="zh-CN" altLang="en-US" sz="1115" b="1" dirty="0">
                <a:solidFill>
                  <a:schemeClr val="tx1"/>
                </a:solidFill>
                <a:latin typeface="宋体" panose="02010600030101010101" pitchFamily="2" charset="-122"/>
                <a:ea typeface="宋体" panose="02010600030101010101" pitchFamily="2" charset="-122"/>
                <a:sym typeface="+mn-ea"/>
              </a:rPr>
              <a:t>东图科精密制造（广东）</a:t>
            </a:r>
            <a:endParaRPr lang="zh-CN" altLang="en-US" sz="1115" b="1" dirty="0">
              <a:solidFill>
                <a:schemeClr val="tx1"/>
              </a:solidFill>
              <a:latin typeface="宋体" panose="02010600030101010101" pitchFamily="2" charset="-122"/>
              <a:ea typeface="宋体" panose="02010600030101010101" pitchFamily="2" charset="-122"/>
            </a:endParaRPr>
          </a:p>
          <a:p>
            <a:pPr marR="0" algn="ctr" rtl="0"/>
            <a:r>
              <a:rPr lang="zh-CN" altLang="en-US" sz="1115" b="1" dirty="0">
                <a:solidFill>
                  <a:schemeClr val="tx1"/>
                </a:solidFill>
                <a:latin typeface="宋体" panose="02010600030101010101" pitchFamily="2" charset="-122"/>
                <a:ea typeface="宋体" panose="02010600030101010101" pitchFamily="2" charset="-122"/>
                <a:sym typeface="+mn-ea"/>
              </a:rPr>
              <a:t>铨硕精密科技（广东）</a:t>
            </a:r>
            <a:endParaRPr lang="zh-CN" altLang="en-US" sz="1115" b="1" dirty="0">
              <a:solidFill>
                <a:schemeClr val="tx1"/>
              </a:solidFill>
              <a:latin typeface="宋体" panose="02010600030101010101" pitchFamily="2" charset="-122"/>
              <a:ea typeface="宋体" panose="02010600030101010101" pitchFamily="2" charset="-122"/>
            </a:endParaRPr>
          </a:p>
          <a:p>
            <a:pPr marR="0" algn="ctr" rtl="0"/>
            <a:endParaRPr lang="zh-CN" altLang="en-US" sz="1115" b="1" dirty="0">
              <a:solidFill>
                <a:schemeClr val="tx1"/>
              </a:solidFill>
              <a:latin typeface="宋体" panose="02010600030101010101" pitchFamily="2" charset="-122"/>
              <a:ea typeface="宋体" panose="02010600030101010101" pitchFamily="2" charset="-122"/>
            </a:endParaRPr>
          </a:p>
        </p:txBody>
      </p:sp>
      <p:cxnSp>
        <p:nvCxnSpPr>
          <p:cNvPr id="34" name="直接连接符 33"/>
          <p:cNvCxnSpPr/>
          <p:nvPr/>
        </p:nvCxnSpPr>
        <p:spPr>
          <a:xfrm>
            <a:off x="1385153" y="4073292"/>
            <a:ext cx="1575" cy="2059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3659355" y="5790756"/>
            <a:ext cx="1575" cy="2059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5762677" y="4820598"/>
            <a:ext cx="1575" cy="2059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7069084" y="3710270"/>
            <a:ext cx="1575" cy="2059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8842457" y="4128415"/>
            <a:ext cx="1575" cy="20595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ags/tag1.xml><?xml version="1.0" encoding="utf-8"?>
<p:tagLst xmlns:p="http://schemas.openxmlformats.org/presentationml/2006/main">
  <p:tag name="TABLE_ENDDRAG_ORIGIN_RECT" val="359*31"/>
  <p:tag name="TABLE_ENDDRAG_RECT" val="32*62*359*31"/>
</p:tagLst>
</file>

<file path=ppt/tags/tag2.xml><?xml version="1.0" encoding="utf-8"?>
<p:tagLst xmlns:p="http://schemas.openxmlformats.org/presentationml/2006/main">
  <p:tag name="TABLE_ENDDRAG_ORIGIN_RECT" val="285*31"/>
  <p:tag name="TABLE_ENDDRAG_RECT" val="874*62*285*31"/>
</p:tagLst>
</file>

<file path=ppt/tags/tag3.xml><?xml version="1.0" encoding="utf-8"?>
<p:tagLst xmlns:p="http://schemas.openxmlformats.org/presentationml/2006/main">
  <p:tag name="TABLE_ENDDRAG_ORIGIN_RECT" val="375*31"/>
  <p:tag name="TABLE_ENDDRAG_RECT" val="453*62*375*31"/>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true">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false"/>
        </a:gradFill>
        <a:gradFill rotWithShape="true">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3154</Words>
  <Application>WPS 演示</Application>
  <PresentationFormat>自定义</PresentationFormat>
  <Paragraphs>348</Paragraphs>
  <Slides>2</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vt:i4>
      </vt:variant>
    </vt:vector>
  </HeadingPairs>
  <TitlesOfParts>
    <vt:vector size="15" baseType="lpstr">
      <vt:lpstr>Arial</vt:lpstr>
      <vt:lpstr>宋体</vt:lpstr>
      <vt:lpstr>Wingdings</vt:lpstr>
      <vt:lpstr>Times New Roman</vt:lpstr>
      <vt:lpstr>微软雅黑</vt:lpstr>
      <vt:lpstr>方正黑体_GBK</vt:lpstr>
      <vt:lpstr>方正小标宋简体</vt:lpstr>
      <vt:lpstr>Arial</vt:lpstr>
      <vt:lpstr>黑体</vt:lpstr>
      <vt:lpstr>Arial Unicode MS</vt:lpstr>
      <vt:lpstr>Calibri</vt:lpstr>
      <vt:lpstr>DejaVu Sans</vt:lpstr>
      <vt:lpstr>Office theme</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gxxc</cp:lastModifiedBy>
  <cp:revision>77</cp:revision>
  <dcterms:created xsi:type="dcterms:W3CDTF">2025-02-07T07:35:13Z</dcterms:created>
  <dcterms:modified xsi:type="dcterms:W3CDTF">2025-02-07T07:35:13Z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wqlLaW5nc29mdCBQREYgdG8gV1BTIDEwMA</vt:lpwstr>
  </property>
  <property fmtid="{D5CDD505-2E9C-101B-9397-08002B2CF9AE}" pid="3" name="Created">
    <vt:filetime>2024-10-18T02:57:24Z</vt:filetime>
  </property>
  <property fmtid="{D5CDD505-2E9C-101B-9397-08002B2CF9AE}" pid="4" name="ICV">
    <vt:lpwstr>AF113969D16E49508AFDBCB31E0AB4D3_13</vt:lpwstr>
  </property>
  <property fmtid="{D5CDD505-2E9C-101B-9397-08002B2CF9AE}" pid="5" name="KSOProductBuildVer">
    <vt:lpwstr>2052-11.8.2.10489</vt:lpwstr>
  </property>
</Properties>
</file>