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256" r:id="rId3"/>
    <p:sldId id="257" r:id="rId5"/>
  </p:sldIdLst>
  <p:sldSz cx="9144000" cy="6858000" type="screen4x3"/>
  <p:notesSz cx="9144000" cy="6858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3F3"/>
    <a:srgbClr val="CDFE66"/>
    <a:srgbClr val="3A7A9B"/>
    <a:srgbClr val="549DB1"/>
    <a:srgbClr val="FECBCB"/>
    <a:srgbClr val="FCE59A"/>
    <a:srgbClr val="CFFD67"/>
    <a:srgbClr val="FCE599"/>
    <a:srgbClr val="FDCDCC"/>
    <a:srgbClr val="B8D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31" autoAdjust="0"/>
  </p:normalViewPr>
  <p:slideViewPr>
    <p:cSldViewPr showGuides="1">
      <p:cViewPr>
        <p:scale>
          <a:sx n="200" d="100"/>
          <a:sy n="200" d="100"/>
        </p:scale>
        <p:origin x="-4740" y="-5064"/>
      </p:cViewPr>
      <p:guideLst>
        <p:guide orient="horz" pos="2040"/>
        <p:guide pos="28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true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false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false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false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true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true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1029" name="页脚占位符 1028"/>
          <p:cNvSpPr>
            <a:spLocks noGrp="true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80604020202020204" pitchFamily="34" charset="0"/>
            </a:endParaRPr>
          </a:p>
        </p:txBody>
      </p:sp>
      <p:sp>
        <p:nvSpPr>
          <p:cNvPr id="1030" name="灯片编号占位符 1029"/>
          <p:cNvSpPr>
            <a:spLocks noGrp="true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80604020202020204" pitchFamily="34" charset="0"/>
              </a:rPr>
            </a:fld>
            <a:endParaRPr lang="zh-CN" altLang="en-US">
              <a:latin typeface="Arial" panose="0208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5560" y="569595"/>
            <a:ext cx="1517650" cy="178435"/>
          </a:xfrm>
          <a:prstGeom prst="rect">
            <a:avLst/>
          </a:prstGeom>
          <a:solidFill>
            <a:srgbClr val="D4E4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上游</a:t>
            </a:r>
            <a:endParaRPr lang="zh-CN" altLang="en-US" sz="8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691640" y="569595"/>
            <a:ext cx="5890895" cy="178435"/>
          </a:xfrm>
          <a:prstGeom prst="rect">
            <a:avLst/>
          </a:prstGeom>
          <a:solidFill>
            <a:srgbClr val="9ACC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中游</a:t>
            </a:r>
            <a:endParaRPr lang="zh-CN" altLang="en-US" sz="8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93025" y="569595"/>
            <a:ext cx="1421130" cy="178435"/>
          </a:xfrm>
          <a:prstGeom prst="rect">
            <a:avLst/>
          </a:prstGeom>
          <a:solidFill>
            <a:srgbClr val="B8DC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下游</a:t>
            </a:r>
            <a:endParaRPr lang="zh-CN" altLang="en-US" sz="8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" name="textbox 60"/>
          <p:cNvSpPr/>
          <p:nvPr/>
        </p:nvSpPr>
        <p:spPr>
          <a:xfrm>
            <a:off x="7215505" y="379095"/>
            <a:ext cx="1181100" cy="135890"/>
          </a:xfrm>
          <a:prstGeom prst="rect">
            <a:avLst/>
          </a:prstGeom>
          <a:solidFill>
            <a:srgbClr val="CFFD67"/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true"/>
          <a:lstStyle/>
          <a:p>
            <a:pPr algn="l" rtl="0" eaLnBrk="0">
              <a:lnSpc>
                <a:spcPct val="77000"/>
              </a:lnSpc>
            </a:pPr>
            <a:r>
              <a:rPr sz="700" kern="0" spc="4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在谈项目(企业)、</a:t>
            </a:r>
            <a:r>
              <a:rPr sz="700" kern="0" spc="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拟建项目</a:t>
            </a:r>
            <a:endParaRPr sz="700" kern="0" spc="3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85" name="textbox 82"/>
          <p:cNvSpPr/>
          <p:nvPr/>
        </p:nvSpPr>
        <p:spPr>
          <a:xfrm>
            <a:off x="5078730" y="379095"/>
            <a:ext cx="1017270" cy="135890"/>
          </a:xfrm>
          <a:prstGeom prst="rect">
            <a:avLst/>
          </a:prstGeom>
          <a:solidFill>
            <a:srgbClr val="FCE599"/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true"/>
          <a:lstStyle/>
          <a:p>
            <a:pPr algn="l" rtl="0" eaLnBrk="0">
              <a:lnSpc>
                <a:spcPct val="90000"/>
              </a:lnSpc>
            </a:pPr>
            <a:r>
              <a:rPr sz="700" kern="0" spc="-8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已有产业链环节、落地企业</a:t>
            </a:r>
            <a:endParaRPr sz="700" kern="0" spc="-8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91" name="textbox 88"/>
          <p:cNvSpPr/>
          <p:nvPr/>
        </p:nvSpPr>
        <p:spPr>
          <a:xfrm>
            <a:off x="6181090" y="379095"/>
            <a:ext cx="949960" cy="135890"/>
          </a:xfrm>
          <a:prstGeom prst="rect">
            <a:avLst/>
          </a:prstGeom>
          <a:solidFill>
            <a:srgbClr val="FDCDCC"/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true"/>
          <a:lstStyle/>
          <a:p>
            <a:pPr algn="l" rtl="0" eaLnBrk="0">
              <a:lnSpc>
                <a:spcPct val="85000"/>
              </a:lnSpc>
            </a:pPr>
            <a:r>
              <a:rPr sz="700" kern="0" spc="-7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重点补链环节、目标企业</a:t>
            </a:r>
            <a:endParaRPr sz="700" kern="0" spc="-7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47" name="textbox 46"/>
          <p:cNvSpPr/>
          <p:nvPr/>
        </p:nvSpPr>
        <p:spPr>
          <a:xfrm>
            <a:off x="2385060" y="-156845"/>
            <a:ext cx="4168775" cy="5422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ctr" rtl="0" eaLnBrk="0">
              <a:lnSpc>
                <a:spcPct val="73000"/>
              </a:lnSpc>
            </a:pPr>
            <a:endParaRPr sz="2200" dirty="0">
              <a:latin typeface="方正小标宋简体" panose="02000000000000000000" charset="-122"/>
              <a:ea typeface="方正小标宋简体" panose="02000000000000000000" charset="-122"/>
              <a:cs typeface="Arial" panose="020B0604020202020204"/>
            </a:endParaRPr>
          </a:p>
          <a:p>
            <a:pPr marL="12700" algn="ctr" rtl="0" eaLnBrk="0">
              <a:lnSpc>
                <a:spcPct val="85000"/>
              </a:lnSpc>
            </a:pPr>
            <a:r>
              <a:rPr sz="2200" kern="0" spc="90" dirty="0">
                <a:solidFill>
                  <a:srgbClr val="000000">
                    <a:alpha val="100000"/>
                  </a:srgbClr>
                </a:solidFill>
                <a:latin typeface="方正小标宋简体" panose="02000000000000000000" charset="-122"/>
                <a:ea typeface="方正小标宋简体" panose="02000000000000000000" charset="-122"/>
                <a:cs typeface="宋体" panose="02010600030101010101" pitchFamily="2" charset="-122"/>
              </a:rPr>
              <a:t>新材料产业链图谱</a:t>
            </a:r>
            <a:endParaRPr sz="2200" dirty="0">
              <a:latin typeface="方正小标宋简体" panose="02000000000000000000" charset="-122"/>
              <a:ea typeface="方正小标宋简体" panose="02000000000000000000" charset="-122"/>
              <a:cs typeface="黑体" panose="02010609060101010101" charset="-122"/>
            </a:endParaRPr>
          </a:p>
        </p:txBody>
      </p:sp>
      <p:sp>
        <p:nvSpPr>
          <p:cNvPr id="18" name="文本框 17"/>
          <p:cNvSpPr txBox="true"/>
          <p:nvPr/>
        </p:nvSpPr>
        <p:spPr>
          <a:xfrm>
            <a:off x="102235" y="825500"/>
            <a:ext cx="1071880" cy="216535"/>
          </a:xfrm>
          <a:prstGeom prst="rect">
            <a:avLst/>
          </a:prstGeom>
          <a:noFill/>
          <a:ln w="6350">
            <a:noFill/>
          </a:ln>
        </p:spPr>
        <p:txBody>
          <a:bodyPr wrap="square" lIns="36195" tIns="36195" rIns="36195" bIns="36195" rtlCol="0" anchor="t">
            <a:noAutofit/>
          </a:bodyPr>
          <a:lstStyle/>
          <a:p>
            <a:pPr marL="12700" algn="l" rtl="0" eaLnBrk="0">
              <a:lnSpc>
                <a:spcPct val="96000"/>
              </a:lnSpc>
              <a:spcBef>
                <a:spcPts val="1495"/>
              </a:spcBef>
            </a:pPr>
            <a:r>
              <a:rPr lang="zh-CN" altLang="en-US" sz="1000" b="1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橡胶制品产业链</a:t>
            </a:r>
            <a:endParaRPr lang="zh-CN" altLang="en-US" sz="1000" b="1" kern="0" spc="20" dirty="0">
              <a:solidFill>
                <a:schemeClr val="tx1"/>
              </a:solidFill>
              <a:latin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39395" y="3300730"/>
            <a:ext cx="1077595" cy="35115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石墨、叶腊石、金属粉、腔体组件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6897370" y="3579495"/>
            <a:ext cx="8255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2611120" y="3621405"/>
            <a:ext cx="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1682115" y="2728595"/>
            <a:ext cx="789940" cy="349250"/>
          </a:xfrm>
          <a:prstGeom prst="rect">
            <a:avLst/>
          </a:prstGeom>
          <a:solidFill>
            <a:srgbClr val="FCE599"/>
          </a:solidFill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桂冶机械（经开区）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2441575" y="3362325"/>
            <a:ext cx="280035" cy="21209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白钻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720215" y="3300730"/>
            <a:ext cx="404495" cy="35179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六面顶压机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1" name="文本框 30"/>
          <p:cNvSpPr txBox="true"/>
          <p:nvPr/>
        </p:nvSpPr>
        <p:spPr>
          <a:xfrm>
            <a:off x="139065" y="2637155"/>
            <a:ext cx="1035050" cy="204470"/>
          </a:xfrm>
          <a:prstGeom prst="rect">
            <a:avLst/>
          </a:prstGeom>
          <a:noFill/>
          <a:ln w="6350" cmpd="sng">
            <a:noFill/>
            <a:prstDash val="solid"/>
          </a:ln>
        </p:spPr>
        <p:txBody>
          <a:bodyPr wrap="square" lIns="0" tIns="36195" rIns="0" bIns="36195" rtlCol="0" anchor="t">
            <a:noAutofit/>
          </a:bodyPr>
          <a:lstStyle/>
          <a:p>
            <a:pPr marL="12700" algn="l" rtl="0" eaLnBrk="0">
              <a:lnSpc>
                <a:spcPct val="96000"/>
              </a:lnSpc>
              <a:spcBef>
                <a:spcPts val="1495"/>
              </a:spcBef>
            </a:pPr>
            <a:r>
              <a:rPr lang="zh-CN" altLang="en-US" sz="1000" b="1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超硬材料产业链</a:t>
            </a:r>
            <a:endParaRPr lang="zh-CN" altLang="en-US" sz="1000" b="1" kern="0" spc="20" dirty="0">
              <a:solidFill>
                <a:schemeClr val="tx1"/>
              </a:solidFill>
              <a:latin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582920" y="3139440"/>
            <a:ext cx="1819910" cy="649605"/>
          </a:xfrm>
          <a:prstGeom prst="rect">
            <a:avLst/>
          </a:prstGeom>
          <a:solidFill>
            <a:srgbClr val="FECBCB"/>
          </a:solidFill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、白钻：上海昌润（上海）；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、单晶：</a:t>
            </a:r>
            <a:r>
              <a:rPr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南昌华盈</a:t>
            </a:r>
            <a:r>
              <a:rPr 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（南昌）；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、微粉：上海江信（上海）；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、复合材料：郑州新亚（郑州）；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：超硬工具：福州天石源（福州）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7827010" y="3143250"/>
            <a:ext cx="467995" cy="26924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珠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宝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8296275" y="3142615"/>
            <a:ext cx="812165" cy="26987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国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黄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金（北京）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7827010" y="3477260"/>
            <a:ext cx="467995" cy="26162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磁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性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材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料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8291195" y="3477260"/>
            <a:ext cx="819785" cy="26162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厦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门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钨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业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(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厦门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endParaRPr lang="en-US" alt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2344420" y="3303270"/>
            <a:ext cx="3082925" cy="34861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矩形 65"/>
          <p:cNvSpPr/>
          <p:nvPr/>
        </p:nvSpPr>
        <p:spPr>
          <a:xfrm>
            <a:off x="2948940" y="3362325"/>
            <a:ext cx="321310" cy="212090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单晶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3484880" y="3361690"/>
            <a:ext cx="294640" cy="212725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微粉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3996055" y="3361690"/>
            <a:ext cx="516890" cy="21272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复合材料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4726940" y="3361690"/>
            <a:ext cx="574040" cy="20891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超硬工具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80" name="矩形 79"/>
          <p:cNvSpPr/>
          <p:nvPr/>
        </p:nvSpPr>
        <p:spPr>
          <a:xfrm>
            <a:off x="2657475" y="2652395"/>
            <a:ext cx="1367155" cy="47942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桂林星钻超硬（七星）、广西玛辰（七星）、桂林鼎石超硬（七星）</a:t>
            </a:r>
            <a:endParaRPr lang="zh-CN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88" name="直接箭头连接符 87"/>
          <p:cNvCxnSpPr/>
          <p:nvPr/>
        </p:nvCxnSpPr>
        <p:spPr>
          <a:xfrm flipV="true">
            <a:off x="2675890" y="3131820"/>
            <a:ext cx="0" cy="22860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矩形 88"/>
          <p:cNvSpPr/>
          <p:nvPr/>
        </p:nvSpPr>
        <p:spPr>
          <a:xfrm>
            <a:off x="4218940" y="2653665"/>
            <a:ext cx="1228090" cy="47815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桂林特邦（七星）、桂林恒锋科技（叠彩）、桂林新元超硬（叠彩）</a:t>
            </a:r>
            <a:endParaRPr lang="zh-CN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90" name="直接箭头连接符 89"/>
          <p:cNvCxnSpPr/>
          <p:nvPr/>
        </p:nvCxnSpPr>
        <p:spPr>
          <a:xfrm flipV="true">
            <a:off x="4254500" y="3134995"/>
            <a:ext cx="0" cy="22733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矩形 91"/>
          <p:cNvSpPr/>
          <p:nvPr/>
        </p:nvSpPr>
        <p:spPr>
          <a:xfrm>
            <a:off x="4067810" y="3789045"/>
            <a:ext cx="1442085" cy="30035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桂林特邦（七星）、桂林特锐超硬（七星）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93" name="直接箭头连接符 92"/>
          <p:cNvCxnSpPr/>
          <p:nvPr/>
        </p:nvCxnSpPr>
        <p:spPr>
          <a:xfrm>
            <a:off x="4959350" y="3573780"/>
            <a:ext cx="0" cy="20320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矩形 99"/>
          <p:cNvSpPr/>
          <p:nvPr/>
        </p:nvSpPr>
        <p:spPr>
          <a:xfrm>
            <a:off x="139065" y="1156970"/>
            <a:ext cx="751205" cy="466725"/>
          </a:xfrm>
          <a:prstGeom prst="rect">
            <a:avLst/>
          </a:prstGeom>
          <a:noFill/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lstStyle/>
          <a:p>
            <a:pPr algn="l" rtl="0" eaLnBrk="0">
              <a:lnSpc>
                <a:spcPct val="90000"/>
              </a:lnSpc>
              <a:buClrTx/>
              <a:buSzTx/>
              <a:buFontTx/>
            </a:pPr>
            <a:r>
              <a:rPr sz="900" kern="0" spc="-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天然橡胶、合成橡胶、再生胶</a:t>
            </a:r>
            <a:endParaRPr sz="900" kern="0" spc="-8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107" name="直接连接符 106"/>
          <p:cNvCxnSpPr/>
          <p:nvPr/>
        </p:nvCxnSpPr>
        <p:spPr>
          <a:xfrm>
            <a:off x="6797040" y="1400810"/>
            <a:ext cx="8255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接连接符 113"/>
          <p:cNvCxnSpPr/>
          <p:nvPr/>
        </p:nvCxnSpPr>
        <p:spPr>
          <a:xfrm>
            <a:off x="2510790" y="1442720"/>
            <a:ext cx="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5" name="矩形 114"/>
          <p:cNvSpPr/>
          <p:nvPr/>
        </p:nvSpPr>
        <p:spPr>
          <a:xfrm>
            <a:off x="2675890" y="1052830"/>
            <a:ext cx="1196975" cy="69659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900" kern="0" spc="2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落地企业：稳健（桂林）橡胶（秀峰）、恒保健康（经开区）、新桂轮（经开区）、曙光院（七星）</a:t>
            </a:r>
            <a:endParaRPr lang="en-US" altLang="zh-CN" sz="900" kern="0" spc="2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16" name="矩形 115"/>
          <p:cNvSpPr/>
          <p:nvPr/>
        </p:nvSpPr>
        <p:spPr>
          <a:xfrm>
            <a:off x="4096385" y="1156335"/>
            <a:ext cx="364490" cy="46545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医用防护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31" name="矩形 130"/>
          <p:cNvSpPr/>
          <p:nvPr/>
        </p:nvSpPr>
        <p:spPr>
          <a:xfrm>
            <a:off x="1682115" y="1055370"/>
            <a:ext cx="804545" cy="69596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避孕套、防护服、医用手套、轮胎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41" name="矩形 140"/>
          <p:cNvSpPr/>
          <p:nvPr/>
        </p:nvSpPr>
        <p:spPr>
          <a:xfrm>
            <a:off x="5482590" y="1063625"/>
            <a:ext cx="1972310" cy="687705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目标企业：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、医用防护：华强科技（深圳）；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、个人卫生用品：人福医药（宜昌）；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汽车配件：青岛双星（青岛）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7712075" y="902335"/>
            <a:ext cx="443230" cy="39751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汽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车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8" name="矩形 147"/>
          <p:cNvSpPr/>
          <p:nvPr/>
        </p:nvSpPr>
        <p:spPr>
          <a:xfrm>
            <a:off x="8155305" y="901700"/>
            <a:ext cx="953135" cy="39751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上汽通用五菱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（柳州）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7712075" y="1587500"/>
            <a:ext cx="457200" cy="31750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工业用橡胶制品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58" name="矩形 157"/>
          <p:cNvSpPr/>
          <p:nvPr/>
        </p:nvSpPr>
        <p:spPr>
          <a:xfrm>
            <a:off x="8169275" y="1587500"/>
            <a:ext cx="939165" cy="31750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华谊集团（上海）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60" name="矩形 159"/>
          <p:cNvSpPr/>
          <p:nvPr/>
        </p:nvSpPr>
        <p:spPr>
          <a:xfrm>
            <a:off x="4027170" y="1063625"/>
            <a:ext cx="1360805" cy="6883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2" name="矩形 161"/>
          <p:cNvSpPr/>
          <p:nvPr/>
        </p:nvSpPr>
        <p:spPr>
          <a:xfrm>
            <a:off x="4512310" y="1157605"/>
            <a:ext cx="390525" cy="46355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个人卫生用品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63" name="矩形 162"/>
          <p:cNvSpPr/>
          <p:nvPr/>
        </p:nvSpPr>
        <p:spPr>
          <a:xfrm>
            <a:off x="4959350" y="1158240"/>
            <a:ext cx="356235" cy="46291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汽车配件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64" name="矩形 163"/>
          <p:cNvSpPr/>
          <p:nvPr/>
        </p:nvSpPr>
        <p:spPr>
          <a:xfrm>
            <a:off x="866140" y="1836420"/>
            <a:ext cx="751205" cy="3683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+mn-ea"/>
                <a:cs typeface="黑体" panose="02010609060101010101" charset="-122"/>
                <a:sym typeface="+mn-ea"/>
              </a:rPr>
              <a:t>目标企业：海南橡胶（海口）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+mn-ea"/>
              <a:cs typeface="黑体" panose="02010609060101010101" charset="-122"/>
              <a:sym typeface="+mn-ea"/>
            </a:endParaRPr>
          </a:p>
        </p:txBody>
      </p:sp>
      <p:cxnSp>
        <p:nvCxnSpPr>
          <p:cNvPr id="165" name="直接连接符 164"/>
          <p:cNvCxnSpPr/>
          <p:nvPr/>
        </p:nvCxnSpPr>
        <p:spPr>
          <a:xfrm>
            <a:off x="508635" y="1626870"/>
            <a:ext cx="0" cy="2940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接连接符 166"/>
          <p:cNvCxnSpPr/>
          <p:nvPr/>
        </p:nvCxnSpPr>
        <p:spPr>
          <a:xfrm>
            <a:off x="508635" y="1920875"/>
            <a:ext cx="3575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直接连接符 218"/>
          <p:cNvCxnSpPr/>
          <p:nvPr/>
        </p:nvCxnSpPr>
        <p:spPr>
          <a:xfrm>
            <a:off x="35560" y="2564765"/>
            <a:ext cx="9113520" cy="0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直接连接符 251"/>
          <p:cNvCxnSpPr/>
          <p:nvPr/>
        </p:nvCxnSpPr>
        <p:spPr>
          <a:xfrm>
            <a:off x="5436870" y="3529330"/>
            <a:ext cx="14605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直接连接符 252"/>
          <p:cNvCxnSpPr/>
          <p:nvPr/>
        </p:nvCxnSpPr>
        <p:spPr>
          <a:xfrm>
            <a:off x="7402830" y="3525520"/>
            <a:ext cx="2952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直接连接符 254"/>
          <p:cNvCxnSpPr/>
          <p:nvPr/>
        </p:nvCxnSpPr>
        <p:spPr>
          <a:xfrm>
            <a:off x="0" y="4220845"/>
            <a:ext cx="9113520" cy="0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直接连接符 264"/>
          <p:cNvCxnSpPr/>
          <p:nvPr/>
        </p:nvCxnSpPr>
        <p:spPr>
          <a:xfrm>
            <a:off x="5382260" y="1370965"/>
            <a:ext cx="10033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直接连接符 265"/>
          <p:cNvCxnSpPr/>
          <p:nvPr/>
        </p:nvCxnSpPr>
        <p:spPr>
          <a:xfrm>
            <a:off x="7452360" y="1348740"/>
            <a:ext cx="12827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直接连接符 267"/>
          <p:cNvCxnSpPr/>
          <p:nvPr/>
        </p:nvCxnSpPr>
        <p:spPr>
          <a:xfrm>
            <a:off x="3869690" y="1348740"/>
            <a:ext cx="1549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接连接符 268"/>
          <p:cNvCxnSpPr/>
          <p:nvPr/>
        </p:nvCxnSpPr>
        <p:spPr>
          <a:xfrm>
            <a:off x="2486660" y="1372235"/>
            <a:ext cx="18923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直接连接符 269"/>
          <p:cNvCxnSpPr/>
          <p:nvPr/>
        </p:nvCxnSpPr>
        <p:spPr>
          <a:xfrm>
            <a:off x="890905" y="1370330"/>
            <a:ext cx="78803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60"/>
          <p:cNvSpPr/>
          <p:nvPr/>
        </p:nvSpPr>
        <p:spPr>
          <a:xfrm>
            <a:off x="8490585" y="385445"/>
            <a:ext cx="466090" cy="122555"/>
          </a:xfrm>
          <a:prstGeom prst="rect">
            <a:avLst/>
          </a:prstGeom>
          <a:noFill/>
          <a:ln w="0" cap="flat">
            <a:solidFill>
              <a:srgbClr val="000000"/>
            </a:solidFill>
            <a:prstDash val="solid"/>
            <a:miter lim="0"/>
          </a:ln>
          <a:extLst>
            <a:ext uri="{909E8E84-426E-40DD-AFC4-6F175D3DCCD1}">
              <a14:hiddenFill xmlns:a14="http://schemas.microsoft.com/office/drawing/2010/main">
                <a:solidFill>
                  <a:srgbClr val="CFFD67"/>
                </a:solidFill>
              </a14:hiddenFill>
            </a:ext>
          </a:extLst>
        </p:spPr>
        <p:txBody>
          <a:bodyPr vert="horz" wrap="square" lIns="0" tIns="0" rIns="0" bIns="0" anchor="b" anchorCtr="false"/>
          <a:p>
            <a:pPr algn="ctr" rtl="0" eaLnBrk="0">
              <a:lnSpc>
                <a:spcPct val="77000"/>
              </a:lnSpc>
            </a:pPr>
            <a:r>
              <a:rPr lang="zh-CN" altLang="en-US" sz="700" kern="0" spc="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远期</a:t>
            </a:r>
            <a:r>
              <a:rPr lang="zh-CN" sz="700" kern="0" spc="9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展望</a:t>
            </a:r>
            <a:endParaRPr lang="zh-CN" altLang="en-US" sz="700" kern="0" spc="3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cxnSp>
        <p:nvCxnSpPr>
          <p:cNvPr id="155" name="直接连接符 154"/>
          <p:cNvCxnSpPr/>
          <p:nvPr/>
        </p:nvCxnSpPr>
        <p:spPr>
          <a:xfrm>
            <a:off x="7698105" y="2897505"/>
            <a:ext cx="0" cy="108331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直接连接符 169"/>
          <p:cNvCxnSpPr/>
          <p:nvPr/>
        </p:nvCxnSpPr>
        <p:spPr>
          <a:xfrm>
            <a:off x="7581265" y="1098550"/>
            <a:ext cx="0" cy="533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直接连接符 172"/>
          <p:cNvCxnSpPr/>
          <p:nvPr/>
        </p:nvCxnSpPr>
        <p:spPr>
          <a:xfrm>
            <a:off x="7581265" y="1100455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直接连接符 175"/>
          <p:cNvCxnSpPr/>
          <p:nvPr/>
        </p:nvCxnSpPr>
        <p:spPr>
          <a:xfrm>
            <a:off x="7581265" y="1628775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直接连接符 207"/>
          <p:cNvCxnSpPr/>
          <p:nvPr/>
        </p:nvCxnSpPr>
        <p:spPr>
          <a:xfrm>
            <a:off x="7694930" y="3303270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矩形 212"/>
          <p:cNvSpPr/>
          <p:nvPr/>
        </p:nvSpPr>
        <p:spPr>
          <a:xfrm>
            <a:off x="7827645" y="2731770"/>
            <a:ext cx="466725" cy="32512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汽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车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玻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璃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18" name="矩形 217"/>
          <p:cNvSpPr/>
          <p:nvPr/>
        </p:nvSpPr>
        <p:spPr>
          <a:xfrm>
            <a:off x="8244205" y="2731770"/>
            <a:ext cx="818515" cy="32575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耀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皮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玻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璃（上海）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26" name="矩形 225"/>
          <p:cNvSpPr/>
          <p:nvPr/>
        </p:nvSpPr>
        <p:spPr>
          <a:xfrm>
            <a:off x="7825105" y="3788410"/>
            <a:ext cx="467995" cy="27813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石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材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27" name="矩形 226"/>
          <p:cNvSpPr/>
          <p:nvPr/>
        </p:nvSpPr>
        <p:spPr>
          <a:xfrm>
            <a:off x="8291195" y="3788410"/>
            <a:ext cx="819150" cy="27813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环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球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石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材（东莞）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835785" y="1844675"/>
            <a:ext cx="3563620" cy="49212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sz="800" kern="0" spc="2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在建项目：</a:t>
            </a:r>
            <a:r>
              <a:rPr lang="en-US" altLang="zh-CN" sz="800" kern="0" spc="2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1</a:t>
            </a:r>
            <a:r>
              <a:rPr lang="zh-CN" altLang="en-US" sz="800" kern="0" spc="2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、曙光橡胶工业研究设计院有限公司10 万条/年高性能民用航空轮胎项目（一期）；</a:t>
            </a:r>
            <a:r>
              <a:rPr lang="en-US" altLang="zh-CN" sz="800" kern="0" spc="2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2</a:t>
            </a:r>
            <a:r>
              <a:rPr lang="zh-CN" altLang="en-US" sz="800" kern="0" spc="2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、稳健（桂林）橡胶年产2亿副TPU覆层医用手套、自动化提升及节能减排项目；</a:t>
            </a:r>
            <a:r>
              <a:rPr lang="en-US" altLang="zh-CN" sz="800" kern="0" spc="2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3</a:t>
            </a:r>
            <a:r>
              <a:rPr lang="zh-CN" altLang="en-US" sz="800" kern="0" spc="2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、新桂轮二期新能源汽车专用半钢子午线轮胎制造基地</a:t>
            </a:r>
            <a:endParaRPr lang="zh-CN" altLang="en-US" sz="800" kern="0" spc="2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51460" y="3789045"/>
            <a:ext cx="1718310" cy="35179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p>
            <a:pPr algn="l" rtl="0" eaLnBrk="0">
              <a:lnSpc>
                <a:spcPct val="89000"/>
              </a:lnSpc>
            </a:pP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、石墨：北京中材人工晶体（北京）；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、金属粉：湖南富栊新材（长沙）；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、腔体组件：中鑫非金属（自贡）</a:t>
            </a:r>
            <a:endParaRPr lang="zh-CN" altLang="en-US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55" name="直接连接符 54"/>
          <p:cNvCxnSpPr/>
          <p:nvPr/>
        </p:nvCxnSpPr>
        <p:spPr>
          <a:xfrm>
            <a:off x="7694930" y="2897505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/>
        </p:nvCxnSpPr>
        <p:spPr>
          <a:xfrm>
            <a:off x="7694930" y="3624580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接连接符 121"/>
          <p:cNvCxnSpPr/>
          <p:nvPr/>
        </p:nvCxnSpPr>
        <p:spPr>
          <a:xfrm>
            <a:off x="7693025" y="3980815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矩形 123"/>
          <p:cNvSpPr/>
          <p:nvPr/>
        </p:nvSpPr>
        <p:spPr>
          <a:xfrm>
            <a:off x="366395" y="4920615"/>
            <a:ext cx="1077595" cy="43688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选矿设备：</a:t>
            </a: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新科炬机械制造有限公司（东莞）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139" name="直接连接符 138"/>
          <p:cNvCxnSpPr/>
          <p:nvPr/>
        </p:nvCxnSpPr>
        <p:spPr>
          <a:xfrm>
            <a:off x="7024370" y="5285105"/>
            <a:ext cx="8255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接连接符 139"/>
          <p:cNvCxnSpPr/>
          <p:nvPr/>
        </p:nvCxnSpPr>
        <p:spPr>
          <a:xfrm>
            <a:off x="2738120" y="5327015"/>
            <a:ext cx="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7" name="矩形 156"/>
          <p:cNvSpPr/>
          <p:nvPr/>
        </p:nvSpPr>
        <p:spPr>
          <a:xfrm>
            <a:off x="1809115" y="4417060"/>
            <a:ext cx="789940" cy="366395"/>
          </a:xfrm>
          <a:prstGeom prst="rect">
            <a:avLst/>
          </a:prstGeom>
          <a:solidFill>
            <a:srgbClr val="FCE599"/>
          </a:solidFill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桂康新材料（灵川）、平钢钢铁（平乐）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84" name="矩形 183"/>
          <p:cNvSpPr/>
          <p:nvPr/>
        </p:nvSpPr>
        <p:spPr>
          <a:xfrm>
            <a:off x="1809115" y="5006340"/>
            <a:ext cx="789305" cy="35179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栗木矿业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（恭城）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24" name="文本框 223"/>
          <p:cNvSpPr txBox="true"/>
          <p:nvPr/>
        </p:nvSpPr>
        <p:spPr>
          <a:xfrm>
            <a:off x="55880" y="4231640"/>
            <a:ext cx="1260475" cy="204470"/>
          </a:xfrm>
          <a:prstGeom prst="rect">
            <a:avLst/>
          </a:prstGeom>
          <a:noFill/>
          <a:ln w="6350" cmpd="sng">
            <a:noFill/>
            <a:prstDash val="solid"/>
          </a:ln>
        </p:spPr>
        <p:txBody>
          <a:bodyPr wrap="square" lIns="0" tIns="36195" rIns="0" bIns="36195" rtlCol="0" anchor="t">
            <a:noAutofit/>
          </a:bodyPr>
          <a:p>
            <a:pPr marL="12700" algn="l" rtl="0" eaLnBrk="0">
              <a:lnSpc>
                <a:spcPct val="96000"/>
              </a:lnSpc>
              <a:spcBef>
                <a:spcPts val="1495"/>
              </a:spcBef>
            </a:pPr>
            <a:r>
              <a:rPr lang="zh-CN" altLang="en-US" sz="1000" b="1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金属新材料产业链</a:t>
            </a:r>
            <a:endParaRPr lang="zh-CN" altLang="en-US" sz="1000" b="1" kern="0" spc="20" dirty="0">
              <a:solidFill>
                <a:schemeClr val="tx1"/>
              </a:solidFill>
              <a:latin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83" name="矩形 282"/>
          <p:cNvSpPr/>
          <p:nvPr/>
        </p:nvSpPr>
        <p:spPr>
          <a:xfrm>
            <a:off x="2827655" y="4434205"/>
            <a:ext cx="2609215" cy="34861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1755" tIns="46990" rIns="36195" bIns="46990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在建项目：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1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、桂康新材料100万吨绿色新材料项目；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2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、桂林平钢除尘系统超低排放改造项目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85" name="矩形 284"/>
          <p:cNvSpPr/>
          <p:nvPr/>
        </p:nvSpPr>
        <p:spPr>
          <a:xfrm>
            <a:off x="1809115" y="5576570"/>
            <a:ext cx="790575" cy="44894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漓佳金属（七星）、意康铜业（兴安）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87" name="矩形 286"/>
          <p:cNvSpPr/>
          <p:nvPr/>
        </p:nvSpPr>
        <p:spPr>
          <a:xfrm>
            <a:off x="2827655" y="5010785"/>
            <a:ext cx="2595245" cy="347345"/>
          </a:xfrm>
          <a:prstGeom prst="rect">
            <a:avLst/>
          </a:prstGeom>
          <a:solidFill>
            <a:srgbClr val="CFFD67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150万吨/年选矿项目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292" name="直接连接符 291"/>
          <p:cNvCxnSpPr/>
          <p:nvPr/>
        </p:nvCxnSpPr>
        <p:spPr>
          <a:xfrm>
            <a:off x="1678940" y="5181600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矩形 296"/>
          <p:cNvSpPr/>
          <p:nvPr/>
        </p:nvSpPr>
        <p:spPr>
          <a:xfrm>
            <a:off x="378460" y="5494655"/>
            <a:ext cx="1082040" cy="72390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p>
            <a:pPr algn="l" rtl="0" eaLnBrk="0">
              <a:lnSpc>
                <a:spcPct val="89000"/>
              </a:lnSpc>
            </a:pPr>
            <a:r>
              <a:rPr lang="zh-CN" altLang="en-US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金属原料：华锡集团（河池）、广西航桂实业（南宁）</a:t>
            </a:r>
            <a:endParaRPr lang="zh-CN" altLang="en-US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298" name="直接连接符 297"/>
          <p:cNvCxnSpPr/>
          <p:nvPr/>
        </p:nvCxnSpPr>
        <p:spPr>
          <a:xfrm>
            <a:off x="1678940" y="4580890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直接箭头连接符 300"/>
          <p:cNvCxnSpPr/>
          <p:nvPr/>
        </p:nvCxnSpPr>
        <p:spPr>
          <a:xfrm flipV="true">
            <a:off x="1922780" y="3077210"/>
            <a:ext cx="0" cy="22352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矩形 301"/>
          <p:cNvSpPr/>
          <p:nvPr/>
        </p:nvSpPr>
        <p:spPr>
          <a:xfrm>
            <a:off x="8162290" y="4960620"/>
            <a:ext cx="949325" cy="396875"/>
          </a:xfrm>
          <a:prstGeom prst="rect">
            <a:avLst/>
          </a:prstGeom>
          <a:solidFill>
            <a:srgbClr val="FECBCB"/>
          </a:solidFill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p>
            <a:pPr algn="ctr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云南锡业（昆明）鑫科材料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（芜湖）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303" name="直接连接符 302"/>
          <p:cNvCxnSpPr/>
          <p:nvPr/>
        </p:nvCxnSpPr>
        <p:spPr>
          <a:xfrm>
            <a:off x="1682115" y="5867400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矩形 303"/>
          <p:cNvSpPr/>
          <p:nvPr/>
        </p:nvSpPr>
        <p:spPr>
          <a:xfrm>
            <a:off x="3016250" y="5736590"/>
            <a:ext cx="457835" cy="21272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铜管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05" name="矩形 304"/>
          <p:cNvSpPr/>
          <p:nvPr/>
        </p:nvSpPr>
        <p:spPr>
          <a:xfrm>
            <a:off x="2843530" y="5661025"/>
            <a:ext cx="1597660" cy="3644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06" name="矩形 305"/>
          <p:cNvSpPr/>
          <p:nvPr/>
        </p:nvSpPr>
        <p:spPr>
          <a:xfrm>
            <a:off x="3707765" y="5733415"/>
            <a:ext cx="516890" cy="21272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铜阀门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07" name="矩形 306"/>
          <p:cNvSpPr/>
          <p:nvPr/>
        </p:nvSpPr>
        <p:spPr>
          <a:xfrm>
            <a:off x="2700020" y="6093460"/>
            <a:ext cx="1358265" cy="288925"/>
          </a:xfrm>
          <a:prstGeom prst="rect">
            <a:avLst/>
          </a:prstGeom>
          <a:solidFill>
            <a:srgbClr val="CFFD67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桂林漓佳16000吨铜基新材料生产线技术升级改造项目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308" name="直接箭头连接符 307"/>
          <p:cNvCxnSpPr/>
          <p:nvPr/>
        </p:nvCxnSpPr>
        <p:spPr>
          <a:xfrm>
            <a:off x="3244850" y="5949315"/>
            <a:ext cx="0" cy="12636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矩形 309"/>
          <p:cNvSpPr/>
          <p:nvPr/>
        </p:nvSpPr>
        <p:spPr>
          <a:xfrm>
            <a:off x="7711440" y="5527040"/>
            <a:ext cx="423545" cy="35814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海洋工程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石油开采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11" name="矩形 310"/>
          <p:cNvSpPr/>
          <p:nvPr/>
        </p:nvSpPr>
        <p:spPr>
          <a:xfrm>
            <a:off x="8133080" y="5527040"/>
            <a:ext cx="977900" cy="35814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endParaRPr lang="en-US" alt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中国船舶（上海）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中集集团（深圳）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蓝焰控股(太原）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12" name="矩形 311"/>
          <p:cNvSpPr/>
          <p:nvPr/>
        </p:nvSpPr>
        <p:spPr>
          <a:xfrm>
            <a:off x="7712075" y="6095365"/>
            <a:ext cx="421005" cy="49593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家居用品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13" name="矩形 312"/>
          <p:cNvSpPr/>
          <p:nvPr/>
        </p:nvSpPr>
        <p:spPr>
          <a:xfrm>
            <a:off x="8134985" y="6096000"/>
            <a:ext cx="979170" cy="49530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1755" tIns="107950" rIns="0" bIns="0" rtlCol="0" anchor="ctr" anchorCtr="true">
            <a:noAutofit/>
          </a:bodyPr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苏州纽威（苏州）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海鸥卫浴（广州）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广东顺钠（顺德）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314" name="直接连接符 313"/>
          <p:cNvCxnSpPr/>
          <p:nvPr/>
        </p:nvCxnSpPr>
        <p:spPr>
          <a:xfrm>
            <a:off x="7580630" y="5745480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直接连接符 314"/>
          <p:cNvCxnSpPr/>
          <p:nvPr/>
        </p:nvCxnSpPr>
        <p:spPr>
          <a:xfrm>
            <a:off x="7580630" y="6380480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直接连接符 315"/>
          <p:cNvCxnSpPr/>
          <p:nvPr/>
        </p:nvCxnSpPr>
        <p:spPr>
          <a:xfrm>
            <a:off x="5436870" y="4608195"/>
            <a:ext cx="214439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矩形 316"/>
          <p:cNvSpPr/>
          <p:nvPr/>
        </p:nvSpPr>
        <p:spPr>
          <a:xfrm>
            <a:off x="7712075" y="4318000"/>
            <a:ext cx="467995" cy="22923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不锈钢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18" name="矩形 317"/>
          <p:cNvSpPr/>
          <p:nvPr/>
        </p:nvSpPr>
        <p:spPr>
          <a:xfrm>
            <a:off x="8162925" y="4318635"/>
            <a:ext cx="949960" cy="22923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北港新材料（北海）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19" name="矩形 318"/>
          <p:cNvSpPr/>
          <p:nvPr/>
        </p:nvSpPr>
        <p:spPr>
          <a:xfrm>
            <a:off x="7712075" y="4607560"/>
            <a:ext cx="467995" cy="26797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重点项目建设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20" name="矩形 319"/>
          <p:cNvSpPr/>
          <p:nvPr/>
        </p:nvSpPr>
        <p:spPr>
          <a:xfrm>
            <a:off x="8162290" y="4608830"/>
            <a:ext cx="949960" cy="26670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平陆运河建设项目部（钦州）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324" name="直接连接符 323"/>
          <p:cNvCxnSpPr/>
          <p:nvPr/>
        </p:nvCxnSpPr>
        <p:spPr>
          <a:xfrm>
            <a:off x="7582535" y="4434205"/>
            <a:ext cx="0" cy="3530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直接连接符 324"/>
          <p:cNvCxnSpPr/>
          <p:nvPr/>
        </p:nvCxnSpPr>
        <p:spPr>
          <a:xfrm>
            <a:off x="7582535" y="4436110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直接连接符 326"/>
          <p:cNvCxnSpPr/>
          <p:nvPr/>
        </p:nvCxnSpPr>
        <p:spPr>
          <a:xfrm>
            <a:off x="7582535" y="4787265"/>
            <a:ext cx="1301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矩形 327"/>
          <p:cNvSpPr/>
          <p:nvPr/>
        </p:nvSpPr>
        <p:spPr>
          <a:xfrm>
            <a:off x="7711440" y="4960620"/>
            <a:ext cx="452120" cy="396875"/>
          </a:xfrm>
          <a:prstGeom prst="rect">
            <a:avLst/>
          </a:prstGeom>
          <a:solidFill>
            <a:srgbClr val="FECBCB"/>
          </a:solidFill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锡加工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329" name="直接连接符 328"/>
          <p:cNvCxnSpPr/>
          <p:nvPr/>
        </p:nvCxnSpPr>
        <p:spPr>
          <a:xfrm>
            <a:off x="7580630" y="5745480"/>
            <a:ext cx="0" cy="63754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直接连接符 329"/>
          <p:cNvCxnSpPr/>
          <p:nvPr/>
        </p:nvCxnSpPr>
        <p:spPr>
          <a:xfrm>
            <a:off x="4441190" y="5919470"/>
            <a:ext cx="313817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直接连接符 330"/>
          <p:cNvCxnSpPr>
            <a:stCxn id="115" idx="2"/>
          </p:cNvCxnSpPr>
          <p:nvPr/>
        </p:nvCxnSpPr>
        <p:spPr>
          <a:xfrm>
            <a:off x="3274695" y="1749425"/>
            <a:ext cx="0" cy="9144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直接连接符 331"/>
          <p:cNvCxnSpPr>
            <a:stCxn id="2" idx="2"/>
          </p:cNvCxnSpPr>
          <p:nvPr/>
        </p:nvCxnSpPr>
        <p:spPr>
          <a:xfrm>
            <a:off x="778510" y="3651885"/>
            <a:ext cx="0" cy="13335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直接连接符 332"/>
          <p:cNvCxnSpPr>
            <a:stCxn id="2" idx="3"/>
            <a:endCxn id="30" idx="1"/>
          </p:cNvCxnSpPr>
          <p:nvPr/>
        </p:nvCxnSpPr>
        <p:spPr>
          <a:xfrm>
            <a:off x="1316990" y="3476625"/>
            <a:ext cx="40322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直接连接符 333"/>
          <p:cNvCxnSpPr>
            <a:stCxn id="30" idx="3"/>
            <a:endCxn id="65" idx="1"/>
          </p:cNvCxnSpPr>
          <p:nvPr/>
        </p:nvCxnSpPr>
        <p:spPr>
          <a:xfrm>
            <a:off x="2124710" y="3476625"/>
            <a:ext cx="219710" cy="127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直接连接符 334"/>
          <p:cNvCxnSpPr>
            <a:stCxn id="287" idx="3"/>
            <a:endCxn id="328" idx="1"/>
          </p:cNvCxnSpPr>
          <p:nvPr/>
        </p:nvCxnSpPr>
        <p:spPr>
          <a:xfrm flipV="true">
            <a:off x="5422900" y="5159375"/>
            <a:ext cx="2288540" cy="25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直接连接符 337"/>
          <p:cNvCxnSpPr>
            <a:stCxn id="124" idx="3"/>
          </p:cNvCxnSpPr>
          <p:nvPr/>
        </p:nvCxnSpPr>
        <p:spPr>
          <a:xfrm>
            <a:off x="1443990" y="5139055"/>
            <a:ext cx="23685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直接连接符 338"/>
          <p:cNvCxnSpPr>
            <a:stCxn id="157" idx="3"/>
            <a:endCxn id="283" idx="1"/>
          </p:cNvCxnSpPr>
          <p:nvPr/>
        </p:nvCxnSpPr>
        <p:spPr>
          <a:xfrm>
            <a:off x="2599055" y="4600575"/>
            <a:ext cx="228600" cy="825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直接连接符 339"/>
          <p:cNvCxnSpPr/>
          <p:nvPr/>
        </p:nvCxnSpPr>
        <p:spPr>
          <a:xfrm>
            <a:off x="2598420" y="5184140"/>
            <a:ext cx="228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直接连接符 340"/>
          <p:cNvCxnSpPr>
            <a:endCxn id="305" idx="1"/>
          </p:cNvCxnSpPr>
          <p:nvPr/>
        </p:nvCxnSpPr>
        <p:spPr>
          <a:xfrm>
            <a:off x="2599690" y="5839460"/>
            <a:ext cx="243840" cy="381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4959350" y="5745480"/>
            <a:ext cx="2003425" cy="32004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目标企业：中铝洛阳铜加工（洛阳）、海亮股份（诸暨）、金川集团（金昌）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66395" y="4431665"/>
            <a:ext cx="1077595" cy="35115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矿热炉设备：</a:t>
            </a: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华钢炉料有限公司（常州）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1454785" y="5867400"/>
            <a:ext cx="23685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1442085" y="4580890"/>
            <a:ext cx="23685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圆角矩形 2"/>
          <p:cNvSpPr/>
          <p:nvPr/>
        </p:nvSpPr>
        <p:spPr>
          <a:xfrm>
            <a:off x="0" y="5949315"/>
            <a:ext cx="9144000" cy="908685"/>
          </a:xfrm>
          <a:prstGeom prst="roundRect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18" name="文本框 717"/>
          <p:cNvSpPr txBox="true"/>
          <p:nvPr/>
        </p:nvSpPr>
        <p:spPr>
          <a:xfrm>
            <a:off x="5715" y="5941695"/>
            <a:ext cx="9115425" cy="920115"/>
          </a:xfrm>
          <a:prstGeom prst="rect">
            <a:avLst/>
          </a:prstGeom>
          <a:noFill/>
          <a:ln w="6350" cmpd="sng">
            <a:noFill/>
            <a:prstDash val="solid"/>
          </a:ln>
        </p:spPr>
        <p:txBody>
          <a:bodyPr wrap="square" lIns="0" tIns="36195" rIns="0" bIns="36195" rtlCol="0" anchor="t">
            <a:noAutofit/>
          </a:bodyPr>
          <a:lstStyle/>
          <a:p>
            <a:pPr marL="12700" algn="l" rtl="0" eaLnBrk="0">
              <a:lnSpc>
                <a:spcPts val="1080"/>
              </a:lnSpc>
              <a:spcBef>
                <a:spcPts val="1400"/>
              </a:spcBef>
            </a:pPr>
            <a:r>
              <a:rPr lang="zh-CN" altLang="en-US" sz="800" kern="0" spc="20" dirty="0">
                <a:ln>
                  <a:noFill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桂林市新材料产业链：以广西新新桂轮橡胶有限公司、桂林特邦新材料股份有限公司、桂林金格电工电子材料科技有限公司和桂广滑石为龙头企业，共有橡胶制品、超硬材料、金属新材料、滑石、硅基新材料和电工电子材料等产业链，规模企业</a:t>
            </a:r>
            <a:r>
              <a:rPr lang="en-US" altLang="zh-CN" sz="800" kern="0" spc="20" dirty="0" smtClean="0">
                <a:ln>
                  <a:noFill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25</a:t>
            </a:r>
            <a:r>
              <a:rPr lang="zh-CN" altLang="en-US" sz="800" kern="0" spc="20" dirty="0" smtClean="0">
                <a:ln>
                  <a:noFill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家</a:t>
            </a:r>
            <a:r>
              <a:rPr lang="zh-CN" altLang="en-US" sz="800" kern="0" spc="20" dirty="0">
                <a:ln>
                  <a:noFill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，重点企业有：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广西新新桂轮橡胶有限公司、广西桂康新材料有限公司、桂林平钢钢铁有限公司、桂林特邦新材料股份有限公司、桂林金格电工电子材料科技有限公司和桂广滑石</a:t>
            </a:r>
            <a:r>
              <a:rPr lang="zh-CN" altLang="en-US" sz="800" kern="0" spc="20" dirty="0">
                <a:ln>
                  <a:noFill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等。</a:t>
            </a:r>
            <a:r>
              <a:rPr lang="zh-CN" altLang="en-US" sz="800" kern="0" spc="2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202</a:t>
            </a:r>
            <a:r>
              <a:rPr lang="en-US" altLang="zh-CN" sz="800" kern="0" spc="2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4</a:t>
            </a:r>
            <a:r>
              <a:rPr lang="zh-CN" altLang="en-US" sz="800" kern="0" spc="2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年实现规模工业总产值</a:t>
            </a:r>
            <a:r>
              <a:rPr lang="en-US" altLang="zh-CN" sz="800" kern="0" spc="2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96.75</a:t>
            </a:r>
            <a:r>
              <a:rPr lang="zh-CN" altLang="en-US" sz="800" kern="0" spc="2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亿元。</a:t>
            </a:r>
            <a:r>
              <a:rPr lang="zh-CN" altLang="en-US" sz="800" kern="0" spc="20" dirty="0">
                <a:ln>
                  <a:noFill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目前，已经初步形成从上游矿产开发，到中游原材料加工，设计、产品定型等，到下游成品生产销售的较为完整的产业</a:t>
            </a:r>
            <a:r>
              <a:rPr lang="zh-CN" altLang="en-US" sz="800" kern="0" spc="20" dirty="0" smtClean="0">
                <a:ln>
                  <a:noFill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链条。</a:t>
            </a:r>
            <a:r>
              <a:rPr lang="zh-CN" altLang="en-US" sz="800" kern="0" spc="20" dirty="0">
                <a:ln>
                  <a:noFill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产业链缺项、弱项主要集中在上游原材料、中游的产品不够丰富，配套企业偏少等环节。下一步，新材料产业链上游主要围绕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橡胶、铜、银、镉等金属材料；中游主要围绕主要围绕光伏玻璃、新能源电池、下游主要围绕汽车配件、光伏电站等重点缺项、弱项环节招商引资，</a:t>
            </a:r>
            <a:r>
              <a:rPr lang="zh-CN" altLang="en-US" sz="800" kern="0" spc="20" dirty="0" smtClean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抓好龙胜鑫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盛源滑石制品有限公司年加工能力</a:t>
            </a:r>
            <a:r>
              <a:rPr lang="en-US" altLang="zh-CN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万吨滑石尾矿、废渣综合利用项目、中化三环（桂林）航空轮胎有限公司</a:t>
            </a:r>
            <a:r>
              <a:rPr lang="en-US" altLang="zh-CN" sz="800" kern="0" spc="20" dirty="0" smtClean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10</a:t>
            </a:r>
            <a:r>
              <a:rPr lang="zh-CN" altLang="en-US" sz="800" kern="0" spc="20" dirty="0" smtClean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万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条</a:t>
            </a:r>
            <a:r>
              <a:rPr lang="en-US" altLang="zh-CN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/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年高性能民用航空轮胎项目（一期</a:t>
            </a:r>
            <a:r>
              <a:rPr lang="zh-CN" altLang="en-US" sz="800" kern="0" spc="20" dirty="0" smtClean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）、资源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硅基科技产业有限公司中峰镇百亿级硅产业园</a:t>
            </a:r>
            <a:r>
              <a:rPr lang="zh-CN" altLang="en-US" sz="800" kern="0" spc="20" dirty="0" smtClean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项目等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重点项目建设，力争</a:t>
            </a:r>
            <a:r>
              <a:rPr lang="en-US" altLang="zh-CN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2035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年实现规上企业</a:t>
            </a:r>
            <a:r>
              <a:rPr lang="zh-CN" altLang="en-US" sz="800" kern="0" spc="20" dirty="0" smtClean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总产值</a:t>
            </a:r>
            <a:r>
              <a:rPr lang="en-US" altLang="zh-CN" sz="800" kern="0" spc="20" dirty="0" smtClean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500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亿元</a:t>
            </a:r>
            <a:r>
              <a:rPr lang="zh-CN" altLang="en-US" sz="800" kern="0" spc="20" dirty="0">
                <a:ln>
                  <a:noFill/>
                </a:ln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 </a:t>
            </a:r>
            <a:endParaRPr lang="zh-CN" altLang="en-US" sz="800" kern="0" spc="20" dirty="0">
              <a:ln>
                <a:noFill/>
              </a:ln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18" name="矩形 517"/>
          <p:cNvSpPr/>
          <p:nvPr/>
        </p:nvSpPr>
        <p:spPr>
          <a:xfrm>
            <a:off x="96520" y="569595"/>
            <a:ext cx="1517650" cy="178435"/>
          </a:xfrm>
          <a:prstGeom prst="rect">
            <a:avLst/>
          </a:prstGeom>
          <a:solidFill>
            <a:srgbClr val="D4E4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上游</a:t>
            </a:r>
            <a:endParaRPr lang="zh-CN" altLang="en-US" sz="8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19" name="矩形 518"/>
          <p:cNvSpPr/>
          <p:nvPr/>
        </p:nvSpPr>
        <p:spPr>
          <a:xfrm>
            <a:off x="1691640" y="569595"/>
            <a:ext cx="5975350" cy="178435"/>
          </a:xfrm>
          <a:prstGeom prst="rect">
            <a:avLst/>
          </a:prstGeom>
          <a:solidFill>
            <a:srgbClr val="9ACC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中游</a:t>
            </a:r>
            <a:endParaRPr lang="zh-CN" altLang="en-US" sz="8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20" name="矩形 519"/>
          <p:cNvSpPr/>
          <p:nvPr/>
        </p:nvSpPr>
        <p:spPr>
          <a:xfrm>
            <a:off x="7740015" y="569595"/>
            <a:ext cx="1374140" cy="159385"/>
          </a:xfrm>
          <a:prstGeom prst="rect">
            <a:avLst/>
          </a:prstGeom>
          <a:solidFill>
            <a:srgbClr val="B8DC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下游</a:t>
            </a:r>
            <a:endParaRPr lang="zh-CN" altLang="en-US" sz="8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21" name="textbox 60"/>
          <p:cNvSpPr/>
          <p:nvPr/>
        </p:nvSpPr>
        <p:spPr>
          <a:xfrm>
            <a:off x="7215505" y="379095"/>
            <a:ext cx="1181100" cy="135890"/>
          </a:xfrm>
          <a:prstGeom prst="rect">
            <a:avLst/>
          </a:prstGeom>
          <a:solidFill>
            <a:srgbClr val="CFFD67"/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true"/>
          <a:lstStyle/>
          <a:p>
            <a:pPr algn="l" rtl="0" eaLnBrk="0">
              <a:lnSpc>
                <a:spcPct val="77000"/>
              </a:lnSpc>
            </a:pPr>
            <a:r>
              <a:rPr sz="700" kern="0" spc="4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在谈项目(企业)、</a:t>
            </a:r>
            <a:r>
              <a:rPr sz="700" kern="0" spc="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拟建项目</a:t>
            </a:r>
            <a:endParaRPr sz="700" kern="0" spc="3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22" name="textbox 82"/>
          <p:cNvSpPr/>
          <p:nvPr/>
        </p:nvSpPr>
        <p:spPr>
          <a:xfrm>
            <a:off x="5078730" y="379095"/>
            <a:ext cx="1017270" cy="135890"/>
          </a:xfrm>
          <a:prstGeom prst="rect">
            <a:avLst/>
          </a:prstGeom>
          <a:solidFill>
            <a:srgbClr val="FCE599"/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true"/>
          <a:lstStyle/>
          <a:p>
            <a:pPr algn="l" rtl="0" eaLnBrk="0">
              <a:lnSpc>
                <a:spcPct val="90000"/>
              </a:lnSpc>
            </a:pPr>
            <a:r>
              <a:rPr sz="700" kern="0" spc="-8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已有产业链环节、落地企业</a:t>
            </a:r>
            <a:endParaRPr sz="700" kern="0" spc="-8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23" name="textbox 88"/>
          <p:cNvSpPr/>
          <p:nvPr/>
        </p:nvSpPr>
        <p:spPr>
          <a:xfrm>
            <a:off x="6181090" y="379095"/>
            <a:ext cx="949960" cy="135890"/>
          </a:xfrm>
          <a:prstGeom prst="rect">
            <a:avLst/>
          </a:prstGeom>
          <a:solidFill>
            <a:srgbClr val="FDCDCC"/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 anchor="ctr" anchorCtr="true"/>
          <a:lstStyle/>
          <a:p>
            <a:pPr algn="l" rtl="0" eaLnBrk="0">
              <a:lnSpc>
                <a:spcPct val="85000"/>
              </a:lnSpc>
            </a:pPr>
            <a:r>
              <a:rPr sz="700" kern="0" spc="-7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重点补链环节、目标企业</a:t>
            </a:r>
            <a:endParaRPr sz="700" kern="0" spc="-7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24" name="矩形 523"/>
          <p:cNvSpPr/>
          <p:nvPr/>
        </p:nvSpPr>
        <p:spPr>
          <a:xfrm>
            <a:off x="180340" y="3439795"/>
            <a:ext cx="549275" cy="205740"/>
          </a:xfrm>
          <a:prstGeom prst="rect">
            <a:avLst/>
          </a:prstGeom>
          <a:solidFill>
            <a:srgbClr val="FCE59A"/>
          </a:solidFill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石英砂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25" name="矩形 524"/>
          <p:cNvSpPr/>
          <p:nvPr/>
        </p:nvSpPr>
        <p:spPr>
          <a:xfrm>
            <a:off x="255905" y="5252720"/>
            <a:ext cx="751205" cy="28130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银、镉、镍、铜等金属材料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27" name="矩形 526"/>
          <p:cNvSpPr/>
          <p:nvPr/>
        </p:nvSpPr>
        <p:spPr>
          <a:xfrm>
            <a:off x="8301990" y="2637790"/>
            <a:ext cx="812165" cy="19494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true">
            <a:noAutofit/>
          </a:bodyPr>
          <a:lstStyle/>
          <a:p>
            <a:pPr lvl="0" algn="ctr" eaLnBrk="0">
              <a:lnSpc>
                <a:spcPct val="79000"/>
              </a:lnSpc>
              <a:buClrTx/>
              <a:buSzTx/>
              <a:buFontTx/>
            </a:pPr>
            <a:r>
              <a:rPr 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中航特种玻璃</a:t>
            </a:r>
            <a:r>
              <a:rPr lang="en-US" alt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(</a:t>
            </a:r>
            <a:r>
              <a:rPr 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深圳</a:t>
            </a:r>
            <a:r>
              <a:rPr lang="en-US" alt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)</a:t>
            </a:r>
            <a:endParaRPr lang="en-US" altLang="zh-CN" sz="7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528" name="直接连接符 527"/>
          <p:cNvCxnSpPr/>
          <p:nvPr/>
        </p:nvCxnSpPr>
        <p:spPr>
          <a:xfrm>
            <a:off x="727075" y="3566160"/>
            <a:ext cx="826135" cy="0"/>
          </a:xfrm>
          <a:prstGeom prst="line">
            <a:avLst/>
          </a:prstGeom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29" name="矩形 528"/>
          <p:cNvSpPr/>
          <p:nvPr/>
        </p:nvSpPr>
        <p:spPr>
          <a:xfrm>
            <a:off x="5179695" y="4342765"/>
            <a:ext cx="2341245" cy="170180"/>
          </a:xfrm>
          <a:prstGeom prst="rect">
            <a:avLst/>
          </a:prstGeom>
          <a:solidFill>
            <a:srgbClr val="CDFE6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endParaRPr lang="zh-CN" sz="800" b="1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西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美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恒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达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矿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业（西安市）、中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景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润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控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股（合肥）</a:t>
            </a:r>
            <a:endParaRPr lang="zh-CN" alt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30" name="矩形 529"/>
          <p:cNvSpPr/>
          <p:nvPr/>
        </p:nvSpPr>
        <p:spPr>
          <a:xfrm>
            <a:off x="3987165" y="2718435"/>
            <a:ext cx="487680" cy="273050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光伏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玻璃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31" name="矩形 530"/>
          <p:cNvSpPr/>
          <p:nvPr/>
        </p:nvSpPr>
        <p:spPr>
          <a:xfrm>
            <a:off x="5937885" y="2560320"/>
            <a:ext cx="1723390" cy="657860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l" rtl="0" eaLnBrk="0">
              <a:lnSpc>
                <a:spcPct val="95000"/>
              </a:lnSpc>
            </a:pPr>
            <a:r>
              <a:rPr lang="en-US" altLang="zh-CN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、浮法玻璃</a:t>
            </a:r>
            <a:r>
              <a:rPr lang="en-US" altLang="zh-CN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altLang="en-US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zh-CN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万顺新材（汕头）；</a:t>
            </a:r>
            <a:r>
              <a:rPr lang="en-US" altLang="zh-CN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、防火玻璃：信义玻璃（香港）</a:t>
            </a:r>
            <a:r>
              <a:rPr lang="en-US" altLang="zh-CN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 3</a:t>
            </a:r>
            <a:r>
              <a:rPr lang="zh-CN" altLang="en-US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、光伏玻璃：晶科能源（上饶）</a:t>
            </a:r>
            <a:r>
              <a:rPr lang="en-US" altLang="zh-CN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 4</a:t>
            </a:r>
            <a:r>
              <a:rPr lang="zh-CN" altLang="en-US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、薄膜太阳能玻璃：凯盛光伏（蚌埠）；</a:t>
            </a:r>
            <a:r>
              <a:rPr lang="en-US" altLang="zh-CN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zh-CN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中性硼硅药用玻璃：山东药玻（淄博）</a:t>
            </a:r>
            <a:r>
              <a:rPr lang="en-US" altLang="zh-CN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;6</a:t>
            </a:r>
            <a:r>
              <a:rPr lang="zh-CN" altLang="en-US" sz="700" kern="0" spc="-6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、薄膜太阳能玻璃：‌福莱特玻璃集团</a:t>
            </a:r>
            <a:endParaRPr lang="zh-CN" altLang="en-US" sz="700" kern="0" spc="-6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32" name="矩形 531"/>
          <p:cNvSpPr/>
          <p:nvPr/>
        </p:nvSpPr>
        <p:spPr>
          <a:xfrm>
            <a:off x="7802880" y="2887345"/>
            <a:ext cx="687070" cy="24892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0" tIns="17780" rIns="0" bIns="0" numCol="1" spcCol="0" rtlCol="0" fromWordArt="false" anchor="ctr" anchorCtr="true" forceAA="false" compatLnSpc="true">
            <a:noAutofit/>
          </a:bodyPr>
          <a:lstStyle/>
          <a:p>
            <a:pPr lvl="0" algn="ctr" eaLnBrk="0">
              <a:lnSpc>
                <a:spcPct val="79000"/>
              </a:lnSpc>
              <a:buClrTx/>
              <a:buSzTx/>
              <a:buFontTx/>
            </a:pPr>
            <a:r>
              <a:rPr lang="zh-CN" sz="6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光伏电站（含海上光伏电站）</a:t>
            </a:r>
            <a:endParaRPr lang="zh-CN" sz="6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33" name="矩形 532"/>
          <p:cNvSpPr/>
          <p:nvPr/>
        </p:nvSpPr>
        <p:spPr>
          <a:xfrm>
            <a:off x="7802880" y="2637790"/>
            <a:ext cx="499745" cy="19494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0" tIns="17780" rIns="0" bIns="0" numCol="1" spcCol="0" rtlCol="0" fromWordArt="false" anchor="ctr" anchorCtr="true" forceAA="false" compatLnSpc="true">
            <a:noAutofit/>
          </a:bodyPr>
          <a:lstStyle/>
          <a:p>
            <a:pPr lvl="0" algn="ctr" eaLnBrk="0">
              <a:lnSpc>
                <a:spcPct val="79000"/>
              </a:lnSpc>
              <a:buClrTx/>
              <a:buSzTx/>
              <a:buFontTx/>
            </a:pPr>
            <a:r>
              <a:rPr 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航空、航天玻璃</a:t>
            </a:r>
            <a:endParaRPr lang="zh-CN" sz="7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34" name="矩形 533"/>
          <p:cNvSpPr/>
          <p:nvPr/>
        </p:nvSpPr>
        <p:spPr>
          <a:xfrm>
            <a:off x="8490585" y="2887345"/>
            <a:ext cx="607695" cy="24955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0" tIns="0" rIns="0" bIns="0" numCol="1" spcCol="0" rtlCol="0" fromWordArt="false" anchor="ctr" anchorCtr="true" forceAA="false" compatLnSpc="true">
            <a:noAutofit/>
          </a:bodyPr>
          <a:lstStyle/>
          <a:p>
            <a:pPr lvl="0" algn="ctr" eaLnBrk="0">
              <a:lnSpc>
                <a:spcPct val="79000"/>
              </a:lnSpc>
              <a:buClrTx/>
              <a:buSzTx/>
              <a:buFontTx/>
            </a:pPr>
            <a:r>
              <a:rPr 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中晖光伏</a:t>
            </a:r>
            <a:r>
              <a:rPr lang="en-US" alt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(</a:t>
            </a:r>
            <a:r>
              <a:rPr 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常熟</a:t>
            </a:r>
            <a:r>
              <a:rPr lang="en-US" alt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)</a:t>
            </a:r>
            <a:endParaRPr lang="en-US" altLang="zh-CN" sz="7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35" name="矩形 534"/>
          <p:cNvSpPr/>
          <p:nvPr/>
        </p:nvSpPr>
        <p:spPr>
          <a:xfrm>
            <a:off x="3658235" y="3239135"/>
            <a:ext cx="1843405" cy="273050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1755" tIns="46990" rIns="90170" bIns="4699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安徽得力（凤阳）、溢彩玻璃（六安）、巨华晶科技（天津）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36" name="文本框 535"/>
          <p:cNvSpPr txBox="true"/>
          <p:nvPr/>
        </p:nvSpPr>
        <p:spPr>
          <a:xfrm>
            <a:off x="7803515" y="3238500"/>
            <a:ext cx="490855" cy="26289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txBody>
          <a:bodyPr wrap="square" lIns="0" tIns="36195" rIns="0" bIns="53975" rtlCol="0" anchor="t">
            <a:noAutofit/>
          </a:bodyPr>
          <a:lstStyle/>
          <a:p>
            <a:pPr marL="12700" algn="ctr" rtl="0" eaLnBrk="0">
              <a:lnSpc>
                <a:spcPct val="96000"/>
              </a:lnSpc>
              <a:spcBef>
                <a:spcPts val="1495"/>
              </a:spcBef>
            </a:pPr>
            <a:r>
              <a:rPr lang="zh-CN" altLang="en-US" sz="800" kern="0" spc="20" dirty="0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家居用品</a:t>
            </a:r>
            <a:endParaRPr lang="zh-CN" altLang="en-US" sz="800" kern="0" spc="20" dirty="0">
              <a:solidFill>
                <a:schemeClr val="tx1"/>
              </a:solidFill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40" name="矩形 539"/>
          <p:cNvSpPr/>
          <p:nvPr/>
        </p:nvSpPr>
        <p:spPr>
          <a:xfrm>
            <a:off x="2686050" y="4457065"/>
            <a:ext cx="2493010" cy="332105"/>
          </a:xfrm>
          <a:prstGeom prst="rect">
            <a:avLst/>
          </a:prstGeom>
          <a:solidFill>
            <a:srgbClr val="FCE59A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36195" bIns="0" rtlCol="0" anchor="ctr" anchorCtr="true">
            <a:noAutofit/>
          </a:bodyPr>
          <a:lstStyle/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地德新材料、兴泰石英、金通矿业、天盛新型材料、卓原新型材料、鸿霖矿业、日升石英等</a:t>
            </a:r>
            <a:endParaRPr lang="zh-CN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41" name="矩形 540"/>
          <p:cNvSpPr/>
          <p:nvPr/>
        </p:nvSpPr>
        <p:spPr>
          <a:xfrm>
            <a:off x="5179695" y="4512945"/>
            <a:ext cx="2340610" cy="335915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36195" bIns="0" rtlCol="0" anchor="ctr" anchorCtr="true">
            <a:noAutofit/>
          </a:bodyPr>
          <a:lstStyle/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800" kern="3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中旗新材、中迅石英石、万峰石材、必图 新材、戈兰迪股份、赫峰集团、安徽弗仕通等</a:t>
            </a:r>
            <a:endParaRPr lang="zh-CN" sz="800" kern="3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43" name="矩形 542"/>
          <p:cNvSpPr/>
          <p:nvPr/>
        </p:nvSpPr>
        <p:spPr>
          <a:xfrm>
            <a:off x="2581275" y="2650490"/>
            <a:ext cx="3300095" cy="43815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545" name="直接连接符 544"/>
          <p:cNvCxnSpPr/>
          <p:nvPr/>
        </p:nvCxnSpPr>
        <p:spPr>
          <a:xfrm>
            <a:off x="6913880" y="5461635"/>
            <a:ext cx="8255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6" name="直接连接符 545"/>
          <p:cNvCxnSpPr/>
          <p:nvPr/>
        </p:nvCxnSpPr>
        <p:spPr>
          <a:xfrm>
            <a:off x="2627630" y="5503545"/>
            <a:ext cx="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47" name="矩形 546"/>
          <p:cNvSpPr/>
          <p:nvPr/>
        </p:nvSpPr>
        <p:spPr>
          <a:xfrm>
            <a:off x="3131820" y="5252720"/>
            <a:ext cx="576580" cy="28194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桂林金格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（七星）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48" name="矩形 547"/>
          <p:cNvSpPr/>
          <p:nvPr/>
        </p:nvSpPr>
        <p:spPr>
          <a:xfrm>
            <a:off x="3902710" y="5252720"/>
            <a:ext cx="657225" cy="320675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PP/PI/PET/</a:t>
            </a: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锂电池隔膜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49" name="矩形 548"/>
          <p:cNvSpPr/>
          <p:nvPr/>
        </p:nvSpPr>
        <p:spPr>
          <a:xfrm>
            <a:off x="2777490" y="3239135"/>
            <a:ext cx="880110" cy="27241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铭浩玻璃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（灵川）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50" name="矩形 549"/>
          <p:cNvSpPr/>
          <p:nvPr/>
        </p:nvSpPr>
        <p:spPr>
          <a:xfrm>
            <a:off x="179705" y="1268730"/>
            <a:ext cx="803910" cy="243840"/>
          </a:xfrm>
          <a:prstGeom prst="rect">
            <a:avLst/>
          </a:prstGeom>
          <a:solidFill>
            <a:srgbClr val="FCE59A"/>
          </a:solidFill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滑石矿山开采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51" name="文本框 550"/>
          <p:cNvSpPr txBox="true"/>
          <p:nvPr/>
        </p:nvSpPr>
        <p:spPr>
          <a:xfrm>
            <a:off x="180340" y="2638425"/>
            <a:ext cx="1183005" cy="215900"/>
          </a:xfrm>
          <a:prstGeom prst="rect">
            <a:avLst/>
          </a:prstGeom>
          <a:noFill/>
          <a:ln w="6350">
            <a:noFill/>
          </a:ln>
        </p:spPr>
        <p:txBody>
          <a:bodyPr wrap="square" lIns="36195" tIns="36195" rIns="36195" bIns="36195" rtlCol="0" anchor="t">
            <a:noAutofit/>
          </a:bodyPr>
          <a:lstStyle/>
          <a:p>
            <a:pPr marL="12700" algn="l" rtl="0" eaLnBrk="0">
              <a:lnSpc>
                <a:spcPct val="96000"/>
              </a:lnSpc>
              <a:spcBef>
                <a:spcPts val="1495"/>
              </a:spcBef>
            </a:pPr>
            <a:r>
              <a:rPr lang="zh-CN" altLang="en-US" sz="1000" b="1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硅基新材料产业链</a:t>
            </a:r>
            <a:endParaRPr lang="zh-CN" altLang="en-US" sz="1000" b="1" kern="0" spc="20" dirty="0">
              <a:solidFill>
                <a:schemeClr val="tx1"/>
              </a:solidFill>
              <a:latin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52" name="矩形 551"/>
          <p:cNvSpPr/>
          <p:nvPr/>
        </p:nvSpPr>
        <p:spPr>
          <a:xfrm>
            <a:off x="1726565" y="2774315"/>
            <a:ext cx="751205" cy="25209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民用专业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玻璃制品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53" name="矩形 552"/>
          <p:cNvSpPr/>
          <p:nvPr/>
        </p:nvSpPr>
        <p:spPr>
          <a:xfrm>
            <a:off x="1726565" y="3238500"/>
            <a:ext cx="738505" cy="27305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高端日用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玻璃器皿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57" name="矩形 556"/>
          <p:cNvSpPr/>
          <p:nvPr/>
        </p:nvSpPr>
        <p:spPr>
          <a:xfrm>
            <a:off x="1731645" y="4500245"/>
            <a:ext cx="666750" cy="193675"/>
          </a:xfrm>
          <a:prstGeom prst="rect">
            <a:avLst/>
          </a:prstGeom>
          <a:solidFill>
            <a:srgbClr val="FCE59A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石英板材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58" name="矩形 557"/>
          <p:cNvSpPr/>
          <p:nvPr/>
        </p:nvSpPr>
        <p:spPr>
          <a:xfrm>
            <a:off x="1731645" y="5252085"/>
            <a:ext cx="1308735" cy="28194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银基触点材料、中高压铜基触点材料、热固性绝缘材料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59" name="矩形 558"/>
          <p:cNvSpPr/>
          <p:nvPr/>
        </p:nvSpPr>
        <p:spPr>
          <a:xfrm>
            <a:off x="5273040" y="2706370"/>
            <a:ext cx="590550" cy="283210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7780" tIns="17780" rIns="17780" bIns="1778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l" rtl="0" eaLnBrk="0">
              <a:lnSpc>
                <a:spcPct val="9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薄膜太阳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l" rtl="0" eaLnBrk="0">
              <a:lnSpc>
                <a:spcPct val="9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能玻璃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dist" rtl="0" eaLnBrk="0">
              <a:lnSpc>
                <a:spcPct val="99000"/>
              </a:lnSpc>
            </a:pP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60" name="矩形 559"/>
          <p:cNvSpPr/>
          <p:nvPr/>
        </p:nvSpPr>
        <p:spPr>
          <a:xfrm>
            <a:off x="4577715" y="2717800"/>
            <a:ext cx="601345" cy="272415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lstStyle/>
          <a:p>
            <a:pPr algn="dist" rtl="0" eaLnBrk="0" fontAlgn="t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中性硼硅药用玻璃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61" name="矩形 560"/>
          <p:cNvSpPr/>
          <p:nvPr/>
        </p:nvSpPr>
        <p:spPr>
          <a:xfrm>
            <a:off x="2677160" y="2717800"/>
            <a:ext cx="573405" cy="26098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浮法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玻璃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62" name="矩形 561"/>
          <p:cNvSpPr/>
          <p:nvPr/>
        </p:nvSpPr>
        <p:spPr>
          <a:xfrm>
            <a:off x="3331845" y="2717165"/>
            <a:ext cx="556260" cy="274320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防火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玻璃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63" name="矩形 562"/>
          <p:cNvSpPr/>
          <p:nvPr/>
        </p:nvSpPr>
        <p:spPr>
          <a:xfrm>
            <a:off x="1717675" y="1031875"/>
            <a:ext cx="544830" cy="23177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滑石块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64" name="矩形 563"/>
          <p:cNvSpPr/>
          <p:nvPr/>
        </p:nvSpPr>
        <p:spPr>
          <a:xfrm>
            <a:off x="1717675" y="1557020"/>
            <a:ext cx="544830" cy="21018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滑石笔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65" name="矩形 564"/>
          <p:cNvSpPr/>
          <p:nvPr/>
        </p:nvSpPr>
        <p:spPr>
          <a:xfrm>
            <a:off x="2710180" y="1336040"/>
            <a:ext cx="567055" cy="19748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滑石粉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66" name="矩形 565"/>
          <p:cNvSpPr/>
          <p:nvPr/>
        </p:nvSpPr>
        <p:spPr>
          <a:xfrm>
            <a:off x="3470910" y="1181735"/>
            <a:ext cx="1883410" cy="57531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3975" tIns="53975" rIns="0" bIns="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龙广滑石（龙胜）、华美滑石（龙胜）、桂广滑石（龙胜）、正大粉体科技、鑫盛源滑石（龙胜）、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l" rtl="0" eaLnBrk="0">
              <a:lnSpc>
                <a:spcPct val="79000"/>
              </a:lnSpc>
            </a:pP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67" name="矩形 566"/>
          <p:cNvSpPr/>
          <p:nvPr/>
        </p:nvSpPr>
        <p:spPr>
          <a:xfrm>
            <a:off x="179705" y="1668145"/>
            <a:ext cx="941705" cy="39941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上朗滑石矿、团包岭滑石矿、粮仓坪滑石矿等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68" name="文本框 567"/>
          <p:cNvSpPr txBox="true"/>
          <p:nvPr/>
        </p:nvSpPr>
        <p:spPr>
          <a:xfrm>
            <a:off x="2398395" y="1256030"/>
            <a:ext cx="428625" cy="154940"/>
          </a:xfrm>
          <a:prstGeom prst="rect">
            <a:avLst/>
          </a:prstGeom>
          <a:noFill/>
        </p:spPr>
        <p:txBody>
          <a:bodyPr wrap="square" lIns="36195" tIns="36195" rIns="36195" bIns="36195" rtlCol="0" anchor="t">
            <a:noAutofit/>
          </a:bodyPr>
          <a:lstStyle/>
          <a:p>
            <a:pPr marL="12700" algn="l" rtl="0" eaLnBrk="0">
              <a:lnSpc>
                <a:spcPct val="96000"/>
              </a:lnSpc>
              <a:spcBef>
                <a:spcPts val="1495"/>
              </a:spcBef>
            </a:pPr>
            <a:r>
              <a:rPr lang="zh-CN" altLang="en-US" sz="900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选矿提纯</a:t>
            </a:r>
            <a:endParaRPr lang="zh-CN" altLang="en-US" sz="900" kern="0" spc="20" dirty="0">
              <a:solidFill>
                <a:schemeClr val="tx1"/>
              </a:solidFill>
              <a:latin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69" name="矩形 568"/>
          <p:cNvSpPr/>
          <p:nvPr/>
        </p:nvSpPr>
        <p:spPr>
          <a:xfrm>
            <a:off x="5354320" y="1181100"/>
            <a:ext cx="1877060" cy="578485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7780" tIns="0" rIns="17780" bIns="0" rtlCol="0" anchor="ctr" anchorCtr="true">
            <a:noAutofit/>
          </a:bodyPr>
          <a:lstStyle/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宇星阻燃新材料（梅州）、冠豪高新（湛江）、金发科技（广州）、嘉宝莉化工集团（江门）</a:t>
            </a:r>
            <a:endParaRPr lang="zh-CN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70" name="矩形 569"/>
          <p:cNvSpPr/>
          <p:nvPr/>
        </p:nvSpPr>
        <p:spPr>
          <a:xfrm>
            <a:off x="7806690" y="3589020"/>
            <a:ext cx="481965" cy="21145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太阳能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电池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71" name="矩形 570"/>
          <p:cNvSpPr/>
          <p:nvPr/>
        </p:nvSpPr>
        <p:spPr>
          <a:xfrm>
            <a:off x="8232775" y="3589020"/>
            <a:ext cx="809625" cy="21145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36195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晶澳科技（北京）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72" name="矩形 571"/>
          <p:cNvSpPr/>
          <p:nvPr/>
        </p:nvSpPr>
        <p:spPr>
          <a:xfrm>
            <a:off x="7812405" y="3879850"/>
            <a:ext cx="481965" cy="22542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36195" rIns="0" bIns="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光学玻璃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73" name="矩形 572"/>
          <p:cNvSpPr/>
          <p:nvPr/>
        </p:nvSpPr>
        <p:spPr>
          <a:xfrm>
            <a:off x="8295005" y="3879850"/>
            <a:ext cx="802640" cy="22542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36195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水晶光电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（台州）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74" name="矩形 573"/>
          <p:cNvSpPr/>
          <p:nvPr/>
        </p:nvSpPr>
        <p:spPr>
          <a:xfrm>
            <a:off x="2581275" y="3588385"/>
            <a:ext cx="3300095" cy="4025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75" name="矩形 574"/>
          <p:cNvSpPr/>
          <p:nvPr/>
        </p:nvSpPr>
        <p:spPr>
          <a:xfrm>
            <a:off x="1731645" y="3645535"/>
            <a:ext cx="751205" cy="28765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中高端应用硅基新材料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76" name="矩形 575"/>
          <p:cNvSpPr/>
          <p:nvPr/>
        </p:nvSpPr>
        <p:spPr>
          <a:xfrm>
            <a:off x="4716145" y="3646805"/>
            <a:ext cx="527685" cy="254635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lstStyle/>
          <a:p>
            <a:pPr algn="dist" rtl="0" eaLnBrk="0" fontAlgn="t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高纯石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dist" rtl="0" eaLnBrk="0" fontAlgn="t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英管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77" name="矩形 576"/>
          <p:cNvSpPr/>
          <p:nvPr/>
        </p:nvSpPr>
        <p:spPr>
          <a:xfrm>
            <a:off x="2628265" y="3641725"/>
            <a:ext cx="387350" cy="288925"/>
          </a:xfrm>
          <a:prstGeom prst="rect">
            <a:avLst/>
          </a:prstGeom>
          <a:solidFill>
            <a:srgbClr val="FDCDCC"/>
          </a:solidFill>
          <a:ln w="63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石英</a:t>
            </a:r>
            <a:endParaRPr lang="zh-CN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板材</a:t>
            </a:r>
            <a:endParaRPr lang="zh-CN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78" name="矩形 577"/>
          <p:cNvSpPr/>
          <p:nvPr/>
        </p:nvSpPr>
        <p:spPr>
          <a:xfrm>
            <a:off x="3091180" y="3645535"/>
            <a:ext cx="408305" cy="285115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7780" tIns="0" rIns="1778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石英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坩埚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79" name="矩形 578"/>
          <p:cNvSpPr/>
          <p:nvPr/>
        </p:nvSpPr>
        <p:spPr>
          <a:xfrm>
            <a:off x="3608070" y="3644900"/>
            <a:ext cx="461645" cy="27241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46990" rIns="36195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高纯石英锭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80" name="矩形 579"/>
          <p:cNvSpPr/>
          <p:nvPr/>
        </p:nvSpPr>
        <p:spPr>
          <a:xfrm>
            <a:off x="5308600" y="3647440"/>
            <a:ext cx="487680" cy="26543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170" tIns="46990" rIns="90170" bIns="4699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光学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dist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玻璃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81" name="矩形 580"/>
          <p:cNvSpPr/>
          <p:nvPr/>
        </p:nvSpPr>
        <p:spPr>
          <a:xfrm>
            <a:off x="5941695" y="3439795"/>
            <a:ext cx="1725295" cy="805815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true">
            <a:noAutofit/>
          </a:bodyPr>
          <a:lstStyle/>
          <a:p>
            <a:pPr algn="l" rtl="0" eaLnBrk="0">
              <a:lnSpc>
                <a:spcPct val="95000"/>
              </a:lnSpc>
            </a:pP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、石英板材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万顺新材（汕头）；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、石英坩埚：石英股份（连云港）；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、高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纯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石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英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锭：长飞石英（武汉）；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4.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高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纯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硅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微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粉：联瑞新材（连云港）；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、高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纯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石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英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管：菲利华（荆州）；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光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学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玻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璃：戈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碧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迦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光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电</a:t>
            </a:r>
            <a:r>
              <a:rPr lang="en-US" alt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7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科技（宜昌）</a:t>
            </a:r>
            <a:endParaRPr lang="zh-CN" sz="7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82" name="矩形 581"/>
          <p:cNvSpPr/>
          <p:nvPr/>
        </p:nvSpPr>
        <p:spPr>
          <a:xfrm>
            <a:off x="4207510" y="3646170"/>
            <a:ext cx="438785" cy="266065"/>
          </a:xfrm>
          <a:prstGeom prst="rect">
            <a:avLst/>
          </a:prstGeom>
          <a:solidFill>
            <a:srgbClr val="CDFE6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17780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endParaRPr lang="zh-CN" sz="900" b="1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algn="ctr" rtl="0" eaLnBrk="0">
              <a:lnSpc>
                <a:spcPct val="79000"/>
              </a:lnSpc>
            </a:pPr>
            <a:r>
              <a:rPr lang="zh-CN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高纯硅微粉</a:t>
            </a:r>
            <a:endParaRPr lang="zh-CN" altLang="zh-CN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83" name="矩形 582"/>
          <p:cNvSpPr/>
          <p:nvPr/>
        </p:nvSpPr>
        <p:spPr>
          <a:xfrm>
            <a:off x="3802380" y="4032250"/>
            <a:ext cx="1797050" cy="283845"/>
          </a:xfrm>
          <a:prstGeom prst="rect">
            <a:avLst/>
          </a:prstGeom>
          <a:solidFill>
            <a:srgbClr val="CDFE6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中景润控股年产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万吨高纯度超细硅微粉生产线（灌阳）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584" name="直接箭头连接符 583"/>
          <p:cNvCxnSpPr>
            <a:stCxn id="582" idx="2"/>
          </p:cNvCxnSpPr>
          <p:nvPr/>
        </p:nvCxnSpPr>
        <p:spPr>
          <a:xfrm>
            <a:off x="4427220" y="3912235"/>
            <a:ext cx="0" cy="106680"/>
          </a:xfrm>
          <a:prstGeom prst="straightConnector1">
            <a:avLst/>
          </a:prstGeom>
          <a:ln w="6350">
            <a:solidFill>
              <a:schemeClr val="tx1"/>
            </a:solidFill>
            <a:tailEnd type="triangle" w="sm" len="sm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85" name="矩形 584"/>
          <p:cNvSpPr/>
          <p:nvPr/>
        </p:nvSpPr>
        <p:spPr>
          <a:xfrm>
            <a:off x="7811770" y="4225290"/>
            <a:ext cx="480060" cy="23241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高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端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装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饰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86" name="矩形 585"/>
          <p:cNvSpPr/>
          <p:nvPr/>
        </p:nvSpPr>
        <p:spPr>
          <a:xfrm>
            <a:off x="7811770" y="4572000"/>
            <a:ext cx="480060" cy="21717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电光源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04" name="文本框 603"/>
          <p:cNvSpPr txBox="true"/>
          <p:nvPr/>
        </p:nvSpPr>
        <p:spPr>
          <a:xfrm>
            <a:off x="100965" y="4958715"/>
            <a:ext cx="1059180" cy="191135"/>
          </a:xfrm>
          <a:prstGeom prst="rect">
            <a:avLst/>
          </a:prstGeom>
          <a:noFill/>
          <a:ln w="6350" cmpd="sng">
            <a:noFill/>
            <a:prstDash val="solid"/>
          </a:ln>
        </p:spPr>
        <p:txBody>
          <a:bodyPr wrap="square" lIns="0" tIns="36195" rIns="0" bIns="36195" rtlCol="0" anchor="t">
            <a:noAutofit/>
          </a:bodyPr>
          <a:lstStyle/>
          <a:p>
            <a:pPr marL="12700" algn="l" rtl="0" eaLnBrk="0">
              <a:lnSpc>
                <a:spcPct val="96000"/>
              </a:lnSpc>
              <a:spcBef>
                <a:spcPts val="1495"/>
              </a:spcBef>
            </a:pPr>
            <a:r>
              <a:rPr lang="zh-CN" altLang="en-US" sz="1000" b="1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电子材料产业链</a:t>
            </a:r>
            <a:endParaRPr lang="zh-CN" altLang="en-US" sz="1000" b="1" kern="0" spc="20" dirty="0">
              <a:solidFill>
                <a:schemeClr val="tx1"/>
              </a:solidFill>
              <a:latin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05" name="矩形 604"/>
          <p:cNvSpPr/>
          <p:nvPr/>
        </p:nvSpPr>
        <p:spPr>
          <a:xfrm>
            <a:off x="5599430" y="5154295"/>
            <a:ext cx="1819910" cy="570230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l" rtl="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、PP/PI/PET/锂电池隔膜：江苏汇丰（泰州）；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、电器设备：正泰电器（乐清）；</a:t>
            </a:r>
            <a:r>
              <a:rPr lang="en-US" altLang="zh-CN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检测：中国中车（北京）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06" name="矩形 605"/>
          <p:cNvSpPr/>
          <p:nvPr/>
        </p:nvSpPr>
        <p:spPr>
          <a:xfrm>
            <a:off x="7812405" y="4938395"/>
            <a:ext cx="457200" cy="28638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民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用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电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器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产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品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07" name="矩形 606"/>
          <p:cNvSpPr/>
          <p:nvPr/>
        </p:nvSpPr>
        <p:spPr>
          <a:xfrm>
            <a:off x="8269605" y="4937760"/>
            <a:ext cx="827405" cy="28638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电力电容（七星）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08" name="矩形 607"/>
          <p:cNvSpPr/>
          <p:nvPr/>
        </p:nvSpPr>
        <p:spPr>
          <a:xfrm>
            <a:off x="8267065" y="5224780"/>
            <a:ext cx="831215" cy="23685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美的集团（佛山）</a:t>
            </a:r>
            <a:endParaRPr 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09" name="矩形 608"/>
          <p:cNvSpPr/>
          <p:nvPr/>
        </p:nvSpPr>
        <p:spPr>
          <a:xfrm>
            <a:off x="3802380" y="5149215"/>
            <a:ext cx="1702435" cy="57531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10" name="矩形 609"/>
          <p:cNvSpPr/>
          <p:nvPr/>
        </p:nvSpPr>
        <p:spPr>
          <a:xfrm>
            <a:off x="4643755" y="5252720"/>
            <a:ext cx="356235" cy="320040"/>
          </a:xfrm>
          <a:prstGeom prst="rect">
            <a:avLst/>
          </a:prstGeom>
          <a:solidFill>
            <a:srgbClr val="FECBCB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dist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电器设备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11" name="矩形 610"/>
          <p:cNvSpPr/>
          <p:nvPr/>
        </p:nvSpPr>
        <p:spPr>
          <a:xfrm>
            <a:off x="5076190" y="5252720"/>
            <a:ext cx="356235" cy="31940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检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测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53" name="矩形 652"/>
          <p:cNvSpPr/>
          <p:nvPr/>
        </p:nvSpPr>
        <p:spPr>
          <a:xfrm>
            <a:off x="4577080" y="4937760"/>
            <a:ext cx="927735" cy="149860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36195" rIns="0" bIns="36195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altLang="en-US" sz="900" kern="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桂林赛盟（七星）</a:t>
            </a:r>
            <a:endParaRPr lang="zh-CN" altLang="en-US" sz="900" kern="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654" name="直接箭头连接符 653"/>
          <p:cNvCxnSpPr/>
          <p:nvPr/>
        </p:nvCxnSpPr>
        <p:spPr>
          <a:xfrm flipV="true">
            <a:off x="5243830" y="5087620"/>
            <a:ext cx="0" cy="16383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5" name="矩形 654"/>
          <p:cNvSpPr/>
          <p:nvPr/>
        </p:nvSpPr>
        <p:spPr>
          <a:xfrm>
            <a:off x="179705" y="3731260"/>
            <a:ext cx="941070" cy="408940"/>
          </a:xfrm>
          <a:prstGeom prst="rect">
            <a:avLst/>
          </a:prstGeom>
          <a:solidFill>
            <a:srgbClr val="FCE59A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195" tIns="36195" rIns="36195" bIns="36195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altLang="en-US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资源兴泰石英矿业、资源硅基科技产业园等</a:t>
            </a:r>
            <a:endParaRPr lang="zh-CN" altLang="en-US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656" name="直接连接符 655"/>
          <p:cNvCxnSpPr/>
          <p:nvPr/>
        </p:nvCxnSpPr>
        <p:spPr>
          <a:xfrm>
            <a:off x="467995" y="3645535"/>
            <a:ext cx="0" cy="857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直接连接符 656"/>
          <p:cNvCxnSpPr/>
          <p:nvPr/>
        </p:nvCxnSpPr>
        <p:spPr>
          <a:xfrm>
            <a:off x="1547495" y="2918460"/>
            <a:ext cx="0" cy="1676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直接连接符 657"/>
          <p:cNvCxnSpPr/>
          <p:nvPr/>
        </p:nvCxnSpPr>
        <p:spPr>
          <a:xfrm>
            <a:off x="1549400" y="2919095"/>
            <a:ext cx="1771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9" name="直接连接符 658"/>
          <p:cNvCxnSpPr/>
          <p:nvPr/>
        </p:nvCxnSpPr>
        <p:spPr>
          <a:xfrm>
            <a:off x="1544320" y="3375660"/>
            <a:ext cx="1771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直接连接符 659"/>
          <p:cNvCxnSpPr/>
          <p:nvPr/>
        </p:nvCxnSpPr>
        <p:spPr>
          <a:xfrm>
            <a:off x="1553210" y="4597400"/>
            <a:ext cx="1771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直接连接符 660"/>
          <p:cNvCxnSpPr/>
          <p:nvPr/>
        </p:nvCxnSpPr>
        <p:spPr>
          <a:xfrm>
            <a:off x="1553210" y="3796030"/>
            <a:ext cx="1771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2" name="直接连接符 661"/>
          <p:cNvCxnSpPr/>
          <p:nvPr/>
        </p:nvCxnSpPr>
        <p:spPr>
          <a:xfrm>
            <a:off x="2477770" y="2941320"/>
            <a:ext cx="920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3" name="直接连接符 662"/>
          <p:cNvCxnSpPr/>
          <p:nvPr/>
        </p:nvCxnSpPr>
        <p:spPr>
          <a:xfrm>
            <a:off x="2483485" y="3799205"/>
            <a:ext cx="920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4" name="直接连接符 663"/>
          <p:cNvCxnSpPr/>
          <p:nvPr/>
        </p:nvCxnSpPr>
        <p:spPr>
          <a:xfrm>
            <a:off x="2398395" y="4596765"/>
            <a:ext cx="2876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直接连接符 665"/>
          <p:cNvCxnSpPr/>
          <p:nvPr/>
        </p:nvCxnSpPr>
        <p:spPr>
          <a:xfrm>
            <a:off x="2465070" y="3369945"/>
            <a:ext cx="3130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7" name="直接连接符 666"/>
          <p:cNvCxnSpPr/>
          <p:nvPr/>
        </p:nvCxnSpPr>
        <p:spPr>
          <a:xfrm>
            <a:off x="7661275" y="2898775"/>
            <a:ext cx="666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8" name="直接连接符 667"/>
          <p:cNvCxnSpPr/>
          <p:nvPr/>
        </p:nvCxnSpPr>
        <p:spPr>
          <a:xfrm>
            <a:off x="7660640" y="3843655"/>
            <a:ext cx="615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9" name="直接连接符 668"/>
          <p:cNvCxnSpPr/>
          <p:nvPr/>
        </p:nvCxnSpPr>
        <p:spPr>
          <a:xfrm>
            <a:off x="7512685" y="4570730"/>
            <a:ext cx="2044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0" name="矩形 669"/>
          <p:cNvSpPr/>
          <p:nvPr/>
        </p:nvSpPr>
        <p:spPr>
          <a:xfrm>
            <a:off x="7810500" y="842010"/>
            <a:ext cx="484505" cy="28194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油漆涂料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71" name="矩形 670"/>
          <p:cNvSpPr/>
          <p:nvPr/>
        </p:nvSpPr>
        <p:spPr>
          <a:xfrm>
            <a:off x="7810500" y="1219835"/>
            <a:ext cx="480695" cy="26797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化妆品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672" name="矩形 671"/>
          <p:cNvSpPr/>
          <p:nvPr/>
        </p:nvSpPr>
        <p:spPr>
          <a:xfrm>
            <a:off x="8290560" y="1219835"/>
            <a:ext cx="806450" cy="26797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拉芳家化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(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汕头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)</a:t>
            </a:r>
            <a:endParaRPr lang="en-US" alt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674" name="直接连接符 673"/>
          <p:cNvCxnSpPr/>
          <p:nvPr/>
        </p:nvCxnSpPr>
        <p:spPr>
          <a:xfrm>
            <a:off x="15240" y="2493010"/>
            <a:ext cx="9113520" cy="0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5" name="文本框 674"/>
          <p:cNvSpPr txBox="true"/>
          <p:nvPr/>
        </p:nvSpPr>
        <p:spPr>
          <a:xfrm>
            <a:off x="187960" y="836930"/>
            <a:ext cx="695325" cy="211455"/>
          </a:xfrm>
          <a:prstGeom prst="rect">
            <a:avLst/>
          </a:prstGeom>
          <a:noFill/>
          <a:ln w="6350" cmpd="sng">
            <a:noFill/>
            <a:prstDash val="solid"/>
          </a:ln>
        </p:spPr>
        <p:txBody>
          <a:bodyPr wrap="square" lIns="0" tIns="17780" rIns="0" bIns="0" rtlCol="0" anchor="t">
            <a:noAutofit/>
          </a:bodyPr>
          <a:lstStyle/>
          <a:p>
            <a:pPr marL="12700" algn="l" rtl="0" eaLnBrk="0">
              <a:lnSpc>
                <a:spcPct val="96000"/>
              </a:lnSpc>
              <a:spcBef>
                <a:spcPts val="1495"/>
              </a:spcBef>
            </a:pPr>
            <a:r>
              <a:rPr lang="zh-CN" altLang="en-US" sz="1000" b="1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滑石产业链</a:t>
            </a:r>
            <a:endParaRPr lang="zh-CN" altLang="en-US" sz="1000" b="1" kern="0" spc="20" dirty="0">
              <a:solidFill>
                <a:schemeClr val="tx1"/>
              </a:solidFill>
              <a:latin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676" name="直接连接符 675"/>
          <p:cNvCxnSpPr/>
          <p:nvPr/>
        </p:nvCxnSpPr>
        <p:spPr>
          <a:xfrm>
            <a:off x="983615" y="1410970"/>
            <a:ext cx="57023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9" name="直接连接符 678"/>
          <p:cNvCxnSpPr/>
          <p:nvPr/>
        </p:nvCxnSpPr>
        <p:spPr>
          <a:xfrm>
            <a:off x="2388870" y="1422400"/>
            <a:ext cx="32131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0" name="直接连接符 679"/>
          <p:cNvCxnSpPr/>
          <p:nvPr/>
        </p:nvCxnSpPr>
        <p:spPr>
          <a:xfrm>
            <a:off x="3275330" y="1437005"/>
            <a:ext cx="1936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6" name="直接连接符 685"/>
          <p:cNvCxnSpPr/>
          <p:nvPr/>
        </p:nvCxnSpPr>
        <p:spPr>
          <a:xfrm>
            <a:off x="3037205" y="5409565"/>
            <a:ext cx="9461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" name="直接连接符 697"/>
          <p:cNvCxnSpPr/>
          <p:nvPr/>
        </p:nvCxnSpPr>
        <p:spPr>
          <a:xfrm>
            <a:off x="7419340" y="5417185"/>
            <a:ext cx="28003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9" name="直接连接符 698"/>
          <p:cNvCxnSpPr/>
          <p:nvPr/>
        </p:nvCxnSpPr>
        <p:spPr>
          <a:xfrm>
            <a:off x="5504815" y="5431790"/>
            <a:ext cx="9525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" name="直接连接符 702"/>
          <p:cNvCxnSpPr/>
          <p:nvPr/>
        </p:nvCxnSpPr>
        <p:spPr>
          <a:xfrm>
            <a:off x="635" y="4868545"/>
            <a:ext cx="9113520" cy="0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9" name="直接连接符 708"/>
          <p:cNvCxnSpPr/>
          <p:nvPr/>
        </p:nvCxnSpPr>
        <p:spPr>
          <a:xfrm>
            <a:off x="1007110" y="5410835"/>
            <a:ext cx="72326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2" name="textbox 60"/>
          <p:cNvSpPr/>
          <p:nvPr/>
        </p:nvSpPr>
        <p:spPr>
          <a:xfrm>
            <a:off x="8490585" y="385445"/>
            <a:ext cx="466090" cy="122555"/>
          </a:xfrm>
          <a:prstGeom prst="rect">
            <a:avLst/>
          </a:prstGeom>
          <a:noFill/>
          <a:ln w="0" cap="flat">
            <a:solidFill>
              <a:srgbClr val="000000"/>
            </a:solidFill>
            <a:prstDash val="solid"/>
            <a:miter lim="0"/>
          </a:ln>
          <a:extLst>
            <a:ext uri="{909E8E84-426E-40DD-AFC4-6F175D3DCCD1}">
              <a14:hiddenFill xmlns:a14="http://schemas.microsoft.com/office/drawing/2010/main">
                <a:solidFill>
                  <a:srgbClr val="CFFD67"/>
                </a:solidFill>
              </a14:hiddenFill>
            </a:ext>
          </a:extLst>
        </p:spPr>
        <p:txBody>
          <a:bodyPr vert="horz" wrap="square" lIns="0" tIns="0" rIns="0" bIns="0" anchor="b" anchorCtr="false"/>
          <a:p>
            <a:pPr algn="ctr" rtl="0" eaLnBrk="0">
              <a:lnSpc>
                <a:spcPct val="77000"/>
              </a:lnSpc>
            </a:pPr>
            <a:r>
              <a:rPr lang="zh-CN" altLang="en-US" sz="700" kern="0" spc="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远期</a:t>
            </a:r>
            <a:r>
              <a:rPr lang="zh-CN" sz="700" kern="0" spc="9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展望</a:t>
            </a:r>
            <a:endParaRPr lang="zh-CN" altLang="en-US" sz="700" kern="0" spc="3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726" name="文本框 725"/>
          <p:cNvSpPr txBox="true"/>
          <p:nvPr/>
        </p:nvSpPr>
        <p:spPr>
          <a:xfrm>
            <a:off x="8267065" y="3239135"/>
            <a:ext cx="831850" cy="26162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txBody>
          <a:bodyPr wrap="square" lIns="0" tIns="36195" rIns="0" bIns="53975" rtlCol="0" anchor="t">
            <a:noAutofit/>
          </a:bodyPr>
          <a:p>
            <a:pPr marL="12700" algn="ctr" rtl="0" eaLnBrk="0">
              <a:lnSpc>
                <a:spcPct val="96000"/>
              </a:lnSpc>
              <a:spcBef>
                <a:spcPts val="1495"/>
              </a:spcBef>
            </a:pPr>
            <a:r>
              <a:rPr lang="zh-CN" sz="800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欧派家居</a:t>
            </a:r>
            <a:r>
              <a:rPr lang="en-US" altLang="zh-CN" sz="800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(</a:t>
            </a:r>
            <a:r>
              <a:rPr lang="zh-CN" sz="800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广州</a:t>
            </a:r>
            <a:r>
              <a:rPr lang="en-US" altLang="zh-CN" sz="800" kern="0" spc="20" dirty="0">
                <a:solidFill>
                  <a:schemeClr val="tx1"/>
                </a:solidFill>
                <a:latin typeface="宋体" panose="02010600030101010101" pitchFamily="2" charset="-122"/>
                <a:cs typeface="黑体" panose="02010609060101010101" charset="-122"/>
                <a:sym typeface="+mn-ea"/>
              </a:rPr>
              <a:t>)</a:t>
            </a:r>
            <a:endParaRPr lang="en-US" altLang="zh-CN" sz="800" kern="0" spc="20" dirty="0">
              <a:solidFill>
                <a:schemeClr val="tx1"/>
              </a:solidFill>
              <a:latin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28" name="矩形 727"/>
          <p:cNvSpPr/>
          <p:nvPr/>
        </p:nvSpPr>
        <p:spPr>
          <a:xfrm>
            <a:off x="8292465" y="4222115"/>
            <a:ext cx="806450" cy="23558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altLang="en-US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金螳螂（苏州）</a:t>
            </a:r>
            <a:endParaRPr lang="zh-CN" altLang="en-US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29" name="矩形 728"/>
          <p:cNvSpPr/>
          <p:nvPr/>
        </p:nvSpPr>
        <p:spPr>
          <a:xfrm>
            <a:off x="8288655" y="4570730"/>
            <a:ext cx="808990" cy="21717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altLang="en-US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天威保变（保定）</a:t>
            </a:r>
            <a:endParaRPr lang="zh-CN" altLang="en-US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730" name="直接连接符 729"/>
          <p:cNvCxnSpPr/>
          <p:nvPr/>
        </p:nvCxnSpPr>
        <p:spPr>
          <a:xfrm>
            <a:off x="7231380" y="1422400"/>
            <a:ext cx="4876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1" name="矩形 730"/>
          <p:cNvSpPr/>
          <p:nvPr/>
        </p:nvSpPr>
        <p:spPr>
          <a:xfrm>
            <a:off x="7819390" y="5534660"/>
            <a:ext cx="396240" cy="20129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航空航天</a:t>
            </a:r>
            <a:endParaRPr lang="zh-CN" sz="7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32" name="矩形 731"/>
          <p:cNvSpPr/>
          <p:nvPr/>
        </p:nvSpPr>
        <p:spPr>
          <a:xfrm>
            <a:off x="8215630" y="5534660"/>
            <a:ext cx="881380" cy="201295"/>
          </a:xfrm>
          <a:prstGeom prst="rect">
            <a:avLst/>
          </a:prstGeom>
          <a:solidFill>
            <a:srgbClr val="FCE5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桂林航天电子（象山）</a:t>
            </a:r>
            <a:endParaRPr lang="zh-CN" sz="7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33" name="矩形 732"/>
          <p:cNvSpPr/>
          <p:nvPr/>
        </p:nvSpPr>
        <p:spPr>
          <a:xfrm>
            <a:off x="7819390" y="5725795"/>
            <a:ext cx="1277620" cy="21590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7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中国卫星（北京）、中天火箭（西安）</a:t>
            </a:r>
            <a:endParaRPr lang="zh-CN" sz="7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734" name="直接连接符 733"/>
          <p:cNvCxnSpPr/>
          <p:nvPr/>
        </p:nvCxnSpPr>
        <p:spPr>
          <a:xfrm>
            <a:off x="7696835" y="5081905"/>
            <a:ext cx="0" cy="7162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" name="直接连接符 734"/>
          <p:cNvCxnSpPr/>
          <p:nvPr/>
        </p:nvCxnSpPr>
        <p:spPr>
          <a:xfrm>
            <a:off x="7730490" y="2771775"/>
            <a:ext cx="0" cy="20701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6" name="直接连接符 735"/>
          <p:cNvCxnSpPr/>
          <p:nvPr/>
        </p:nvCxnSpPr>
        <p:spPr>
          <a:xfrm>
            <a:off x="7730490" y="2771775"/>
            <a:ext cx="6985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7" name="直接连接符 736"/>
          <p:cNvCxnSpPr/>
          <p:nvPr/>
        </p:nvCxnSpPr>
        <p:spPr>
          <a:xfrm>
            <a:off x="7728585" y="2978785"/>
            <a:ext cx="6985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8" name="直接连接符 737"/>
          <p:cNvCxnSpPr/>
          <p:nvPr/>
        </p:nvCxnSpPr>
        <p:spPr>
          <a:xfrm>
            <a:off x="7723505" y="3691890"/>
            <a:ext cx="0" cy="2921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9" name="直接连接符 738"/>
          <p:cNvCxnSpPr/>
          <p:nvPr/>
        </p:nvCxnSpPr>
        <p:spPr>
          <a:xfrm>
            <a:off x="7722235" y="3694430"/>
            <a:ext cx="8509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0" name="直接连接符 739"/>
          <p:cNvCxnSpPr/>
          <p:nvPr/>
        </p:nvCxnSpPr>
        <p:spPr>
          <a:xfrm>
            <a:off x="7723505" y="3979545"/>
            <a:ext cx="889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1" name="直接连接符 740"/>
          <p:cNvCxnSpPr/>
          <p:nvPr/>
        </p:nvCxnSpPr>
        <p:spPr>
          <a:xfrm>
            <a:off x="7724775" y="4342765"/>
            <a:ext cx="0" cy="33401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2" name="直接连接符 741"/>
          <p:cNvCxnSpPr/>
          <p:nvPr/>
        </p:nvCxnSpPr>
        <p:spPr>
          <a:xfrm>
            <a:off x="7724775" y="4342765"/>
            <a:ext cx="8953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3" name="直接连接符 742"/>
          <p:cNvCxnSpPr/>
          <p:nvPr/>
        </p:nvCxnSpPr>
        <p:spPr>
          <a:xfrm>
            <a:off x="7720965" y="4680585"/>
            <a:ext cx="9334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4" name="矩形 743"/>
          <p:cNvSpPr/>
          <p:nvPr/>
        </p:nvSpPr>
        <p:spPr>
          <a:xfrm>
            <a:off x="8296275" y="842010"/>
            <a:ext cx="801370" cy="28194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东方雨虹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(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北京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)</a:t>
            </a:r>
            <a:endParaRPr lang="en-US" alt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cxnSp>
        <p:nvCxnSpPr>
          <p:cNvPr id="745" name="直接连接符 744"/>
          <p:cNvCxnSpPr/>
          <p:nvPr/>
        </p:nvCxnSpPr>
        <p:spPr>
          <a:xfrm>
            <a:off x="7717155" y="983615"/>
            <a:ext cx="0" cy="11588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6" name="直接连接符 745"/>
          <p:cNvCxnSpPr/>
          <p:nvPr/>
        </p:nvCxnSpPr>
        <p:spPr>
          <a:xfrm>
            <a:off x="5516880" y="3369945"/>
            <a:ext cx="228155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1" name="矩形 750"/>
          <p:cNvSpPr/>
          <p:nvPr/>
        </p:nvSpPr>
        <p:spPr>
          <a:xfrm>
            <a:off x="7811135" y="1624965"/>
            <a:ext cx="481330" cy="21907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l" rtl="0" eaLnBrk="0">
              <a:lnSpc>
                <a:spcPct val="79000"/>
              </a:lnSpc>
            </a:pPr>
            <a:r>
              <a:rPr lang="zh-CN" altLang="en-US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家电、汽车塑料外壳</a:t>
            </a:r>
            <a:endParaRPr lang="zh-CN" altLang="en-US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52" name="矩形 751"/>
          <p:cNvSpPr/>
          <p:nvPr/>
        </p:nvSpPr>
        <p:spPr>
          <a:xfrm>
            <a:off x="8293100" y="1624965"/>
            <a:ext cx="805815" cy="219075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格力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(</a:t>
            </a: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珠海</a:t>
            </a:r>
            <a:r>
              <a:rPr lang="en-US" alt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)</a:t>
            </a:r>
            <a:endParaRPr lang="en-US" alt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53" name="矩形 752"/>
          <p:cNvSpPr/>
          <p:nvPr/>
        </p:nvSpPr>
        <p:spPr>
          <a:xfrm>
            <a:off x="7808595" y="1950720"/>
            <a:ext cx="480695" cy="38989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ctr" rtl="0" eaLnBrk="0">
              <a:lnSpc>
                <a:spcPct val="79000"/>
              </a:lnSpc>
            </a:pPr>
            <a:r>
              <a:rPr lang="zh-CN" sz="9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医药、食品添加剂</a:t>
            </a:r>
            <a:endParaRPr lang="zh-CN" sz="9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54" name="矩形 753"/>
          <p:cNvSpPr/>
          <p:nvPr/>
        </p:nvSpPr>
        <p:spPr>
          <a:xfrm>
            <a:off x="8288655" y="1950720"/>
            <a:ext cx="809625" cy="389890"/>
          </a:xfrm>
          <a:prstGeom prst="rect">
            <a:avLst/>
          </a:prstGeom>
          <a:solidFill>
            <a:srgbClr val="FDCD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17780" rIns="0" bIns="0" rtlCol="0" anchor="ctr" anchorCtr="true">
            <a:noAutofit/>
          </a:bodyPr>
          <a:lstStyle/>
          <a:p>
            <a:pPr algn="l" rtl="0" eaLnBrk="0">
              <a:lnSpc>
                <a:spcPct val="79000"/>
              </a:lnSpc>
            </a:pP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汤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臣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倍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健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珠海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    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华润三九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(</a:t>
            </a:r>
            <a:r>
              <a:rPr 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深圳</a:t>
            </a:r>
            <a:r>
              <a:rPr lang="en-US" altLang="zh-CN" sz="800" kern="0" spc="-100" dirty="0">
                <a:solidFill>
                  <a:srgbClr val="000000">
                    <a:alpha val="100000"/>
                  </a:srgb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endParaRPr lang="en-US" altLang="zh-CN" sz="800" kern="0" spc="-100" dirty="0">
              <a:solidFill>
                <a:srgbClr val="000000">
                  <a:alpha val="100000"/>
                </a:srgb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755" name="直接连接符 754"/>
          <p:cNvCxnSpPr/>
          <p:nvPr/>
        </p:nvCxnSpPr>
        <p:spPr>
          <a:xfrm>
            <a:off x="7715250" y="982980"/>
            <a:ext cx="9334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6" name="直接连接符 755"/>
          <p:cNvCxnSpPr/>
          <p:nvPr/>
        </p:nvCxnSpPr>
        <p:spPr>
          <a:xfrm>
            <a:off x="7715250" y="1353820"/>
            <a:ext cx="9334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7" name="直接连接符 756"/>
          <p:cNvCxnSpPr/>
          <p:nvPr/>
        </p:nvCxnSpPr>
        <p:spPr>
          <a:xfrm>
            <a:off x="7715250" y="1734185"/>
            <a:ext cx="9334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8" name="直接连接符 757"/>
          <p:cNvCxnSpPr/>
          <p:nvPr/>
        </p:nvCxnSpPr>
        <p:spPr>
          <a:xfrm>
            <a:off x="7715250" y="2145030"/>
            <a:ext cx="9334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9" name="直接连接符 758"/>
          <p:cNvCxnSpPr/>
          <p:nvPr/>
        </p:nvCxnSpPr>
        <p:spPr>
          <a:xfrm>
            <a:off x="5884545" y="3837305"/>
            <a:ext cx="13462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5" name="直接连接符 764"/>
          <p:cNvCxnSpPr/>
          <p:nvPr/>
        </p:nvCxnSpPr>
        <p:spPr>
          <a:xfrm>
            <a:off x="7697470" y="5085080"/>
            <a:ext cx="1143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" name="直接连接符 765"/>
          <p:cNvCxnSpPr/>
          <p:nvPr/>
        </p:nvCxnSpPr>
        <p:spPr>
          <a:xfrm>
            <a:off x="7694930" y="5800725"/>
            <a:ext cx="12065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5" name="直接连接符 774"/>
          <p:cNvCxnSpPr/>
          <p:nvPr/>
        </p:nvCxnSpPr>
        <p:spPr>
          <a:xfrm>
            <a:off x="1553845" y="1148080"/>
            <a:ext cx="0" cy="51625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7" name="直接连接符 776"/>
          <p:cNvCxnSpPr>
            <a:stCxn id="563" idx="1"/>
          </p:cNvCxnSpPr>
          <p:nvPr/>
        </p:nvCxnSpPr>
        <p:spPr>
          <a:xfrm flipH="true">
            <a:off x="1547495" y="1148080"/>
            <a:ext cx="1701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8" name="直接连接符 777"/>
          <p:cNvCxnSpPr>
            <a:stCxn id="564" idx="1"/>
          </p:cNvCxnSpPr>
          <p:nvPr/>
        </p:nvCxnSpPr>
        <p:spPr>
          <a:xfrm flipH="true">
            <a:off x="1553845" y="1662430"/>
            <a:ext cx="16383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9" name="直接连接符 778"/>
          <p:cNvCxnSpPr/>
          <p:nvPr/>
        </p:nvCxnSpPr>
        <p:spPr>
          <a:xfrm>
            <a:off x="2388870" y="1146175"/>
            <a:ext cx="0" cy="51625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0" name="直接连接符 779"/>
          <p:cNvCxnSpPr>
            <a:stCxn id="563" idx="3"/>
          </p:cNvCxnSpPr>
          <p:nvPr/>
        </p:nvCxnSpPr>
        <p:spPr>
          <a:xfrm>
            <a:off x="2262505" y="1148080"/>
            <a:ext cx="12319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1" name="直接连接符 780"/>
          <p:cNvCxnSpPr>
            <a:stCxn id="564" idx="3"/>
          </p:cNvCxnSpPr>
          <p:nvPr/>
        </p:nvCxnSpPr>
        <p:spPr>
          <a:xfrm>
            <a:off x="2262505" y="1662430"/>
            <a:ext cx="12319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3" name="直接连接符 782"/>
          <p:cNvCxnSpPr/>
          <p:nvPr/>
        </p:nvCxnSpPr>
        <p:spPr>
          <a:xfrm>
            <a:off x="611505" y="1512570"/>
            <a:ext cx="0" cy="14732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5" name="直接连接符 784"/>
          <p:cNvCxnSpPr/>
          <p:nvPr/>
        </p:nvCxnSpPr>
        <p:spPr>
          <a:xfrm>
            <a:off x="5884545" y="2875280"/>
            <a:ext cx="5715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/>
          <p:nvPr/>
        </p:nvSpPr>
        <p:spPr>
          <a:xfrm>
            <a:off x="2385060" y="-156845"/>
            <a:ext cx="4168775" cy="5422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p>
            <a:pPr algn="ctr" rtl="0" eaLnBrk="0">
              <a:lnSpc>
                <a:spcPct val="73000"/>
              </a:lnSpc>
            </a:pPr>
            <a:endParaRPr sz="2200" dirty="0">
              <a:latin typeface="方正小标宋简体" panose="02000000000000000000" charset="-122"/>
              <a:ea typeface="方正小标宋简体" panose="02000000000000000000" charset="-122"/>
              <a:cs typeface="Arial" panose="020B0604020202020204"/>
            </a:endParaRPr>
          </a:p>
          <a:p>
            <a:pPr marL="12700" algn="ctr" rtl="0" eaLnBrk="0">
              <a:lnSpc>
                <a:spcPct val="85000"/>
              </a:lnSpc>
            </a:pPr>
            <a:r>
              <a:rPr sz="2200" kern="0" spc="90" dirty="0">
                <a:solidFill>
                  <a:srgbClr val="000000">
                    <a:alpha val="100000"/>
                  </a:srgbClr>
                </a:solidFill>
                <a:latin typeface="方正小标宋简体" panose="02000000000000000000" charset="-122"/>
                <a:ea typeface="方正小标宋简体" panose="02000000000000000000" charset="-122"/>
                <a:cs typeface="宋体" panose="02010600030101010101" pitchFamily="2" charset="-122"/>
              </a:rPr>
              <a:t>新材料产业链图谱</a:t>
            </a:r>
            <a:endParaRPr sz="2200" dirty="0">
              <a:latin typeface="方正小标宋简体" panose="02000000000000000000" charset="-122"/>
              <a:ea typeface="方正小标宋简体" panose="02000000000000000000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2676</Words>
  <Application>WPS 演示</Application>
  <PresentationFormat>全屏显示(4:3)</PresentationFormat>
  <Paragraphs>322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5" baseType="lpstr">
      <vt:lpstr>Arial</vt:lpstr>
      <vt:lpstr>宋体</vt:lpstr>
      <vt:lpstr>Wingdings</vt:lpstr>
      <vt:lpstr>Times New Roman</vt:lpstr>
      <vt:lpstr>黑体</vt:lpstr>
      <vt:lpstr>方正黑体_GBK</vt:lpstr>
      <vt:lpstr>方正小标宋简体</vt:lpstr>
      <vt:lpstr>Arial</vt:lpstr>
      <vt:lpstr>微软雅黑</vt:lpstr>
      <vt:lpstr>Arial Unicode MS</vt:lpstr>
      <vt:lpstr>Calibri</vt:lpstr>
      <vt:lpstr>DejaVu Sans</vt:lpstr>
      <vt:lpstr>默认设计模板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gxxc</cp:lastModifiedBy>
  <cp:revision>169</cp:revision>
  <dcterms:created xsi:type="dcterms:W3CDTF">2025-02-07T07:34:36Z</dcterms:created>
  <dcterms:modified xsi:type="dcterms:W3CDTF">2025-02-07T07:34:36Z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2052-11.8.2.10489</vt:lpwstr>
  </property>
  <property fmtid="{D5CDD505-2E9C-101B-9397-08002B2CF9AE}" pid="3" name="ICV">
    <vt:lpwstr>8C77C133566C46ADA39B01C99A86CE25_12</vt:lpwstr>
  </property>
</Properties>
</file>